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1.xml" ContentType="application/vnd.openxmlformats-officedocument.presentationml.notesSlid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notesSlides/notesSlide2.xml" ContentType="application/vnd.openxmlformats-officedocument.presentationml.notesSlide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notesSlides/notesSlide3.xml" ContentType="application/vnd.openxmlformats-officedocument.presentationml.notesSlide+xml"/>
  <Override PartName="/ppt/tags/tag24.xml" ContentType="application/vnd.openxmlformats-officedocument.presentationml.tags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tags/tag25.xml" ContentType="application/vnd.openxmlformats-officedocument.presentationml.tags+xml"/>
  <Override PartName="/ppt/notesSlides/notesSlide4.xml" ContentType="application/vnd.openxmlformats-officedocument.presentationml.notesSlide+xml"/>
  <Override PartName="/ppt/tags/tag26.xml" ContentType="application/vnd.openxmlformats-officedocument.presentationml.tags+xml"/>
  <Override PartName="/ppt/notesSlides/notesSlide5.xml" ContentType="application/vnd.openxmlformats-officedocument.presentationml.notesSlide+xml"/>
  <Override PartName="/ppt/tags/tag27.xml" ContentType="application/vnd.openxmlformats-officedocument.presentationml.tags+xml"/>
  <Override PartName="/ppt/notesSlides/notesSlide6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>
  <p:sldMasterIdLst>
    <p:sldMasterId id="2147483983" r:id="rId1"/>
  </p:sldMasterIdLst>
  <p:notesMasterIdLst>
    <p:notesMasterId r:id="rId29"/>
  </p:notesMasterIdLst>
  <p:sldIdLst>
    <p:sldId id="256" r:id="rId2"/>
    <p:sldId id="470" r:id="rId3"/>
    <p:sldId id="2794" r:id="rId4"/>
    <p:sldId id="2762" r:id="rId5"/>
    <p:sldId id="2795" r:id="rId6"/>
    <p:sldId id="2804" r:id="rId7"/>
    <p:sldId id="2807" r:id="rId8"/>
    <p:sldId id="2808" r:id="rId9"/>
    <p:sldId id="2809" r:id="rId10"/>
    <p:sldId id="2810" r:id="rId11"/>
    <p:sldId id="2806" r:id="rId12"/>
    <p:sldId id="2811" r:id="rId13"/>
    <p:sldId id="2818" r:id="rId14"/>
    <p:sldId id="2819" r:id="rId15"/>
    <p:sldId id="2816" r:id="rId16"/>
    <p:sldId id="2817" r:id="rId17"/>
    <p:sldId id="2805" r:id="rId18"/>
    <p:sldId id="2812" r:id="rId19"/>
    <p:sldId id="2820" r:id="rId20"/>
    <p:sldId id="2813" r:id="rId21"/>
    <p:sldId id="2814" r:id="rId22"/>
    <p:sldId id="2815" r:id="rId23"/>
    <p:sldId id="2798" r:id="rId24"/>
    <p:sldId id="2799" r:id="rId25"/>
    <p:sldId id="2801" r:id="rId26"/>
    <p:sldId id="2802" r:id="rId27"/>
    <p:sldId id="270" r:id="rId28"/>
  </p:sldIdLst>
  <p:sldSz cx="12192000" cy="6858000"/>
  <p:notesSz cx="6858000" cy="9144000"/>
  <p:custDataLst>
    <p:tags r:id="rId3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" id="{61DCF3DE-72A3-4C80-9CCE-D6A154286148}">
          <p14:sldIdLst>
            <p14:sldId id="256"/>
            <p14:sldId id="470"/>
          </p14:sldIdLst>
        </p14:section>
        <p14:section name="Live Voting Demo" id="{D59024D0-7D8C-42C4-8D65-FCF3BE454285}">
          <p14:sldIdLst>
            <p14:sldId id="2794"/>
            <p14:sldId id="2762"/>
            <p14:sldId id="2795"/>
          </p14:sldIdLst>
        </p14:section>
        <p14:section name="Strategic Plan Initiatives" id="{4DB8DE04-F218-453D-978B-7DEFDC35830E}">
          <p14:sldIdLst>
            <p14:sldId id="2804"/>
            <p14:sldId id="2807"/>
            <p14:sldId id="2808"/>
            <p14:sldId id="2809"/>
            <p14:sldId id="2810"/>
          </p14:sldIdLst>
        </p14:section>
        <p14:section name="Library Engagement" id="{6C4A8C03-7762-4145-901D-2AE3C10510B7}">
          <p14:sldIdLst>
            <p14:sldId id="2806"/>
            <p14:sldId id="2811"/>
            <p14:sldId id="2818"/>
            <p14:sldId id="2819"/>
            <p14:sldId id="2816"/>
            <p14:sldId id="2817"/>
          </p14:sldIdLst>
        </p14:section>
        <p14:section name="EBSCO Group-Purchase" id="{5DC7E2D3-679C-4FB8-9E77-B2D6AFA6891D}">
          <p14:sldIdLst>
            <p14:sldId id="2805"/>
            <p14:sldId id="2812"/>
            <p14:sldId id="2820"/>
          </p14:sldIdLst>
        </p14:section>
        <p14:section name="UX Archives" id="{CF7BA07E-7424-473E-9798-F7DA07E44EF4}">
          <p14:sldIdLst>
            <p14:sldId id="2813"/>
            <p14:sldId id="2814"/>
            <p14:sldId id="2815"/>
          </p14:sldIdLst>
        </p14:section>
        <p14:section name="Statistics" id="{858C3831-8872-463E-85E5-CC6FB0FD6F26}">
          <p14:sldIdLst>
            <p14:sldId id="2798"/>
            <p14:sldId id="2799"/>
            <p14:sldId id="2801"/>
            <p14:sldId id="2802"/>
          </p14:sldIdLst>
        </p14:section>
        <p14:section name="End" id="{A9A3321D-5B1D-4247-A264-F1F28D2A36BA}">
          <p14:sldIdLst>
            <p14:sldId id="270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38E"/>
    <a:srgbClr val="D0DDDF"/>
    <a:srgbClr val="AD1457"/>
    <a:srgbClr val="F9CCD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26D5A71-95D8-422B-BB53-99C207BBB639}" v="230" dt="2021-12-03T17:37:01.79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75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38" Type="http://schemas.openxmlformats.org/officeDocument/2006/relationships/customXml" Target="../customXml/item3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37" Type="http://schemas.openxmlformats.org/officeDocument/2006/relationships/customXml" Target="../customXml/item2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customXml" Target="../customXml/item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ags" Target="tags/tag1.xml"/><Relationship Id="rId35" Type="http://schemas.microsoft.com/office/2015/10/relationships/revisionInfo" Target="revisionInfo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199CF67-73F5-4746-ACD8-51D4D9FFC4C0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8D155A77-CE1B-4B2E-9CC5-E3146CED6F48}">
      <dgm:prSet/>
      <dgm:spPr/>
      <dgm:t>
        <a:bodyPr/>
        <a:lstStyle/>
        <a:p>
          <a:r>
            <a:rPr lang="en-US"/>
            <a:t>Practice vote</a:t>
          </a:r>
        </a:p>
      </dgm:t>
    </dgm:pt>
    <dgm:pt modelId="{FC71DE48-07D2-4C93-A0FF-F9BEB6684E2C}" type="parTrans" cxnId="{262EDB9B-DFAD-41A3-ACDF-1093B79D5B43}">
      <dgm:prSet/>
      <dgm:spPr/>
      <dgm:t>
        <a:bodyPr/>
        <a:lstStyle/>
        <a:p>
          <a:endParaRPr lang="en-US"/>
        </a:p>
      </dgm:t>
    </dgm:pt>
    <dgm:pt modelId="{6829AE18-AED1-4E38-982E-F47DC8A7C5B7}" type="sibTrans" cxnId="{262EDB9B-DFAD-41A3-ACDF-1093B79D5B43}">
      <dgm:prSet/>
      <dgm:spPr/>
      <dgm:t>
        <a:bodyPr/>
        <a:lstStyle/>
        <a:p>
          <a:endParaRPr lang="en-US"/>
        </a:p>
      </dgm:t>
    </dgm:pt>
    <dgm:pt modelId="{34F6C5BB-B3E2-4B0C-9A09-ED712327C229}">
      <dgm:prSet/>
      <dgm:spPr/>
      <dgm:t>
        <a:bodyPr/>
        <a:lstStyle/>
        <a:p>
          <a:r>
            <a:rPr lang="en-US"/>
            <a:t>Approve Minutes</a:t>
          </a:r>
        </a:p>
      </dgm:t>
    </dgm:pt>
    <dgm:pt modelId="{71A66B33-8590-46E0-A24E-63F3C5F5780A}" type="parTrans" cxnId="{0C1B4DBE-778F-4D39-A375-32913A8F2464}">
      <dgm:prSet/>
      <dgm:spPr/>
      <dgm:t>
        <a:bodyPr/>
        <a:lstStyle/>
        <a:p>
          <a:endParaRPr lang="en-US"/>
        </a:p>
      </dgm:t>
    </dgm:pt>
    <dgm:pt modelId="{D62E2BB0-BCB4-48FC-A4BC-754578D7D150}" type="sibTrans" cxnId="{0C1B4DBE-778F-4D39-A375-32913A8F2464}">
      <dgm:prSet/>
      <dgm:spPr/>
      <dgm:t>
        <a:bodyPr/>
        <a:lstStyle/>
        <a:p>
          <a:endParaRPr lang="en-US"/>
        </a:p>
      </dgm:t>
    </dgm:pt>
    <dgm:pt modelId="{C2BB9F13-D65E-4449-A012-9684792BF616}" type="pres">
      <dgm:prSet presAssocID="{5199CF67-73F5-4746-ACD8-51D4D9FFC4C0}" presName="linear" presStyleCnt="0">
        <dgm:presLayoutVars>
          <dgm:animLvl val="lvl"/>
          <dgm:resizeHandles val="exact"/>
        </dgm:presLayoutVars>
      </dgm:prSet>
      <dgm:spPr/>
    </dgm:pt>
    <dgm:pt modelId="{4011B749-07A7-4ADD-B04A-C05AA0F6444E}" type="pres">
      <dgm:prSet presAssocID="{8D155A77-CE1B-4B2E-9CC5-E3146CED6F48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1C5C5FF4-D391-4295-9E0D-A5EFC5CBFC1C}" type="pres">
      <dgm:prSet presAssocID="{6829AE18-AED1-4E38-982E-F47DC8A7C5B7}" presName="spacer" presStyleCnt="0"/>
      <dgm:spPr/>
    </dgm:pt>
    <dgm:pt modelId="{B53A1D54-34FE-4EB3-A05F-58C97D9B1E7E}" type="pres">
      <dgm:prSet presAssocID="{34F6C5BB-B3E2-4B0C-9A09-ED712327C229}" presName="parentText" presStyleLbl="node1" presStyleIdx="1" presStyleCnt="2">
        <dgm:presLayoutVars>
          <dgm:chMax val="0"/>
          <dgm:bulletEnabled val="1"/>
        </dgm:presLayoutVars>
      </dgm:prSet>
      <dgm:spPr/>
    </dgm:pt>
  </dgm:ptLst>
  <dgm:cxnLst>
    <dgm:cxn modelId="{54B4C335-4B45-46F5-98A7-4F946F46A148}" type="presOf" srcId="{8D155A77-CE1B-4B2E-9CC5-E3146CED6F48}" destId="{4011B749-07A7-4ADD-B04A-C05AA0F6444E}" srcOrd="0" destOrd="0" presId="urn:microsoft.com/office/officeart/2005/8/layout/vList2"/>
    <dgm:cxn modelId="{262EDB9B-DFAD-41A3-ACDF-1093B79D5B43}" srcId="{5199CF67-73F5-4746-ACD8-51D4D9FFC4C0}" destId="{8D155A77-CE1B-4B2E-9CC5-E3146CED6F48}" srcOrd="0" destOrd="0" parTransId="{FC71DE48-07D2-4C93-A0FF-F9BEB6684E2C}" sibTransId="{6829AE18-AED1-4E38-982E-F47DC8A7C5B7}"/>
    <dgm:cxn modelId="{0C1B4DBE-778F-4D39-A375-32913A8F2464}" srcId="{5199CF67-73F5-4746-ACD8-51D4D9FFC4C0}" destId="{34F6C5BB-B3E2-4B0C-9A09-ED712327C229}" srcOrd="1" destOrd="0" parTransId="{71A66B33-8590-46E0-A24E-63F3C5F5780A}" sibTransId="{D62E2BB0-BCB4-48FC-A4BC-754578D7D150}"/>
    <dgm:cxn modelId="{E73754D9-2C1C-4664-90E1-1FA30319160B}" type="presOf" srcId="{5199CF67-73F5-4746-ACD8-51D4D9FFC4C0}" destId="{C2BB9F13-D65E-4449-A012-9684792BF616}" srcOrd="0" destOrd="0" presId="urn:microsoft.com/office/officeart/2005/8/layout/vList2"/>
    <dgm:cxn modelId="{18B9DDDE-A1E5-43D4-99FB-3166DE4604E5}" type="presOf" srcId="{34F6C5BB-B3E2-4B0C-9A09-ED712327C229}" destId="{B53A1D54-34FE-4EB3-A05F-58C97D9B1E7E}" srcOrd="0" destOrd="0" presId="urn:microsoft.com/office/officeart/2005/8/layout/vList2"/>
    <dgm:cxn modelId="{F410D3E5-876F-4F63-8D34-772C405C47D7}" type="presParOf" srcId="{C2BB9F13-D65E-4449-A012-9684792BF616}" destId="{4011B749-07A7-4ADD-B04A-C05AA0F6444E}" srcOrd="0" destOrd="0" presId="urn:microsoft.com/office/officeart/2005/8/layout/vList2"/>
    <dgm:cxn modelId="{BD9736BE-9E42-4453-9B94-C5ED75F09E30}" type="presParOf" srcId="{C2BB9F13-D65E-4449-A012-9684792BF616}" destId="{1C5C5FF4-D391-4295-9E0D-A5EFC5CBFC1C}" srcOrd="1" destOrd="0" presId="urn:microsoft.com/office/officeart/2005/8/layout/vList2"/>
    <dgm:cxn modelId="{D4D396CF-8DC6-4F5B-87FF-F1A291D09E05}" type="presParOf" srcId="{C2BB9F13-D65E-4449-A012-9684792BF616}" destId="{B53A1D54-34FE-4EB3-A05F-58C97D9B1E7E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011B749-07A7-4ADD-B04A-C05AA0F6444E}">
      <dsp:nvSpPr>
        <dsp:cNvPr id="0" name=""/>
        <dsp:cNvSpPr/>
      </dsp:nvSpPr>
      <dsp:spPr>
        <a:xfrm>
          <a:off x="0" y="824192"/>
          <a:ext cx="6172199" cy="15233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6220" tIns="236220" rIns="236220" bIns="236220" numCol="1" spcCol="1270" anchor="ctr" anchorCtr="0">
          <a:noAutofit/>
        </a:bodyPr>
        <a:lstStyle/>
        <a:p>
          <a:pPr marL="0" lvl="0" indent="0" algn="l" defTabSz="2755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200" kern="1200"/>
            <a:t>Practice vote</a:t>
          </a:r>
        </a:p>
      </dsp:txBody>
      <dsp:txXfrm>
        <a:off x="74363" y="898555"/>
        <a:ext cx="6023473" cy="1374614"/>
      </dsp:txXfrm>
    </dsp:sp>
    <dsp:sp modelId="{B53A1D54-34FE-4EB3-A05F-58C97D9B1E7E}">
      <dsp:nvSpPr>
        <dsp:cNvPr id="0" name=""/>
        <dsp:cNvSpPr/>
      </dsp:nvSpPr>
      <dsp:spPr>
        <a:xfrm>
          <a:off x="0" y="2526092"/>
          <a:ext cx="6172199" cy="15233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6220" tIns="236220" rIns="236220" bIns="236220" numCol="1" spcCol="1270" anchor="ctr" anchorCtr="0">
          <a:noAutofit/>
        </a:bodyPr>
        <a:lstStyle/>
        <a:p>
          <a:pPr marL="0" lvl="0" indent="0" algn="l" defTabSz="2755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200" kern="1200"/>
            <a:t>Approve Minutes</a:t>
          </a:r>
        </a:p>
      </dsp:txBody>
      <dsp:txXfrm>
        <a:off x="74363" y="2600455"/>
        <a:ext cx="6023473" cy="137461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11-30T13:15:47.509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2388,'479'-31,"-360"18,144-36,-212 36,0-2,-1-3,-1-2,-1-2,58-36,-71 34,34-31,-37 28,45-28,-25 19,66-58,22-15,-80 64,55-53,-42 34,-53 48,101-80,-107 87,0 0,1 0,0 2,1 0,0 1,0 0,18-3,-5 4,0-2,0-1,0-1,-1-1,0-2,-1 0,-1-2,26-18,-38 22,0 1,0 1,1 0,0 1,1 1,-1 0,1 1,27-5,-5 5,-1 2,65 3,-51 1,-18-1,-1 0,1 3,-1 0,1 2,54 16,-31 2,-1 2,93 58,94 85,-102-67,5-4,213 162,-316-221,-1 3,-3 2,-1 1,-2 1,33 58,-40-64,1-1,2-1,54 47,24 29,-96-97,1-1,0 0,1-1,1 0,0-2,1 0,1 0,0-2,0 0,1-1,32 11,104 29,343 92,-100-42,-349-88,93 9,14 3,-48 4,-59-13,1-3,0-1,91 5,-64-14,422 17,-493-17,194 7,-176-9,-1-1,0-1,0-1,0 0,0-2,32-13,124-66,48-19,-195 92,0-2,-2-2,0-1,0-1,-2-1,0-2,38-36,16-19,-51 49,0-1,-2-2,-1-1,-1-1,27-43,-41 53,2 0,0 1,2 1,0 1,1 0,38-30,-41 36,-1 0,0-1,0 0,-2-2,0 1,14-26,-1-6,20-56,-43 98,11-20,0 1,1 1,2 0,32-38,-26 36,-2-2,27-45,50-103,-37 71,-4-2,48-132,-90 193,3 1,2 0,1 2,3 0,1 2,2 0,34-39,41-57,-82 107,0 1,2 0,2 1,0 2,52-45,-30 36,2 2,1 2,1 2,2 2,0 3,2 1,57-14,-8 12,129-13,-99 13,-83 13,63-5,208-26,-129 13,-62 18,222 10,-164 5,184 17,-364-20,0 0,0 0,-1 1,1-1,-1 2,1-1,-1 1,0 0,0 0,0 0,0 1,6 6,-1 1,0 1,-1 0,16 26,-15-22,16 18,2 0,1-2,2-2,50 39,0 0,45 38,40 37,250 220,-331-308,-59-41,-1 2,28 23,38 48,-57-53,1-2,73 52,-93-74,9 5,0 0,1-2,1-1,34 12,83 16,86 31,-108-24,-17-7,178 95,386 320,-571-385,-52-37,-19-13,1-1,1-1,0-1,44 18,320 142,-369-165,249 121,-243-122,0-2,1-1,0-1,1-2,-1-1,1-1,48-2,50-8,0 6,1 5,131 22,-151-14,0-4,164-10,-117-1,-98-2,-1-3,86-19,-114 19,-12 2,0-1,-1-1,1 0,23-15,40-16,41-1,-58 19,90-40,60-26,-203 81,0 0,-1-1,0-1,0 0,0-1,17-16,-16 14,0 0,0 1,1 0,17-8,40-14,75-37,-121 56,1 1,-1 1,2 1,-1 1,1 2,39-6,9 6,88 3,216 18,477 83,-652-58,-177-33,-1 1,-1 2,0 0,0 1,34 23,-35-16,-2 0,38 42,-30-29,42 43,-16-16,1-2,67 50,101 46,409 207,-495-292,77 42,222 159,-61-53,576 257,-513-275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11-30T13:15:49.962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11-30T13:15:51.097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11-30T13:15:52.278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11-30T13:16:23.130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3066,'46'1,"0"-2,0-2,0-2,0-2,66-19,237-71,-323 89,0-1,-1-1,33-19,37-14,-51 28,-1-2,53-29,-82 38,-1-1,0 0,-1-1,1 0,-2-1,0 0,0-1,-1 0,0-1,11-20,7-13,2 2,2 2,2 0,1 3,2 0,2 3,1 1,72-47,-41 30,-52 36,2 0,0 2,1 0,0 1,1 2,27-11,73-12,-79 24,0-2,-1-2,0-1,-2-3,49-27,-76 34,-1 0,0-1,-1-1,0 0,0 0,-2-1,0-1,0 0,12-28,-9 19,1 0,29-37,-21 35,1 2,1 0,50-37,-63 53,0 1,1 0,0 1,0 0,1 1,-1 1,1 0,0 0,0 1,1 1,-1 0,20 1,0 1,-1 3,1 0,-1 2,0 2,0 0,-1 3,56 23,57 22,-18-8,-95-35,1-2,41 8,-49-14,-1 1,0 2,0 0,0 1,-1 1,31 19,148 90,-10-6,-154-91,0-2,2-1,0-2,1-2,47 10,-53-14,-11-1,-1 1,0 1,-1 1,0 1,-1 0,32 29,28 18,90 36,9 5,-108-57,1-4,2-3,1-4,115 35,-151-58,0-2,41 3,26 5,78 17,39 8,-165-29,1-3,90 3,120-14,-97-2,56 6,219-4,-396 0,0-3,-1-1,0-3,0-2,80-28,-91 21,49-30,2-2,-60 34,-1-2,0-1,25-23,-30 22,1 1,1 2,54-29,-30 22,61-41,18-9,-91 54,-1-3,-1 0,-2-3,46-41,113-133,-180 187,186-216,-159 178,-3-2,52-97,-22 36,-46 82,-2 0,-1-2,19-48,-10 13,4 0,2 2,3 1,85-114,43-21,-147 181,173-190,-123 138,-52 55,2 0,-1 2,2 0,29-20,-36 29,-1 1,0 0,1 1,0 0,0 0,0 1,0 1,1 0,-1 1,1 0,11 0,40 2,275-6,503-7,-519 15,-199-5,164 6,-266-2,-1 2,0 0,0 1,0 1,0 0,-1 2,0 0,-1 2,23 14,-1 4,-2 2,60 60,-50-47,1-1,2-3,1-3,78 42,240 95,-198-97,-92-39,215 92,-224-103,0-4,109 20,54 1,-2 11,324 118,-358-89,138 47,118 21,-394-129,1-2,1-3,1-3,0-3,1-2,73 0,316 21,-426-27,796 16,-527-22,-217 4,-16 1,-1-2,1-4,117-21,-131 15,1 3,52-2,-64 7,-1-1,0-2,0-1,-1-2,44-16,306-95,-327 109,1 2,-1 3,1 3,79 6,-28-1,1224 49,-1271-44,-1 2,96 29,112 55,-210-72,115 44,623 204,-718-245,-2 4,-1 3,91 53,-39-20,121 48,-159-75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A2B190-A7EB-4083-8550-ADF73D5DD4E6}" type="datetimeFigureOut">
              <a:rPr lang="en-US" smtClean="0"/>
              <a:t>12/3/2021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57912A-FAF4-4A7E-9049-202369FF83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2253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84AD6F0-E438-46B6-B633-E9A40D8E40AE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4052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57912A-FAF4-4A7E-9049-202369FF8334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17507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57912A-FAF4-4A7E-9049-202369FF8334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08025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57912A-FAF4-4A7E-9049-202369FF8334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65928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57912A-FAF4-4A7E-9049-202369FF8334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751446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D8241B8-F974-4DC8-829B-E3DD63222291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25706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-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E55E85-9FCB-4CD8-A587-B5DBC47D028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68991" y="2150492"/>
            <a:ext cx="7406184" cy="2387600"/>
          </a:xfrm>
        </p:spPr>
        <p:txBody>
          <a:bodyPr anchor="b"/>
          <a:lstStyle>
            <a:lvl1pPr algn="l">
              <a:defRPr sz="6000"/>
            </a:lvl1pPr>
          </a:lstStyle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87BEA46-D9AF-4EB0-A234-8DE326DB24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68991" y="4707508"/>
            <a:ext cx="740618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accent6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en-US"/>
          </a:p>
        </p:txBody>
      </p:sp>
      <p:sp>
        <p:nvSpPr>
          <p:cNvPr id="10" name="Right Triangle 9">
            <a:extLst>
              <a:ext uri="{FF2B5EF4-FFF2-40B4-BE49-F238E27FC236}">
                <a16:creationId xmlns:a16="http://schemas.microsoft.com/office/drawing/2014/main" id="{30317738-FF21-47C7-BA4C-E2EC43F9B334}"/>
              </a:ext>
            </a:extLst>
          </p:cNvPr>
          <p:cNvSpPr/>
          <p:nvPr/>
        </p:nvSpPr>
        <p:spPr>
          <a:xfrm flipH="1" flipV="1">
            <a:off x="7710984" y="0"/>
            <a:ext cx="4481015" cy="6858000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picture containing drawing&#10;&#10;Description automatically generated">
            <a:extLst>
              <a:ext uri="{FF2B5EF4-FFF2-40B4-BE49-F238E27FC236}">
                <a16:creationId xmlns:a16="http://schemas.microsoft.com/office/drawing/2014/main" id="{FB7322D7-2E8F-4B8C-9745-7236C0768D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136" y="740281"/>
            <a:ext cx="1751315" cy="1830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23872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-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E55E85-9FCB-4CD8-A587-B5DBC47D028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68991" y="2150492"/>
            <a:ext cx="7406184" cy="2387600"/>
          </a:xfrm>
        </p:spPr>
        <p:txBody>
          <a:bodyPr anchor="b"/>
          <a:lstStyle>
            <a:lvl1pPr algn="l">
              <a:defRPr sz="6000"/>
            </a:lvl1pPr>
          </a:lstStyle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87BEA46-D9AF-4EB0-A234-8DE326DB24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68991" y="4707508"/>
            <a:ext cx="740618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accent6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en-US"/>
          </a:p>
        </p:txBody>
      </p:sp>
      <p:sp>
        <p:nvSpPr>
          <p:cNvPr id="10" name="Right Triangle 9">
            <a:extLst>
              <a:ext uri="{FF2B5EF4-FFF2-40B4-BE49-F238E27FC236}">
                <a16:creationId xmlns:a16="http://schemas.microsoft.com/office/drawing/2014/main" id="{30317738-FF21-47C7-BA4C-E2EC43F9B334}"/>
              </a:ext>
            </a:extLst>
          </p:cNvPr>
          <p:cNvSpPr/>
          <p:nvPr/>
        </p:nvSpPr>
        <p:spPr>
          <a:xfrm flipH="1" flipV="1">
            <a:off x="7710984" y="0"/>
            <a:ext cx="4481015" cy="685800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picture containing drawing&#10;&#10;Description automatically generated">
            <a:extLst>
              <a:ext uri="{FF2B5EF4-FFF2-40B4-BE49-F238E27FC236}">
                <a16:creationId xmlns:a16="http://schemas.microsoft.com/office/drawing/2014/main" id="{FB7322D7-2E8F-4B8C-9745-7236C0768D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136" y="740281"/>
            <a:ext cx="1751315" cy="1830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70683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-Yel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E55E85-9FCB-4CD8-A587-B5DBC47D028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68991" y="2150492"/>
            <a:ext cx="7406184" cy="2387600"/>
          </a:xfrm>
        </p:spPr>
        <p:txBody>
          <a:bodyPr anchor="b"/>
          <a:lstStyle>
            <a:lvl1pPr algn="l">
              <a:defRPr sz="6000"/>
            </a:lvl1pPr>
          </a:lstStyle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87BEA46-D9AF-4EB0-A234-8DE326DB24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68991" y="4707508"/>
            <a:ext cx="740618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accent6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en-US"/>
          </a:p>
        </p:txBody>
      </p:sp>
      <p:sp>
        <p:nvSpPr>
          <p:cNvPr id="10" name="Right Triangle 9">
            <a:extLst>
              <a:ext uri="{FF2B5EF4-FFF2-40B4-BE49-F238E27FC236}">
                <a16:creationId xmlns:a16="http://schemas.microsoft.com/office/drawing/2014/main" id="{30317738-FF21-47C7-BA4C-E2EC43F9B334}"/>
              </a:ext>
            </a:extLst>
          </p:cNvPr>
          <p:cNvSpPr/>
          <p:nvPr/>
        </p:nvSpPr>
        <p:spPr>
          <a:xfrm flipH="1" flipV="1">
            <a:off x="7710985" y="0"/>
            <a:ext cx="4481015" cy="6858000"/>
          </a:xfrm>
          <a:prstGeom prst="rtTriangl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picture containing drawing&#10;&#10;Description automatically generated">
            <a:extLst>
              <a:ext uri="{FF2B5EF4-FFF2-40B4-BE49-F238E27FC236}">
                <a16:creationId xmlns:a16="http://schemas.microsoft.com/office/drawing/2014/main" id="{FB7322D7-2E8F-4B8C-9745-7236C0768D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136" y="740281"/>
            <a:ext cx="1751315" cy="1830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90854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-Pi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E55E85-9FCB-4CD8-A587-B5DBC47D028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68991" y="2150492"/>
            <a:ext cx="7406184" cy="2387600"/>
          </a:xfrm>
        </p:spPr>
        <p:txBody>
          <a:bodyPr anchor="b"/>
          <a:lstStyle>
            <a:lvl1pPr algn="l">
              <a:defRPr sz="6000"/>
            </a:lvl1pPr>
          </a:lstStyle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87BEA46-D9AF-4EB0-A234-8DE326DB24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68991" y="4707508"/>
            <a:ext cx="740618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accent6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en-US"/>
          </a:p>
        </p:txBody>
      </p:sp>
      <p:sp>
        <p:nvSpPr>
          <p:cNvPr id="10" name="Right Triangle 9">
            <a:extLst>
              <a:ext uri="{FF2B5EF4-FFF2-40B4-BE49-F238E27FC236}">
                <a16:creationId xmlns:a16="http://schemas.microsoft.com/office/drawing/2014/main" id="{30317738-FF21-47C7-BA4C-E2EC43F9B334}"/>
              </a:ext>
            </a:extLst>
          </p:cNvPr>
          <p:cNvSpPr/>
          <p:nvPr/>
        </p:nvSpPr>
        <p:spPr>
          <a:xfrm flipH="1" flipV="1">
            <a:off x="7710984" y="0"/>
            <a:ext cx="4481015" cy="6858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picture containing drawing&#10;&#10;Description automatically generated">
            <a:extLst>
              <a:ext uri="{FF2B5EF4-FFF2-40B4-BE49-F238E27FC236}">
                <a16:creationId xmlns:a16="http://schemas.microsoft.com/office/drawing/2014/main" id="{FB7322D7-2E8F-4B8C-9745-7236C0768D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136" y="740281"/>
            <a:ext cx="1751315" cy="1830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0782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-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E55E85-9FCB-4CD8-A587-B5DBC47D028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68991" y="2150492"/>
            <a:ext cx="7406184" cy="2387600"/>
          </a:xfrm>
        </p:spPr>
        <p:txBody>
          <a:bodyPr anchor="b"/>
          <a:lstStyle>
            <a:lvl1pPr algn="l">
              <a:defRPr sz="6000"/>
            </a:lvl1pPr>
          </a:lstStyle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87BEA46-D9AF-4EB0-A234-8DE326DB24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68991" y="4707508"/>
            <a:ext cx="740618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accent6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en-US"/>
          </a:p>
        </p:txBody>
      </p:sp>
      <p:sp>
        <p:nvSpPr>
          <p:cNvPr id="10" name="Right Triangle 9">
            <a:extLst>
              <a:ext uri="{FF2B5EF4-FFF2-40B4-BE49-F238E27FC236}">
                <a16:creationId xmlns:a16="http://schemas.microsoft.com/office/drawing/2014/main" id="{30317738-FF21-47C7-BA4C-E2EC43F9B334}"/>
              </a:ext>
            </a:extLst>
          </p:cNvPr>
          <p:cNvSpPr/>
          <p:nvPr/>
        </p:nvSpPr>
        <p:spPr>
          <a:xfrm flipH="1" flipV="1">
            <a:off x="7710984" y="0"/>
            <a:ext cx="4481015" cy="685800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picture containing drawing&#10;&#10;Description automatically generated">
            <a:extLst>
              <a:ext uri="{FF2B5EF4-FFF2-40B4-BE49-F238E27FC236}">
                <a16:creationId xmlns:a16="http://schemas.microsoft.com/office/drawing/2014/main" id="{FB7322D7-2E8F-4B8C-9745-7236C0768D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136" y="740281"/>
            <a:ext cx="1751315" cy="1830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43001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82DC7B-633D-48CE-8692-749FA60A82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7D194A-9AC6-43D0-B5EC-2ACD23E3FB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88383E-4531-4F02-9CF7-FDD0AE6F48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‹#›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29A81105-84AC-494D-95F4-BC910DBF6F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B73FDD12-27FA-4A61-8C72-3334D4E70AC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293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A99684E3-A0FF-49CA-B05E-EC4BBEDCAE69}" type="datetime4">
              <a:rPr lang="en-US" smtClean="0"/>
              <a:t>December 3, 2021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1376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-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9FD00A4-A0AB-4044-9167-74A9737CA2BC}"/>
              </a:ext>
            </a:extLst>
          </p:cNvPr>
          <p:cNvSpPr/>
          <p:nvPr userDrawn="1"/>
        </p:nvSpPr>
        <p:spPr>
          <a:xfrm>
            <a:off x="0" y="1709739"/>
            <a:ext cx="11360150" cy="278508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DFD280C-DDF5-4D3E-81C7-4A036BF38F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9"/>
            <a:ext cx="10515600" cy="2362006"/>
          </a:xfrm>
        </p:spPr>
        <p:txBody>
          <a:bodyPr anchor="b"/>
          <a:lstStyle>
            <a:lvl1pPr>
              <a:defRPr lang="en-US" dirty="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4A3DD7-7945-497B-A62C-583B78AF01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99296"/>
            <a:ext cx="10515600" cy="1422114"/>
          </a:xfrm>
        </p:spPr>
        <p:txBody>
          <a:bodyPr/>
          <a:lstStyle>
            <a:lvl1pPr marL="0" indent="0">
              <a:buNone/>
              <a:defRPr sz="2400">
                <a:solidFill>
                  <a:schemeClr val="accent6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A21A10-E1FA-4A6B-AC65-A28DA3C385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SWAN Library Services</a:t>
            </a:r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0AE72D5E-E03C-4FC7-8731-E2196ED23E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293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13396ADE-9909-4D89-85AF-2BEE99A3BE82}" type="datetime4">
              <a:rPr lang="en-US" smtClean="0"/>
              <a:t>December 3, 2021</a:t>
            </a:fld>
            <a:endParaRPr 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2D7D384A-F7E8-4567-BA95-00691C9ED7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46006" y="6329381"/>
            <a:ext cx="532263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FAA610F-65FB-4D76-A9F7-0135426F9A2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3256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 -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9FD00A4-A0AB-4044-9167-74A9737CA2BC}"/>
              </a:ext>
            </a:extLst>
          </p:cNvPr>
          <p:cNvSpPr/>
          <p:nvPr/>
        </p:nvSpPr>
        <p:spPr>
          <a:xfrm>
            <a:off x="0" y="1709739"/>
            <a:ext cx="11360150" cy="278508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5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DFD280C-DDF5-4D3E-81C7-4A036BF38F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9"/>
            <a:ext cx="10515600" cy="2362006"/>
          </a:xfrm>
        </p:spPr>
        <p:txBody>
          <a:bodyPr anchor="b"/>
          <a:lstStyle>
            <a:lvl1pPr>
              <a:defRPr lang="en-US" dirty="0"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4A3DD7-7945-497B-A62C-583B78AF01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99296"/>
            <a:ext cx="10515600" cy="1422114"/>
          </a:xfrm>
        </p:spPr>
        <p:txBody>
          <a:bodyPr/>
          <a:lstStyle>
            <a:lvl1pPr marL="0" indent="0">
              <a:buNone/>
              <a:defRPr sz="2400">
                <a:solidFill>
                  <a:schemeClr val="accent6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A21A10-E1FA-4A6B-AC65-A28DA3C385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SWAN Library Services</a:t>
            </a:r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659C5715-F3E7-4D38-8EB4-FB5A7CD4952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293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238D10E8-F5EF-4030-9DD4-58F7E5E696F1}" type="datetime4">
              <a:rPr lang="en-US" smtClean="0"/>
              <a:t>December 3, 2021</a:t>
            </a:fld>
            <a:endParaRPr 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313F4682-70F7-47FD-9D78-36447294D6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46006" y="6329381"/>
            <a:ext cx="532263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FAA610F-65FB-4D76-A9F7-0135426F9A2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09767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1_Section Header-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9FD00A4-A0AB-4044-9167-74A9737CA2BC}"/>
              </a:ext>
            </a:extLst>
          </p:cNvPr>
          <p:cNvSpPr/>
          <p:nvPr/>
        </p:nvSpPr>
        <p:spPr>
          <a:xfrm>
            <a:off x="0" y="1709739"/>
            <a:ext cx="11360150" cy="2785086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5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DFD280C-DDF5-4D3E-81C7-4A036BF38F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9"/>
            <a:ext cx="10515600" cy="2362006"/>
          </a:xfrm>
        </p:spPr>
        <p:txBody>
          <a:bodyPr anchor="b"/>
          <a:lstStyle>
            <a:lvl1pPr>
              <a:defRPr lang="en-US" dirty="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4A3DD7-7945-497B-A62C-583B78AF01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99296"/>
            <a:ext cx="10515600" cy="1422114"/>
          </a:xfrm>
        </p:spPr>
        <p:txBody>
          <a:bodyPr/>
          <a:lstStyle>
            <a:lvl1pPr marL="0" indent="0">
              <a:buNone/>
              <a:defRPr sz="2400">
                <a:solidFill>
                  <a:schemeClr val="accent6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A21A10-E1FA-4A6B-AC65-A28DA3C385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SWAN Library Services</a:t>
            </a:r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D9FFE8B7-AC69-42B9-9B36-E352CE095E6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293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2ADB9304-2271-43F1-84BE-A04666C2680B}" type="datetime4">
              <a:rPr lang="en-US" smtClean="0"/>
              <a:t>December 3, 2021</a:t>
            </a:fld>
            <a:endParaRPr 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71ABEB1-A9F1-4315-B8B7-365CA9544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46006" y="6329381"/>
            <a:ext cx="532263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FAA610F-65FB-4D76-A9F7-0135426F9A2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10438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 - Pi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9FD00A4-A0AB-4044-9167-74A9737CA2BC}"/>
              </a:ext>
            </a:extLst>
          </p:cNvPr>
          <p:cNvSpPr/>
          <p:nvPr/>
        </p:nvSpPr>
        <p:spPr>
          <a:xfrm>
            <a:off x="0" y="1709739"/>
            <a:ext cx="11360150" cy="278508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5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DFD280C-DDF5-4D3E-81C7-4A036BF38F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9"/>
            <a:ext cx="10515600" cy="2362006"/>
          </a:xfrm>
        </p:spPr>
        <p:txBody>
          <a:bodyPr anchor="b"/>
          <a:lstStyle>
            <a:lvl1pPr>
              <a:defRPr lang="en-US" dirty="0"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4A3DD7-7945-497B-A62C-583B78AF01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99296"/>
            <a:ext cx="10515600" cy="1422114"/>
          </a:xfrm>
        </p:spPr>
        <p:txBody>
          <a:bodyPr/>
          <a:lstStyle>
            <a:lvl1pPr marL="0" indent="0">
              <a:buNone/>
              <a:defRPr sz="2400">
                <a:solidFill>
                  <a:schemeClr val="accent6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A21A10-E1FA-4A6B-AC65-A28DA3C385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SWAN Library Services</a:t>
            </a:r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DBCD6B62-7F68-4708-8957-3244A93506B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293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E29B648E-B581-423D-9B17-BE3736B2CEBE}" type="datetime4">
              <a:rPr lang="en-US" smtClean="0"/>
              <a:t>December 3, 2021</a:t>
            </a:fld>
            <a:endParaRPr 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07E4A8F-FAA6-4762-87E0-555B2B99EE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46006" y="6329381"/>
            <a:ext cx="532263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FAA610F-65FB-4D76-A9F7-0135426F9A2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31914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9FD00A4-A0AB-4044-9167-74A9737CA2BC}"/>
              </a:ext>
            </a:extLst>
          </p:cNvPr>
          <p:cNvSpPr/>
          <p:nvPr/>
        </p:nvSpPr>
        <p:spPr>
          <a:xfrm>
            <a:off x="-12700" y="1709739"/>
            <a:ext cx="11360150" cy="278508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5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DFD280C-DDF5-4D3E-81C7-4A036BF38F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9"/>
            <a:ext cx="10515600" cy="2362006"/>
          </a:xfrm>
        </p:spPr>
        <p:txBody>
          <a:bodyPr anchor="b"/>
          <a:lstStyle>
            <a:lvl1pPr>
              <a:defRPr lang="en-US" dirty="0"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4A3DD7-7945-497B-A62C-583B78AF01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99296"/>
            <a:ext cx="10515600" cy="1422114"/>
          </a:xfrm>
        </p:spPr>
        <p:txBody>
          <a:bodyPr/>
          <a:lstStyle>
            <a:lvl1pPr marL="0" indent="0">
              <a:buNone/>
              <a:defRPr sz="2400">
                <a:solidFill>
                  <a:schemeClr val="accent6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A21A10-E1FA-4A6B-AC65-A28DA3C385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SWAN Library Services</a:t>
            </a:r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28CCFDCA-74D4-4C1C-A353-E3C0E55D0A5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293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01ADDB7A-9C8D-4E10-91A4-D9693DD7523A}" type="datetime4">
              <a:rPr lang="en-US" smtClean="0"/>
              <a:t>December 3, 2021</a:t>
            </a:fld>
            <a:endParaRPr 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8BE6A1D7-6A4F-4489-BB2F-F593FA3F1F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46006" y="6329381"/>
            <a:ext cx="532263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FAA610F-65FB-4D76-A9F7-0135426F9A2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92624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CD70EE-147A-4FAA-8281-D44B5A0C6E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0474C4-475C-4D86-A1B7-A96807F2281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57B98D6-2618-46F2-B8FD-EA3BCC54CF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F23A2DB-C3D8-402C-9D5E-58BF493260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926CF35-4B17-4345-A226-163A4E7051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‹#›</a:t>
            </a:fld>
            <a:endParaRPr lang="en-US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AA9F8449-E76C-4854-9644-24E6E0A6F4D8}"/>
              </a:ext>
            </a:extLst>
          </p:cNvPr>
          <p:cNvSpPr>
            <a:spLocks noGrp="1"/>
          </p:cNvSpPr>
          <p:nvPr>
            <p:ph type="dt" sz="half" idx="13"/>
          </p:nvPr>
        </p:nvSpPr>
        <p:spPr>
          <a:xfrm>
            <a:off x="838200" y="63293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BE77881E-05EA-445D-A401-3F862F6B3C8C}" type="datetime4">
              <a:rPr lang="en-US" smtClean="0"/>
              <a:t>December 3, 2021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739622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70F071-E411-41CC-92CE-D63EDE14DA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41F0FE-5788-4775-8A10-5B91DFAC85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6"/>
                </a:solidFill>
                <a:latin typeface="Georgia" panose="02040502050405020303" pitchFamily="18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7BD8AF7-6D29-4167-AF67-CB296B6A20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0F4022A-F48A-41E0-9F88-AA63D5FC2D1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6"/>
                </a:solidFill>
                <a:latin typeface="Georgia" panose="02040502050405020303" pitchFamily="18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D28D0C1-D1A4-4F0C-943E-126C8F04D48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D05BE40-DC62-42A8-97A6-34ACA610AE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1F6EAF5-0ADA-4CFD-B7BF-9FC51FF160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5394A939-17CE-4BFF-AE7A-567853F204AF}"/>
              </a:ext>
            </a:extLst>
          </p:cNvPr>
          <p:cNvSpPr>
            <a:spLocks noGrp="1"/>
          </p:cNvSpPr>
          <p:nvPr>
            <p:ph type="dt" sz="half" idx="13"/>
          </p:nvPr>
        </p:nvSpPr>
        <p:spPr>
          <a:xfrm>
            <a:off x="838200" y="63293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0F5C9A9B-D1AA-4AC1-8FB5-7E3684919E9D}" type="datetime4">
              <a:rPr lang="en-US" smtClean="0"/>
              <a:t>December 3, 2021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171478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BA49A0-70D5-45EE-BB58-A3319E86DE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25045F6-B494-4F18-A1E4-40EB6E008A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03D6364-4603-447D-89F8-990CFDCE81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‹#›</a:t>
            </a:fld>
            <a:endParaRPr lang="en-US"/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F07131D5-03EB-4766-95D1-C17D7CC99B3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293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38A104C2-794D-408E-B7D4-19D0A0004167}" type="datetime4">
              <a:rPr lang="en-US" smtClean="0"/>
              <a:t>December 3, 2021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299884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14CD0FC-9FE5-45EC-AE9A-0BE0C56491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D5F80AA-12AE-42BC-87FB-85DA288C9B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‹#›</a:t>
            </a:fld>
            <a:endParaRPr lang="en-US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F631F2D5-72B0-436C-85CB-AE334771992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293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2EE7B571-5521-4B40-BCCB-691A46A883E4}" type="datetime4">
              <a:rPr lang="en-US" smtClean="0"/>
              <a:t>December 3, 2021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242732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900C18-749C-4B0A-A09E-F49296195A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B54BED-E682-4FF9-957A-FBF5EB3FA3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5845DE-70C7-4D20-87A7-954F546E2B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E447331-CFF6-480C-929A-82D15DD8AB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96CA49-3834-4A21-8CDC-F1AA4E3F66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‹#›</a:t>
            </a:fld>
            <a:endParaRPr lang="en-US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5B2A5DE8-42C1-407B-BA04-8B9A34939042}"/>
              </a:ext>
            </a:extLst>
          </p:cNvPr>
          <p:cNvSpPr>
            <a:spLocks noGrp="1"/>
          </p:cNvSpPr>
          <p:nvPr>
            <p:ph type="dt" sz="half" idx="13"/>
          </p:nvPr>
        </p:nvSpPr>
        <p:spPr>
          <a:xfrm>
            <a:off x="838200" y="63293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8074083B-4733-4ACF-B281-F35F5563A786}" type="datetime4">
              <a:rPr lang="en-US" smtClean="0"/>
              <a:t>December 3, 2021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62773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1_Content with Caption - 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>
            <a:extLst>
              <a:ext uri="{FF2B5EF4-FFF2-40B4-BE49-F238E27FC236}">
                <a16:creationId xmlns:a16="http://schemas.microsoft.com/office/drawing/2014/main" id="{93AB3359-EB6E-4BED-85C6-48C868971F7E}"/>
              </a:ext>
            </a:extLst>
          </p:cNvPr>
          <p:cNvSpPr/>
          <p:nvPr/>
        </p:nvSpPr>
        <p:spPr>
          <a:xfrm>
            <a:off x="1" y="-109182"/>
            <a:ext cx="5183188" cy="6981423"/>
          </a:xfrm>
          <a:custGeom>
            <a:avLst/>
            <a:gdLst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5663821 w 5663821"/>
              <a:gd name="connsiteY2" fmla="*/ 6858000 h 6858000"/>
              <a:gd name="connsiteX3" fmla="*/ 0 w 5663821"/>
              <a:gd name="connsiteY3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222913 w 5663821"/>
              <a:gd name="connsiteY2" fmla="*/ 231733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2502089 w 5663821"/>
              <a:gd name="connsiteY2" fmla="*/ 231733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4235355 w 5663821"/>
              <a:gd name="connsiteY2" fmla="*/ 27017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6318913"/>
              <a:gd name="connsiteY0" fmla="*/ 6858000 h 6885295"/>
              <a:gd name="connsiteX1" fmla="*/ 0 w 6318913"/>
              <a:gd name="connsiteY1" fmla="*/ 0 h 6885295"/>
              <a:gd name="connsiteX2" fmla="*/ 4235355 w 6318913"/>
              <a:gd name="connsiteY2" fmla="*/ 27017 h 6885295"/>
              <a:gd name="connsiteX3" fmla="*/ 6318913 w 6318913"/>
              <a:gd name="connsiteY3" fmla="*/ 6885295 h 6885295"/>
              <a:gd name="connsiteX4" fmla="*/ 0 w 6318913"/>
              <a:gd name="connsiteY4" fmla="*/ 6858000 h 6885295"/>
              <a:gd name="connsiteX0" fmla="*/ 0 w 6318913"/>
              <a:gd name="connsiteY0" fmla="*/ 6858000 h 6885295"/>
              <a:gd name="connsiteX1" fmla="*/ 0 w 6318913"/>
              <a:gd name="connsiteY1" fmla="*/ 0 h 6885295"/>
              <a:gd name="connsiteX2" fmla="*/ 4235355 w 6318913"/>
              <a:gd name="connsiteY2" fmla="*/ 27017 h 6885295"/>
              <a:gd name="connsiteX3" fmla="*/ 6318913 w 6318913"/>
              <a:gd name="connsiteY3" fmla="*/ 6885295 h 6885295"/>
              <a:gd name="connsiteX4" fmla="*/ 0 w 6318913"/>
              <a:gd name="connsiteY4" fmla="*/ 6858000 h 6885295"/>
              <a:gd name="connsiteX0" fmla="*/ 0 w 6318913"/>
              <a:gd name="connsiteY0" fmla="*/ 6858000 h 7167442"/>
              <a:gd name="connsiteX1" fmla="*/ 0 w 6318913"/>
              <a:gd name="connsiteY1" fmla="*/ 0 h 7167442"/>
              <a:gd name="connsiteX2" fmla="*/ 4235355 w 6318913"/>
              <a:gd name="connsiteY2" fmla="*/ 27017 h 7167442"/>
              <a:gd name="connsiteX3" fmla="*/ 6318913 w 6318913"/>
              <a:gd name="connsiteY3" fmla="*/ 6885295 h 7167442"/>
              <a:gd name="connsiteX4" fmla="*/ 0 w 6318913"/>
              <a:gd name="connsiteY4" fmla="*/ 6858000 h 7167442"/>
              <a:gd name="connsiteX0" fmla="*/ 0 w 6318927"/>
              <a:gd name="connsiteY0" fmla="*/ 6858000 h 6885889"/>
              <a:gd name="connsiteX1" fmla="*/ 0 w 6318927"/>
              <a:gd name="connsiteY1" fmla="*/ 0 h 6885889"/>
              <a:gd name="connsiteX2" fmla="*/ 4235355 w 6318927"/>
              <a:gd name="connsiteY2" fmla="*/ 27017 h 6885889"/>
              <a:gd name="connsiteX3" fmla="*/ 6318913 w 6318927"/>
              <a:gd name="connsiteY3" fmla="*/ 6885295 h 6885889"/>
              <a:gd name="connsiteX4" fmla="*/ 0 w 6318927"/>
              <a:gd name="connsiteY4" fmla="*/ 6858000 h 68858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18927" h="6885889">
                <a:moveTo>
                  <a:pt x="0" y="6858000"/>
                </a:moveTo>
                <a:lnTo>
                  <a:pt x="0" y="0"/>
                </a:lnTo>
                <a:lnTo>
                  <a:pt x="4235355" y="27017"/>
                </a:lnTo>
                <a:lnTo>
                  <a:pt x="6318913" y="6885295"/>
                </a:lnTo>
                <a:cubicBezTo>
                  <a:pt x="6328012" y="6889844"/>
                  <a:pt x="2106304" y="6867098"/>
                  <a:pt x="0" y="6858000"/>
                </a:cubicBezTo>
                <a:close/>
              </a:path>
            </a:pathLst>
          </a:cu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7900C18-749C-4B0A-A09E-F49296195A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093" y="1712794"/>
            <a:ext cx="3111690" cy="1600200"/>
          </a:xfrm>
        </p:spPr>
        <p:txBody>
          <a:bodyPr anchor="b"/>
          <a:lstStyle>
            <a:lvl1pPr>
              <a:defRPr sz="32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B54BED-E682-4FF9-957A-FBF5EB3FA3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5845DE-70C7-4D20-87A7-954F546E2B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55094" y="3429000"/>
            <a:ext cx="4116932" cy="2439988"/>
          </a:xfrm>
        </p:spPr>
        <p:txBody>
          <a:bodyPr/>
          <a:lstStyle>
            <a:lvl1pPr marL="0" indent="0">
              <a:buNone/>
              <a:defRPr sz="160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E447331-CFF6-480C-929A-82D15DD8AB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438309" y="6339849"/>
            <a:ext cx="4114800" cy="365125"/>
          </a:xfrm>
        </p:spPr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96CA49-3834-4A21-8CDC-F1AA4E3F66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‹#›</a:t>
            </a:fld>
            <a:endParaRPr lang="en-US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B46E3962-0AAA-4D55-AF36-7BA40C1D57B8}"/>
              </a:ext>
            </a:extLst>
          </p:cNvPr>
          <p:cNvSpPr>
            <a:spLocks noGrp="1"/>
          </p:cNvSpPr>
          <p:nvPr>
            <p:ph type="dt" sz="half" idx="13"/>
          </p:nvPr>
        </p:nvSpPr>
        <p:spPr>
          <a:xfrm>
            <a:off x="838200" y="63293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C7EE3EF2-A7B1-4F23-8584-F0BBB5D3EC1A}" type="datetime4">
              <a:rPr lang="en-US" smtClean="0"/>
              <a:t>December 3, 2021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23419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1_Content with Caption - Pi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>
            <a:extLst>
              <a:ext uri="{FF2B5EF4-FFF2-40B4-BE49-F238E27FC236}">
                <a16:creationId xmlns:a16="http://schemas.microsoft.com/office/drawing/2014/main" id="{93AB3359-EB6E-4BED-85C6-48C868971F7E}"/>
              </a:ext>
            </a:extLst>
          </p:cNvPr>
          <p:cNvSpPr/>
          <p:nvPr/>
        </p:nvSpPr>
        <p:spPr>
          <a:xfrm>
            <a:off x="-95534" y="-245659"/>
            <a:ext cx="5278723" cy="7301552"/>
          </a:xfrm>
          <a:custGeom>
            <a:avLst/>
            <a:gdLst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5663821 w 5663821"/>
              <a:gd name="connsiteY2" fmla="*/ 6858000 h 6858000"/>
              <a:gd name="connsiteX3" fmla="*/ 0 w 5663821"/>
              <a:gd name="connsiteY3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222913 w 5663821"/>
              <a:gd name="connsiteY2" fmla="*/ 231733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2502089 w 5663821"/>
              <a:gd name="connsiteY2" fmla="*/ 231733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4235355 w 5663821"/>
              <a:gd name="connsiteY2" fmla="*/ 27017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6318913"/>
              <a:gd name="connsiteY0" fmla="*/ 6858000 h 6885295"/>
              <a:gd name="connsiteX1" fmla="*/ 0 w 6318913"/>
              <a:gd name="connsiteY1" fmla="*/ 0 h 6885295"/>
              <a:gd name="connsiteX2" fmla="*/ 4235355 w 6318913"/>
              <a:gd name="connsiteY2" fmla="*/ 27017 h 6885295"/>
              <a:gd name="connsiteX3" fmla="*/ 6318913 w 6318913"/>
              <a:gd name="connsiteY3" fmla="*/ 6885295 h 6885295"/>
              <a:gd name="connsiteX4" fmla="*/ 0 w 6318913"/>
              <a:gd name="connsiteY4" fmla="*/ 6858000 h 6885295"/>
              <a:gd name="connsiteX0" fmla="*/ 0 w 6318913"/>
              <a:gd name="connsiteY0" fmla="*/ 6858000 h 6885295"/>
              <a:gd name="connsiteX1" fmla="*/ 0 w 6318913"/>
              <a:gd name="connsiteY1" fmla="*/ 0 h 6885295"/>
              <a:gd name="connsiteX2" fmla="*/ 4235355 w 6318913"/>
              <a:gd name="connsiteY2" fmla="*/ 27017 h 6885295"/>
              <a:gd name="connsiteX3" fmla="*/ 6318913 w 6318913"/>
              <a:gd name="connsiteY3" fmla="*/ 6885295 h 6885295"/>
              <a:gd name="connsiteX4" fmla="*/ 0 w 6318913"/>
              <a:gd name="connsiteY4" fmla="*/ 6858000 h 6885295"/>
              <a:gd name="connsiteX0" fmla="*/ 0 w 6318913"/>
              <a:gd name="connsiteY0" fmla="*/ 6858000 h 7167442"/>
              <a:gd name="connsiteX1" fmla="*/ 0 w 6318913"/>
              <a:gd name="connsiteY1" fmla="*/ 0 h 7167442"/>
              <a:gd name="connsiteX2" fmla="*/ 4235355 w 6318913"/>
              <a:gd name="connsiteY2" fmla="*/ 27017 h 7167442"/>
              <a:gd name="connsiteX3" fmla="*/ 6318913 w 6318913"/>
              <a:gd name="connsiteY3" fmla="*/ 6885295 h 7167442"/>
              <a:gd name="connsiteX4" fmla="*/ 0 w 6318913"/>
              <a:gd name="connsiteY4" fmla="*/ 6858000 h 7167442"/>
              <a:gd name="connsiteX0" fmla="*/ 0 w 6318927"/>
              <a:gd name="connsiteY0" fmla="*/ 6858000 h 6885889"/>
              <a:gd name="connsiteX1" fmla="*/ 0 w 6318927"/>
              <a:gd name="connsiteY1" fmla="*/ 0 h 6885889"/>
              <a:gd name="connsiteX2" fmla="*/ 4235355 w 6318927"/>
              <a:gd name="connsiteY2" fmla="*/ 27017 h 6885889"/>
              <a:gd name="connsiteX3" fmla="*/ 6318913 w 6318927"/>
              <a:gd name="connsiteY3" fmla="*/ 6885295 h 6885889"/>
              <a:gd name="connsiteX4" fmla="*/ 0 w 6318927"/>
              <a:gd name="connsiteY4" fmla="*/ 6858000 h 6885889"/>
              <a:gd name="connsiteX0" fmla="*/ 0 w 6318927"/>
              <a:gd name="connsiteY0" fmla="*/ 6885574 h 6913463"/>
              <a:gd name="connsiteX1" fmla="*/ 0 w 6318927"/>
              <a:gd name="connsiteY1" fmla="*/ 27574 h 6913463"/>
              <a:gd name="connsiteX2" fmla="*/ 4218630 w 6318927"/>
              <a:gd name="connsiteY2" fmla="*/ 0 h 6913463"/>
              <a:gd name="connsiteX3" fmla="*/ 6318913 w 6318927"/>
              <a:gd name="connsiteY3" fmla="*/ 6912869 h 6913463"/>
              <a:gd name="connsiteX4" fmla="*/ 0 w 6318927"/>
              <a:gd name="connsiteY4" fmla="*/ 6885574 h 69134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18927" h="6913463">
                <a:moveTo>
                  <a:pt x="0" y="6885574"/>
                </a:moveTo>
                <a:lnTo>
                  <a:pt x="0" y="27574"/>
                </a:lnTo>
                <a:lnTo>
                  <a:pt x="4218630" y="0"/>
                </a:lnTo>
                <a:lnTo>
                  <a:pt x="6318913" y="6912869"/>
                </a:lnTo>
                <a:cubicBezTo>
                  <a:pt x="6328012" y="6917418"/>
                  <a:pt x="2106304" y="6894672"/>
                  <a:pt x="0" y="6885574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7900C18-749C-4B0A-A09E-F49296195A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093" y="1712794"/>
            <a:ext cx="3111690" cy="1600200"/>
          </a:xfrm>
        </p:spPr>
        <p:txBody>
          <a:bodyPr anchor="b"/>
          <a:lstStyle>
            <a:lvl1pPr>
              <a:defRPr sz="32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B54BED-E682-4FF9-957A-FBF5EB3FA3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5845DE-70C7-4D20-87A7-954F546E2B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55094" y="3429000"/>
            <a:ext cx="4116932" cy="2439988"/>
          </a:xfrm>
        </p:spPr>
        <p:txBody>
          <a:bodyPr/>
          <a:lstStyle>
            <a:lvl1pPr marL="0" indent="0">
              <a:buNone/>
              <a:defRPr sz="160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E447331-CFF6-480C-929A-82D15DD8AB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438309" y="6339849"/>
            <a:ext cx="4114800" cy="365125"/>
          </a:xfrm>
        </p:spPr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96CA49-3834-4A21-8CDC-F1AA4E3F66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‹#›</a:t>
            </a:fld>
            <a:endParaRPr lang="en-US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F40F92AF-669D-41AF-B6FF-91C79CD00186}"/>
              </a:ext>
            </a:extLst>
          </p:cNvPr>
          <p:cNvSpPr>
            <a:spLocks noGrp="1"/>
          </p:cNvSpPr>
          <p:nvPr>
            <p:ph type="dt" sz="half" idx="13"/>
          </p:nvPr>
        </p:nvSpPr>
        <p:spPr>
          <a:xfrm>
            <a:off x="838200" y="63293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69D110A1-1339-49BC-A0D7-38CE24E36754}" type="datetime4">
              <a:rPr lang="en-US" smtClean="0"/>
              <a:t>December 3, 2021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59347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2_Content with Caption - Pi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>
            <a:extLst>
              <a:ext uri="{FF2B5EF4-FFF2-40B4-BE49-F238E27FC236}">
                <a16:creationId xmlns:a16="http://schemas.microsoft.com/office/drawing/2014/main" id="{93AB3359-EB6E-4BED-85C6-48C868971F7E}"/>
              </a:ext>
            </a:extLst>
          </p:cNvPr>
          <p:cNvSpPr/>
          <p:nvPr/>
        </p:nvSpPr>
        <p:spPr>
          <a:xfrm>
            <a:off x="-95534" y="-245659"/>
            <a:ext cx="5278723" cy="7301552"/>
          </a:xfrm>
          <a:custGeom>
            <a:avLst/>
            <a:gdLst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5663821 w 5663821"/>
              <a:gd name="connsiteY2" fmla="*/ 6858000 h 6858000"/>
              <a:gd name="connsiteX3" fmla="*/ 0 w 5663821"/>
              <a:gd name="connsiteY3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222913 w 5663821"/>
              <a:gd name="connsiteY2" fmla="*/ 231733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2502089 w 5663821"/>
              <a:gd name="connsiteY2" fmla="*/ 231733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4235355 w 5663821"/>
              <a:gd name="connsiteY2" fmla="*/ 27017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6318913"/>
              <a:gd name="connsiteY0" fmla="*/ 6858000 h 6885295"/>
              <a:gd name="connsiteX1" fmla="*/ 0 w 6318913"/>
              <a:gd name="connsiteY1" fmla="*/ 0 h 6885295"/>
              <a:gd name="connsiteX2" fmla="*/ 4235355 w 6318913"/>
              <a:gd name="connsiteY2" fmla="*/ 27017 h 6885295"/>
              <a:gd name="connsiteX3" fmla="*/ 6318913 w 6318913"/>
              <a:gd name="connsiteY3" fmla="*/ 6885295 h 6885295"/>
              <a:gd name="connsiteX4" fmla="*/ 0 w 6318913"/>
              <a:gd name="connsiteY4" fmla="*/ 6858000 h 6885295"/>
              <a:gd name="connsiteX0" fmla="*/ 0 w 6318913"/>
              <a:gd name="connsiteY0" fmla="*/ 6858000 h 6885295"/>
              <a:gd name="connsiteX1" fmla="*/ 0 w 6318913"/>
              <a:gd name="connsiteY1" fmla="*/ 0 h 6885295"/>
              <a:gd name="connsiteX2" fmla="*/ 4235355 w 6318913"/>
              <a:gd name="connsiteY2" fmla="*/ 27017 h 6885295"/>
              <a:gd name="connsiteX3" fmla="*/ 6318913 w 6318913"/>
              <a:gd name="connsiteY3" fmla="*/ 6885295 h 6885295"/>
              <a:gd name="connsiteX4" fmla="*/ 0 w 6318913"/>
              <a:gd name="connsiteY4" fmla="*/ 6858000 h 6885295"/>
              <a:gd name="connsiteX0" fmla="*/ 0 w 6318913"/>
              <a:gd name="connsiteY0" fmla="*/ 6858000 h 7167442"/>
              <a:gd name="connsiteX1" fmla="*/ 0 w 6318913"/>
              <a:gd name="connsiteY1" fmla="*/ 0 h 7167442"/>
              <a:gd name="connsiteX2" fmla="*/ 4235355 w 6318913"/>
              <a:gd name="connsiteY2" fmla="*/ 27017 h 7167442"/>
              <a:gd name="connsiteX3" fmla="*/ 6318913 w 6318913"/>
              <a:gd name="connsiteY3" fmla="*/ 6885295 h 7167442"/>
              <a:gd name="connsiteX4" fmla="*/ 0 w 6318913"/>
              <a:gd name="connsiteY4" fmla="*/ 6858000 h 7167442"/>
              <a:gd name="connsiteX0" fmla="*/ 0 w 6318927"/>
              <a:gd name="connsiteY0" fmla="*/ 6858000 h 6885889"/>
              <a:gd name="connsiteX1" fmla="*/ 0 w 6318927"/>
              <a:gd name="connsiteY1" fmla="*/ 0 h 6885889"/>
              <a:gd name="connsiteX2" fmla="*/ 4235355 w 6318927"/>
              <a:gd name="connsiteY2" fmla="*/ 27017 h 6885889"/>
              <a:gd name="connsiteX3" fmla="*/ 6318913 w 6318927"/>
              <a:gd name="connsiteY3" fmla="*/ 6885295 h 6885889"/>
              <a:gd name="connsiteX4" fmla="*/ 0 w 6318927"/>
              <a:gd name="connsiteY4" fmla="*/ 6858000 h 6885889"/>
              <a:gd name="connsiteX0" fmla="*/ 0 w 6318927"/>
              <a:gd name="connsiteY0" fmla="*/ 6885574 h 6913463"/>
              <a:gd name="connsiteX1" fmla="*/ 0 w 6318927"/>
              <a:gd name="connsiteY1" fmla="*/ 27574 h 6913463"/>
              <a:gd name="connsiteX2" fmla="*/ 4218630 w 6318927"/>
              <a:gd name="connsiteY2" fmla="*/ 0 h 6913463"/>
              <a:gd name="connsiteX3" fmla="*/ 6318913 w 6318927"/>
              <a:gd name="connsiteY3" fmla="*/ 6912869 h 6913463"/>
              <a:gd name="connsiteX4" fmla="*/ 0 w 6318927"/>
              <a:gd name="connsiteY4" fmla="*/ 6885574 h 69134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18927" h="6913463">
                <a:moveTo>
                  <a:pt x="0" y="6885574"/>
                </a:moveTo>
                <a:lnTo>
                  <a:pt x="0" y="27574"/>
                </a:lnTo>
                <a:lnTo>
                  <a:pt x="4218630" y="0"/>
                </a:lnTo>
                <a:lnTo>
                  <a:pt x="6318913" y="6912869"/>
                </a:lnTo>
                <a:cubicBezTo>
                  <a:pt x="6328012" y="6917418"/>
                  <a:pt x="2106304" y="6894672"/>
                  <a:pt x="0" y="6885574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7900C18-749C-4B0A-A09E-F49296195A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093" y="1712794"/>
            <a:ext cx="3111690" cy="1600200"/>
          </a:xfrm>
        </p:spPr>
        <p:txBody>
          <a:bodyPr anchor="b"/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B54BED-E682-4FF9-957A-FBF5EB3FA3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5845DE-70C7-4D20-87A7-954F546E2B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55094" y="3429000"/>
            <a:ext cx="4116932" cy="2439988"/>
          </a:xfr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E447331-CFF6-480C-929A-82D15DD8AB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438309" y="6339849"/>
            <a:ext cx="4114800" cy="365125"/>
          </a:xfrm>
        </p:spPr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96CA49-3834-4A21-8CDC-F1AA4E3F66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‹#›</a:t>
            </a:fld>
            <a:endParaRPr lang="en-US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ACD2F8CE-F11B-40F1-ACBE-B6F1A7D33007}"/>
              </a:ext>
            </a:extLst>
          </p:cNvPr>
          <p:cNvSpPr>
            <a:spLocks noGrp="1"/>
          </p:cNvSpPr>
          <p:nvPr>
            <p:ph type="dt" sz="half" idx="13"/>
          </p:nvPr>
        </p:nvSpPr>
        <p:spPr>
          <a:xfrm>
            <a:off x="838200" y="63293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0C271E5E-31FA-4190-9796-0C03067BB122}" type="datetime4">
              <a:rPr lang="en-US" smtClean="0"/>
              <a:t>December 3, 2021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907736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 - Pi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>
            <a:extLst>
              <a:ext uri="{FF2B5EF4-FFF2-40B4-BE49-F238E27FC236}">
                <a16:creationId xmlns:a16="http://schemas.microsoft.com/office/drawing/2014/main" id="{93AB3359-EB6E-4BED-85C6-48C868971F7E}"/>
              </a:ext>
            </a:extLst>
          </p:cNvPr>
          <p:cNvSpPr/>
          <p:nvPr/>
        </p:nvSpPr>
        <p:spPr>
          <a:xfrm>
            <a:off x="-95534" y="-163772"/>
            <a:ext cx="5278723" cy="7124130"/>
          </a:xfrm>
          <a:custGeom>
            <a:avLst/>
            <a:gdLst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5663821 w 5663821"/>
              <a:gd name="connsiteY2" fmla="*/ 6858000 h 6858000"/>
              <a:gd name="connsiteX3" fmla="*/ 0 w 5663821"/>
              <a:gd name="connsiteY3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222913 w 5663821"/>
              <a:gd name="connsiteY2" fmla="*/ 231733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2502089 w 5663821"/>
              <a:gd name="connsiteY2" fmla="*/ 231733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4235355 w 5663821"/>
              <a:gd name="connsiteY2" fmla="*/ 27017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6318913"/>
              <a:gd name="connsiteY0" fmla="*/ 6858000 h 6885295"/>
              <a:gd name="connsiteX1" fmla="*/ 0 w 6318913"/>
              <a:gd name="connsiteY1" fmla="*/ 0 h 6885295"/>
              <a:gd name="connsiteX2" fmla="*/ 4235355 w 6318913"/>
              <a:gd name="connsiteY2" fmla="*/ 27017 h 6885295"/>
              <a:gd name="connsiteX3" fmla="*/ 6318913 w 6318913"/>
              <a:gd name="connsiteY3" fmla="*/ 6885295 h 6885295"/>
              <a:gd name="connsiteX4" fmla="*/ 0 w 6318913"/>
              <a:gd name="connsiteY4" fmla="*/ 6858000 h 6885295"/>
              <a:gd name="connsiteX0" fmla="*/ 0 w 6318913"/>
              <a:gd name="connsiteY0" fmla="*/ 6858000 h 6885295"/>
              <a:gd name="connsiteX1" fmla="*/ 0 w 6318913"/>
              <a:gd name="connsiteY1" fmla="*/ 0 h 6885295"/>
              <a:gd name="connsiteX2" fmla="*/ 4235355 w 6318913"/>
              <a:gd name="connsiteY2" fmla="*/ 27017 h 6885295"/>
              <a:gd name="connsiteX3" fmla="*/ 6318913 w 6318913"/>
              <a:gd name="connsiteY3" fmla="*/ 6885295 h 6885295"/>
              <a:gd name="connsiteX4" fmla="*/ 0 w 6318913"/>
              <a:gd name="connsiteY4" fmla="*/ 6858000 h 6885295"/>
              <a:gd name="connsiteX0" fmla="*/ 0 w 6318913"/>
              <a:gd name="connsiteY0" fmla="*/ 6858000 h 7167442"/>
              <a:gd name="connsiteX1" fmla="*/ 0 w 6318913"/>
              <a:gd name="connsiteY1" fmla="*/ 0 h 7167442"/>
              <a:gd name="connsiteX2" fmla="*/ 4235355 w 6318913"/>
              <a:gd name="connsiteY2" fmla="*/ 27017 h 7167442"/>
              <a:gd name="connsiteX3" fmla="*/ 6318913 w 6318913"/>
              <a:gd name="connsiteY3" fmla="*/ 6885295 h 7167442"/>
              <a:gd name="connsiteX4" fmla="*/ 0 w 6318913"/>
              <a:gd name="connsiteY4" fmla="*/ 6858000 h 7167442"/>
              <a:gd name="connsiteX0" fmla="*/ 0 w 6318927"/>
              <a:gd name="connsiteY0" fmla="*/ 6858000 h 6885889"/>
              <a:gd name="connsiteX1" fmla="*/ 0 w 6318927"/>
              <a:gd name="connsiteY1" fmla="*/ 0 h 6885889"/>
              <a:gd name="connsiteX2" fmla="*/ 4235355 w 6318927"/>
              <a:gd name="connsiteY2" fmla="*/ 27017 h 6885889"/>
              <a:gd name="connsiteX3" fmla="*/ 6318913 w 6318927"/>
              <a:gd name="connsiteY3" fmla="*/ 6885295 h 6885889"/>
              <a:gd name="connsiteX4" fmla="*/ 0 w 6318927"/>
              <a:gd name="connsiteY4" fmla="*/ 6858000 h 6885889"/>
              <a:gd name="connsiteX0" fmla="*/ 0 w 6318927"/>
              <a:gd name="connsiteY0" fmla="*/ 6940166 h 6968055"/>
              <a:gd name="connsiteX1" fmla="*/ 0 w 6318927"/>
              <a:gd name="connsiteY1" fmla="*/ 82166 h 6968055"/>
              <a:gd name="connsiteX2" fmla="*/ 4201905 w 6318927"/>
              <a:gd name="connsiteY2" fmla="*/ 0 h 6968055"/>
              <a:gd name="connsiteX3" fmla="*/ 6318913 w 6318927"/>
              <a:gd name="connsiteY3" fmla="*/ 6967461 h 6968055"/>
              <a:gd name="connsiteX4" fmla="*/ 0 w 6318927"/>
              <a:gd name="connsiteY4" fmla="*/ 6940166 h 6968055"/>
              <a:gd name="connsiteX0" fmla="*/ 0 w 6318927"/>
              <a:gd name="connsiteY0" fmla="*/ 6858000 h 6885889"/>
              <a:gd name="connsiteX1" fmla="*/ 0 w 6318927"/>
              <a:gd name="connsiteY1" fmla="*/ 0 h 6885889"/>
              <a:gd name="connsiteX2" fmla="*/ 4201905 w 6318927"/>
              <a:gd name="connsiteY2" fmla="*/ 13368 h 6885889"/>
              <a:gd name="connsiteX3" fmla="*/ 6318913 w 6318927"/>
              <a:gd name="connsiteY3" fmla="*/ 6885295 h 6885889"/>
              <a:gd name="connsiteX4" fmla="*/ 0 w 6318927"/>
              <a:gd name="connsiteY4" fmla="*/ 6858000 h 6885889"/>
              <a:gd name="connsiteX0" fmla="*/ 0 w 6318927"/>
              <a:gd name="connsiteY0" fmla="*/ 6885575 h 6913464"/>
              <a:gd name="connsiteX1" fmla="*/ 0 w 6318927"/>
              <a:gd name="connsiteY1" fmla="*/ 27575 h 6913464"/>
              <a:gd name="connsiteX2" fmla="*/ 4201905 w 6318927"/>
              <a:gd name="connsiteY2" fmla="*/ 0 h 6913464"/>
              <a:gd name="connsiteX3" fmla="*/ 6318913 w 6318927"/>
              <a:gd name="connsiteY3" fmla="*/ 6912870 h 6913464"/>
              <a:gd name="connsiteX4" fmla="*/ 0 w 6318927"/>
              <a:gd name="connsiteY4" fmla="*/ 6885575 h 6913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18927" h="6913464">
                <a:moveTo>
                  <a:pt x="0" y="6885575"/>
                </a:moveTo>
                <a:lnTo>
                  <a:pt x="0" y="27575"/>
                </a:lnTo>
                <a:lnTo>
                  <a:pt x="4201905" y="0"/>
                </a:lnTo>
                <a:lnTo>
                  <a:pt x="6318913" y="6912870"/>
                </a:lnTo>
                <a:cubicBezTo>
                  <a:pt x="6328012" y="6917419"/>
                  <a:pt x="2106304" y="6894673"/>
                  <a:pt x="0" y="6885575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7900C18-749C-4B0A-A09E-F49296195A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093" y="1712794"/>
            <a:ext cx="3111690" cy="1600200"/>
          </a:xfrm>
        </p:spPr>
        <p:txBody>
          <a:bodyPr anchor="b"/>
          <a:lstStyle>
            <a:lvl1pPr>
              <a:defRPr sz="32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B54BED-E682-4FF9-957A-FBF5EB3FA3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5845DE-70C7-4D20-87A7-954F546E2B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55094" y="3429000"/>
            <a:ext cx="4116932" cy="2439988"/>
          </a:xfrm>
        </p:spPr>
        <p:txBody>
          <a:bodyPr/>
          <a:lstStyle>
            <a:lvl1pPr marL="0" indent="0">
              <a:buNone/>
              <a:defRPr sz="160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E447331-CFF6-480C-929A-82D15DD8AB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438309" y="6339849"/>
            <a:ext cx="4114800" cy="365125"/>
          </a:xfrm>
        </p:spPr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96CA49-3834-4A21-8CDC-F1AA4E3F66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‹#›</a:t>
            </a:fld>
            <a:endParaRPr lang="en-US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39BA174E-F461-44FF-9093-638F5322483B}"/>
              </a:ext>
            </a:extLst>
          </p:cNvPr>
          <p:cNvSpPr>
            <a:spLocks noGrp="1"/>
          </p:cNvSpPr>
          <p:nvPr>
            <p:ph type="dt" sz="half" idx="13"/>
          </p:nvPr>
        </p:nvSpPr>
        <p:spPr>
          <a:xfrm>
            <a:off x="838200" y="63293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83AFE120-1EFF-41FA-8DCA-880638A36A9F}" type="datetime4">
              <a:rPr lang="en-US" smtClean="0"/>
              <a:t>December 3, 2021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889742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>
            <a:extLst>
              <a:ext uri="{FF2B5EF4-FFF2-40B4-BE49-F238E27FC236}">
                <a16:creationId xmlns:a16="http://schemas.microsoft.com/office/drawing/2014/main" id="{93AB3359-EB6E-4BED-85C6-48C868971F7E}"/>
              </a:ext>
            </a:extLst>
          </p:cNvPr>
          <p:cNvSpPr/>
          <p:nvPr/>
        </p:nvSpPr>
        <p:spPr>
          <a:xfrm>
            <a:off x="1" y="-13927"/>
            <a:ext cx="5183188" cy="6899816"/>
          </a:xfrm>
          <a:custGeom>
            <a:avLst/>
            <a:gdLst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5663821 w 5663821"/>
              <a:gd name="connsiteY2" fmla="*/ 6858000 h 6858000"/>
              <a:gd name="connsiteX3" fmla="*/ 0 w 5663821"/>
              <a:gd name="connsiteY3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222913 w 5663821"/>
              <a:gd name="connsiteY2" fmla="*/ 231733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2502089 w 5663821"/>
              <a:gd name="connsiteY2" fmla="*/ 231733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4235355 w 5663821"/>
              <a:gd name="connsiteY2" fmla="*/ 27017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6318913"/>
              <a:gd name="connsiteY0" fmla="*/ 6858000 h 6885295"/>
              <a:gd name="connsiteX1" fmla="*/ 0 w 6318913"/>
              <a:gd name="connsiteY1" fmla="*/ 0 h 6885295"/>
              <a:gd name="connsiteX2" fmla="*/ 4235355 w 6318913"/>
              <a:gd name="connsiteY2" fmla="*/ 27017 h 6885295"/>
              <a:gd name="connsiteX3" fmla="*/ 6318913 w 6318913"/>
              <a:gd name="connsiteY3" fmla="*/ 6885295 h 6885295"/>
              <a:gd name="connsiteX4" fmla="*/ 0 w 6318913"/>
              <a:gd name="connsiteY4" fmla="*/ 6858000 h 6885295"/>
              <a:gd name="connsiteX0" fmla="*/ 0 w 6318913"/>
              <a:gd name="connsiteY0" fmla="*/ 6858000 h 6885295"/>
              <a:gd name="connsiteX1" fmla="*/ 0 w 6318913"/>
              <a:gd name="connsiteY1" fmla="*/ 0 h 6885295"/>
              <a:gd name="connsiteX2" fmla="*/ 4235355 w 6318913"/>
              <a:gd name="connsiteY2" fmla="*/ 27017 h 6885295"/>
              <a:gd name="connsiteX3" fmla="*/ 6318913 w 6318913"/>
              <a:gd name="connsiteY3" fmla="*/ 6885295 h 6885295"/>
              <a:gd name="connsiteX4" fmla="*/ 0 w 6318913"/>
              <a:gd name="connsiteY4" fmla="*/ 6858000 h 6885295"/>
              <a:gd name="connsiteX0" fmla="*/ 0 w 6318913"/>
              <a:gd name="connsiteY0" fmla="*/ 6858000 h 7167442"/>
              <a:gd name="connsiteX1" fmla="*/ 0 w 6318913"/>
              <a:gd name="connsiteY1" fmla="*/ 0 h 7167442"/>
              <a:gd name="connsiteX2" fmla="*/ 4235355 w 6318913"/>
              <a:gd name="connsiteY2" fmla="*/ 27017 h 7167442"/>
              <a:gd name="connsiteX3" fmla="*/ 6318913 w 6318913"/>
              <a:gd name="connsiteY3" fmla="*/ 6885295 h 7167442"/>
              <a:gd name="connsiteX4" fmla="*/ 0 w 6318913"/>
              <a:gd name="connsiteY4" fmla="*/ 6858000 h 7167442"/>
              <a:gd name="connsiteX0" fmla="*/ 0 w 6318927"/>
              <a:gd name="connsiteY0" fmla="*/ 6858000 h 6885889"/>
              <a:gd name="connsiteX1" fmla="*/ 0 w 6318927"/>
              <a:gd name="connsiteY1" fmla="*/ 0 h 6885889"/>
              <a:gd name="connsiteX2" fmla="*/ 4235355 w 6318927"/>
              <a:gd name="connsiteY2" fmla="*/ 27017 h 6885889"/>
              <a:gd name="connsiteX3" fmla="*/ 6318913 w 6318927"/>
              <a:gd name="connsiteY3" fmla="*/ 6885295 h 6885889"/>
              <a:gd name="connsiteX4" fmla="*/ 0 w 6318927"/>
              <a:gd name="connsiteY4" fmla="*/ 6858000 h 6885889"/>
              <a:gd name="connsiteX0" fmla="*/ 0 w 6318927"/>
              <a:gd name="connsiteY0" fmla="*/ 6871927 h 6899816"/>
              <a:gd name="connsiteX1" fmla="*/ 0 w 6318927"/>
              <a:gd name="connsiteY1" fmla="*/ 13927 h 6899816"/>
              <a:gd name="connsiteX2" fmla="*/ 4235356 w 6318927"/>
              <a:gd name="connsiteY2" fmla="*/ 0 h 6899816"/>
              <a:gd name="connsiteX3" fmla="*/ 6318913 w 6318927"/>
              <a:gd name="connsiteY3" fmla="*/ 6899222 h 6899816"/>
              <a:gd name="connsiteX4" fmla="*/ 0 w 6318927"/>
              <a:gd name="connsiteY4" fmla="*/ 6871927 h 6899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18927" h="6899816">
                <a:moveTo>
                  <a:pt x="0" y="6871927"/>
                </a:moveTo>
                <a:lnTo>
                  <a:pt x="0" y="13927"/>
                </a:lnTo>
                <a:lnTo>
                  <a:pt x="4235356" y="0"/>
                </a:lnTo>
                <a:lnTo>
                  <a:pt x="6318913" y="6899222"/>
                </a:lnTo>
                <a:cubicBezTo>
                  <a:pt x="6328012" y="6903771"/>
                  <a:pt x="2106304" y="6881025"/>
                  <a:pt x="0" y="6871927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7900C18-749C-4B0A-A09E-F49296195A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093" y="1712794"/>
            <a:ext cx="3111690" cy="1600200"/>
          </a:xfrm>
        </p:spPr>
        <p:txBody>
          <a:bodyPr anchor="b"/>
          <a:lstStyle>
            <a:lvl1pPr>
              <a:defRPr sz="32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B54BED-E682-4FF9-957A-FBF5EB3FA3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5845DE-70C7-4D20-87A7-954F546E2B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55094" y="3429000"/>
            <a:ext cx="4116932" cy="2439988"/>
          </a:xfrm>
        </p:spPr>
        <p:txBody>
          <a:bodyPr/>
          <a:lstStyle>
            <a:lvl1pPr marL="0" indent="0">
              <a:buNone/>
              <a:defRPr sz="160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E447331-CFF6-480C-929A-82D15DD8AB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438309" y="6339849"/>
            <a:ext cx="4114800" cy="365125"/>
          </a:xfrm>
        </p:spPr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96CA49-3834-4A21-8CDC-F1AA4E3F66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‹#›</a:t>
            </a:fld>
            <a:endParaRPr lang="en-US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160E5A65-AFDD-421E-B9F6-6AAE0B3A6266}"/>
              </a:ext>
            </a:extLst>
          </p:cNvPr>
          <p:cNvSpPr>
            <a:spLocks noGrp="1"/>
          </p:cNvSpPr>
          <p:nvPr>
            <p:ph type="dt" sz="half" idx="13"/>
          </p:nvPr>
        </p:nvSpPr>
        <p:spPr>
          <a:xfrm>
            <a:off x="838200" y="63293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3B511C61-DAC0-4F98-B858-B71E6CBFB21D}" type="datetime4">
              <a:rPr lang="en-US" smtClean="0"/>
              <a:t>December 3, 2021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425609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-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ight Triangle 9">
            <a:extLst>
              <a:ext uri="{FF2B5EF4-FFF2-40B4-BE49-F238E27FC236}">
                <a16:creationId xmlns:a16="http://schemas.microsoft.com/office/drawing/2014/main" id="{3A2B8FCD-D57E-49F5-AAFB-F203512F5B39}"/>
              </a:ext>
            </a:extLst>
          </p:cNvPr>
          <p:cNvSpPr/>
          <p:nvPr/>
        </p:nvSpPr>
        <p:spPr>
          <a:xfrm>
            <a:off x="0" y="0"/>
            <a:ext cx="5183188" cy="6899816"/>
          </a:xfrm>
          <a:custGeom>
            <a:avLst/>
            <a:gdLst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5663821 w 5663821"/>
              <a:gd name="connsiteY2" fmla="*/ 6858000 h 6858000"/>
              <a:gd name="connsiteX3" fmla="*/ 0 w 5663821"/>
              <a:gd name="connsiteY3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222913 w 5663821"/>
              <a:gd name="connsiteY2" fmla="*/ 231733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2502089 w 5663821"/>
              <a:gd name="connsiteY2" fmla="*/ 231733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4235355 w 5663821"/>
              <a:gd name="connsiteY2" fmla="*/ 27017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6318913"/>
              <a:gd name="connsiteY0" fmla="*/ 6858000 h 6885295"/>
              <a:gd name="connsiteX1" fmla="*/ 0 w 6318913"/>
              <a:gd name="connsiteY1" fmla="*/ 0 h 6885295"/>
              <a:gd name="connsiteX2" fmla="*/ 4235355 w 6318913"/>
              <a:gd name="connsiteY2" fmla="*/ 27017 h 6885295"/>
              <a:gd name="connsiteX3" fmla="*/ 6318913 w 6318913"/>
              <a:gd name="connsiteY3" fmla="*/ 6885295 h 6885295"/>
              <a:gd name="connsiteX4" fmla="*/ 0 w 6318913"/>
              <a:gd name="connsiteY4" fmla="*/ 6858000 h 6885295"/>
              <a:gd name="connsiteX0" fmla="*/ 0 w 6318913"/>
              <a:gd name="connsiteY0" fmla="*/ 6858000 h 6885295"/>
              <a:gd name="connsiteX1" fmla="*/ 0 w 6318913"/>
              <a:gd name="connsiteY1" fmla="*/ 0 h 6885295"/>
              <a:gd name="connsiteX2" fmla="*/ 4235355 w 6318913"/>
              <a:gd name="connsiteY2" fmla="*/ 27017 h 6885295"/>
              <a:gd name="connsiteX3" fmla="*/ 6318913 w 6318913"/>
              <a:gd name="connsiteY3" fmla="*/ 6885295 h 6885295"/>
              <a:gd name="connsiteX4" fmla="*/ 0 w 6318913"/>
              <a:gd name="connsiteY4" fmla="*/ 6858000 h 6885295"/>
              <a:gd name="connsiteX0" fmla="*/ 0 w 6318913"/>
              <a:gd name="connsiteY0" fmla="*/ 6858000 h 7167442"/>
              <a:gd name="connsiteX1" fmla="*/ 0 w 6318913"/>
              <a:gd name="connsiteY1" fmla="*/ 0 h 7167442"/>
              <a:gd name="connsiteX2" fmla="*/ 4235355 w 6318913"/>
              <a:gd name="connsiteY2" fmla="*/ 27017 h 7167442"/>
              <a:gd name="connsiteX3" fmla="*/ 6318913 w 6318913"/>
              <a:gd name="connsiteY3" fmla="*/ 6885295 h 7167442"/>
              <a:gd name="connsiteX4" fmla="*/ 0 w 6318913"/>
              <a:gd name="connsiteY4" fmla="*/ 6858000 h 7167442"/>
              <a:gd name="connsiteX0" fmla="*/ 0 w 6318927"/>
              <a:gd name="connsiteY0" fmla="*/ 6858000 h 6885889"/>
              <a:gd name="connsiteX1" fmla="*/ 0 w 6318927"/>
              <a:gd name="connsiteY1" fmla="*/ 0 h 6885889"/>
              <a:gd name="connsiteX2" fmla="*/ 4235355 w 6318927"/>
              <a:gd name="connsiteY2" fmla="*/ 27017 h 6885889"/>
              <a:gd name="connsiteX3" fmla="*/ 6318913 w 6318927"/>
              <a:gd name="connsiteY3" fmla="*/ 6885295 h 6885889"/>
              <a:gd name="connsiteX4" fmla="*/ 0 w 6318927"/>
              <a:gd name="connsiteY4" fmla="*/ 6858000 h 6885889"/>
              <a:gd name="connsiteX0" fmla="*/ 0 w 6318927"/>
              <a:gd name="connsiteY0" fmla="*/ 6871927 h 6899816"/>
              <a:gd name="connsiteX1" fmla="*/ 0 w 6318927"/>
              <a:gd name="connsiteY1" fmla="*/ 13927 h 6899816"/>
              <a:gd name="connsiteX2" fmla="*/ 4235356 w 6318927"/>
              <a:gd name="connsiteY2" fmla="*/ 0 h 6899816"/>
              <a:gd name="connsiteX3" fmla="*/ 6318913 w 6318927"/>
              <a:gd name="connsiteY3" fmla="*/ 6899222 h 6899816"/>
              <a:gd name="connsiteX4" fmla="*/ 0 w 6318927"/>
              <a:gd name="connsiteY4" fmla="*/ 6871927 h 6899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18927" h="6899816">
                <a:moveTo>
                  <a:pt x="0" y="6871927"/>
                </a:moveTo>
                <a:lnTo>
                  <a:pt x="0" y="13927"/>
                </a:lnTo>
                <a:lnTo>
                  <a:pt x="4235356" y="0"/>
                </a:lnTo>
                <a:lnTo>
                  <a:pt x="6318913" y="6899222"/>
                </a:lnTo>
                <a:cubicBezTo>
                  <a:pt x="6328012" y="6903771"/>
                  <a:pt x="2106304" y="6881025"/>
                  <a:pt x="0" y="6871927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8577C04-4A50-4C4B-AA95-192C4B0CEC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13" y="1310185"/>
            <a:ext cx="2820988" cy="1633632"/>
          </a:xfrm>
        </p:spPr>
        <p:txBody>
          <a:bodyPr anchor="b"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09A6BC5-E925-458F-85C4-60399C807B7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0D9D04-90B1-4518-A02F-17DFC3D9DD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039508"/>
            <a:ext cx="3322779" cy="3098492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A4F177E-AF31-43FE-8624-264903E1A2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196088" y="6329382"/>
            <a:ext cx="4114800" cy="365125"/>
          </a:xfrm>
        </p:spPr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04DA81C-9F81-4F4C-8D4F-EC49162106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‹#›</a:t>
            </a:fld>
            <a:endParaRPr lang="en-US"/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ADE27B1D-0F20-4BA9-BD15-B2B92382E444}"/>
              </a:ext>
            </a:extLst>
          </p:cNvPr>
          <p:cNvSpPr>
            <a:spLocks noGrp="1"/>
          </p:cNvSpPr>
          <p:nvPr>
            <p:ph type="dt" sz="half" idx="13"/>
          </p:nvPr>
        </p:nvSpPr>
        <p:spPr>
          <a:xfrm>
            <a:off x="838200" y="63293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8B00A8E1-0A42-40AD-892D-AD4C7B5434E8}" type="datetime4">
              <a:rPr lang="en-US" smtClean="0"/>
              <a:t>December 3, 2021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794510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-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ight Triangle 9">
            <a:extLst>
              <a:ext uri="{FF2B5EF4-FFF2-40B4-BE49-F238E27FC236}">
                <a16:creationId xmlns:a16="http://schemas.microsoft.com/office/drawing/2014/main" id="{3A2B8FCD-D57E-49F5-AAFB-F203512F5B39}"/>
              </a:ext>
            </a:extLst>
          </p:cNvPr>
          <p:cNvSpPr/>
          <p:nvPr/>
        </p:nvSpPr>
        <p:spPr>
          <a:xfrm>
            <a:off x="-94129" y="-94129"/>
            <a:ext cx="5277317" cy="7100047"/>
          </a:xfrm>
          <a:custGeom>
            <a:avLst/>
            <a:gdLst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5663821 w 5663821"/>
              <a:gd name="connsiteY2" fmla="*/ 6858000 h 6858000"/>
              <a:gd name="connsiteX3" fmla="*/ 0 w 5663821"/>
              <a:gd name="connsiteY3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222913 w 5663821"/>
              <a:gd name="connsiteY2" fmla="*/ 231733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2502089 w 5663821"/>
              <a:gd name="connsiteY2" fmla="*/ 231733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4235355 w 5663821"/>
              <a:gd name="connsiteY2" fmla="*/ 27017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6318913"/>
              <a:gd name="connsiteY0" fmla="*/ 6858000 h 6885295"/>
              <a:gd name="connsiteX1" fmla="*/ 0 w 6318913"/>
              <a:gd name="connsiteY1" fmla="*/ 0 h 6885295"/>
              <a:gd name="connsiteX2" fmla="*/ 4235355 w 6318913"/>
              <a:gd name="connsiteY2" fmla="*/ 27017 h 6885295"/>
              <a:gd name="connsiteX3" fmla="*/ 6318913 w 6318913"/>
              <a:gd name="connsiteY3" fmla="*/ 6885295 h 6885295"/>
              <a:gd name="connsiteX4" fmla="*/ 0 w 6318913"/>
              <a:gd name="connsiteY4" fmla="*/ 6858000 h 6885295"/>
              <a:gd name="connsiteX0" fmla="*/ 0 w 6318913"/>
              <a:gd name="connsiteY0" fmla="*/ 6858000 h 6885295"/>
              <a:gd name="connsiteX1" fmla="*/ 0 w 6318913"/>
              <a:gd name="connsiteY1" fmla="*/ 0 h 6885295"/>
              <a:gd name="connsiteX2" fmla="*/ 4235355 w 6318913"/>
              <a:gd name="connsiteY2" fmla="*/ 27017 h 6885295"/>
              <a:gd name="connsiteX3" fmla="*/ 6318913 w 6318913"/>
              <a:gd name="connsiteY3" fmla="*/ 6885295 h 6885295"/>
              <a:gd name="connsiteX4" fmla="*/ 0 w 6318913"/>
              <a:gd name="connsiteY4" fmla="*/ 6858000 h 6885295"/>
              <a:gd name="connsiteX0" fmla="*/ 0 w 6318913"/>
              <a:gd name="connsiteY0" fmla="*/ 6858000 h 7167442"/>
              <a:gd name="connsiteX1" fmla="*/ 0 w 6318913"/>
              <a:gd name="connsiteY1" fmla="*/ 0 h 7167442"/>
              <a:gd name="connsiteX2" fmla="*/ 4235355 w 6318913"/>
              <a:gd name="connsiteY2" fmla="*/ 27017 h 7167442"/>
              <a:gd name="connsiteX3" fmla="*/ 6318913 w 6318913"/>
              <a:gd name="connsiteY3" fmla="*/ 6885295 h 7167442"/>
              <a:gd name="connsiteX4" fmla="*/ 0 w 6318913"/>
              <a:gd name="connsiteY4" fmla="*/ 6858000 h 7167442"/>
              <a:gd name="connsiteX0" fmla="*/ 0 w 6318927"/>
              <a:gd name="connsiteY0" fmla="*/ 6858000 h 6885889"/>
              <a:gd name="connsiteX1" fmla="*/ 0 w 6318927"/>
              <a:gd name="connsiteY1" fmla="*/ 0 h 6885889"/>
              <a:gd name="connsiteX2" fmla="*/ 4235355 w 6318927"/>
              <a:gd name="connsiteY2" fmla="*/ 27017 h 6885889"/>
              <a:gd name="connsiteX3" fmla="*/ 6318913 w 6318927"/>
              <a:gd name="connsiteY3" fmla="*/ 6885295 h 6885889"/>
              <a:gd name="connsiteX4" fmla="*/ 0 w 6318927"/>
              <a:gd name="connsiteY4" fmla="*/ 6858000 h 6885889"/>
              <a:gd name="connsiteX0" fmla="*/ 0 w 6318927"/>
              <a:gd name="connsiteY0" fmla="*/ 6871927 h 6899816"/>
              <a:gd name="connsiteX1" fmla="*/ 0 w 6318927"/>
              <a:gd name="connsiteY1" fmla="*/ 13927 h 6899816"/>
              <a:gd name="connsiteX2" fmla="*/ 4235356 w 6318927"/>
              <a:gd name="connsiteY2" fmla="*/ 0 h 6899816"/>
              <a:gd name="connsiteX3" fmla="*/ 6318913 w 6318927"/>
              <a:gd name="connsiteY3" fmla="*/ 6899222 h 6899816"/>
              <a:gd name="connsiteX4" fmla="*/ 0 w 6318927"/>
              <a:gd name="connsiteY4" fmla="*/ 6871927 h 6899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18927" h="6899816">
                <a:moveTo>
                  <a:pt x="0" y="6871927"/>
                </a:moveTo>
                <a:lnTo>
                  <a:pt x="0" y="13927"/>
                </a:lnTo>
                <a:lnTo>
                  <a:pt x="4235356" y="0"/>
                </a:lnTo>
                <a:lnTo>
                  <a:pt x="6318913" y="6899222"/>
                </a:lnTo>
                <a:cubicBezTo>
                  <a:pt x="6328012" y="6903771"/>
                  <a:pt x="2106304" y="6881025"/>
                  <a:pt x="0" y="6871927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8577C04-4A50-4C4B-AA95-192C4B0CEC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13" y="1310185"/>
            <a:ext cx="2820988" cy="1633632"/>
          </a:xfrm>
        </p:spPr>
        <p:txBody>
          <a:bodyPr anchor="b"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09A6BC5-E925-458F-85C4-60399C807B7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0D9D04-90B1-4518-A02F-17DFC3D9DD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039508"/>
            <a:ext cx="3322779" cy="3098492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A4F177E-AF31-43FE-8624-264903E1A2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196088" y="6329382"/>
            <a:ext cx="4114800" cy="365125"/>
          </a:xfrm>
        </p:spPr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04DA81C-9F81-4F4C-8D4F-EC49162106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‹#›</a:t>
            </a:fld>
            <a:endParaRPr lang="en-US"/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A7FA6EEB-0B96-45FA-91D8-D1923F3D25C0}"/>
              </a:ext>
            </a:extLst>
          </p:cNvPr>
          <p:cNvSpPr>
            <a:spLocks noGrp="1"/>
          </p:cNvSpPr>
          <p:nvPr>
            <p:ph type="dt" sz="half" idx="13"/>
          </p:nvPr>
        </p:nvSpPr>
        <p:spPr>
          <a:xfrm>
            <a:off x="838200" y="63293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91554CBD-DA7E-40C6-8F02-2CE20B2B70F3}" type="datetime4">
              <a:rPr lang="en-US" smtClean="0"/>
              <a:t>December 3, 2021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081812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 - Yel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ight Triangle 9">
            <a:extLst>
              <a:ext uri="{FF2B5EF4-FFF2-40B4-BE49-F238E27FC236}">
                <a16:creationId xmlns:a16="http://schemas.microsoft.com/office/drawing/2014/main" id="{3A2B8FCD-D57E-49F5-AAFB-F203512F5B39}"/>
              </a:ext>
            </a:extLst>
          </p:cNvPr>
          <p:cNvSpPr/>
          <p:nvPr/>
        </p:nvSpPr>
        <p:spPr>
          <a:xfrm>
            <a:off x="0" y="0"/>
            <a:ext cx="5183188" cy="6899816"/>
          </a:xfrm>
          <a:custGeom>
            <a:avLst/>
            <a:gdLst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5663821 w 5663821"/>
              <a:gd name="connsiteY2" fmla="*/ 6858000 h 6858000"/>
              <a:gd name="connsiteX3" fmla="*/ 0 w 5663821"/>
              <a:gd name="connsiteY3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222913 w 5663821"/>
              <a:gd name="connsiteY2" fmla="*/ 231733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2502089 w 5663821"/>
              <a:gd name="connsiteY2" fmla="*/ 231733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4235355 w 5663821"/>
              <a:gd name="connsiteY2" fmla="*/ 27017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6318913"/>
              <a:gd name="connsiteY0" fmla="*/ 6858000 h 6885295"/>
              <a:gd name="connsiteX1" fmla="*/ 0 w 6318913"/>
              <a:gd name="connsiteY1" fmla="*/ 0 h 6885295"/>
              <a:gd name="connsiteX2" fmla="*/ 4235355 w 6318913"/>
              <a:gd name="connsiteY2" fmla="*/ 27017 h 6885295"/>
              <a:gd name="connsiteX3" fmla="*/ 6318913 w 6318913"/>
              <a:gd name="connsiteY3" fmla="*/ 6885295 h 6885295"/>
              <a:gd name="connsiteX4" fmla="*/ 0 w 6318913"/>
              <a:gd name="connsiteY4" fmla="*/ 6858000 h 6885295"/>
              <a:gd name="connsiteX0" fmla="*/ 0 w 6318913"/>
              <a:gd name="connsiteY0" fmla="*/ 6858000 h 6885295"/>
              <a:gd name="connsiteX1" fmla="*/ 0 w 6318913"/>
              <a:gd name="connsiteY1" fmla="*/ 0 h 6885295"/>
              <a:gd name="connsiteX2" fmla="*/ 4235355 w 6318913"/>
              <a:gd name="connsiteY2" fmla="*/ 27017 h 6885295"/>
              <a:gd name="connsiteX3" fmla="*/ 6318913 w 6318913"/>
              <a:gd name="connsiteY3" fmla="*/ 6885295 h 6885295"/>
              <a:gd name="connsiteX4" fmla="*/ 0 w 6318913"/>
              <a:gd name="connsiteY4" fmla="*/ 6858000 h 6885295"/>
              <a:gd name="connsiteX0" fmla="*/ 0 w 6318913"/>
              <a:gd name="connsiteY0" fmla="*/ 6858000 h 7167442"/>
              <a:gd name="connsiteX1" fmla="*/ 0 w 6318913"/>
              <a:gd name="connsiteY1" fmla="*/ 0 h 7167442"/>
              <a:gd name="connsiteX2" fmla="*/ 4235355 w 6318913"/>
              <a:gd name="connsiteY2" fmla="*/ 27017 h 7167442"/>
              <a:gd name="connsiteX3" fmla="*/ 6318913 w 6318913"/>
              <a:gd name="connsiteY3" fmla="*/ 6885295 h 7167442"/>
              <a:gd name="connsiteX4" fmla="*/ 0 w 6318913"/>
              <a:gd name="connsiteY4" fmla="*/ 6858000 h 7167442"/>
              <a:gd name="connsiteX0" fmla="*/ 0 w 6318927"/>
              <a:gd name="connsiteY0" fmla="*/ 6858000 h 6885889"/>
              <a:gd name="connsiteX1" fmla="*/ 0 w 6318927"/>
              <a:gd name="connsiteY1" fmla="*/ 0 h 6885889"/>
              <a:gd name="connsiteX2" fmla="*/ 4235355 w 6318927"/>
              <a:gd name="connsiteY2" fmla="*/ 27017 h 6885889"/>
              <a:gd name="connsiteX3" fmla="*/ 6318913 w 6318927"/>
              <a:gd name="connsiteY3" fmla="*/ 6885295 h 6885889"/>
              <a:gd name="connsiteX4" fmla="*/ 0 w 6318927"/>
              <a:gd name="connsiteY4" fmla="*/ 6858000 h 6885889"/>
              <a:gd name="connsiteX0" fmla="*/ 0 w 6318927"/>
              <a:gd name="connsiteY0" fmla="*/ 6871927 h 6899816"/>
              <a:gd name="connsiteX1" fmla="*/ 0 w 6318927"/>
              <a:gd name="connsiteY1" fmla="*/ 13927 h 6899816"/>
              <a:gd name="connsiteX2" fmla="*/ 4235356 w 6318927"/>
              <a:gd name="connsiteY2" fmla="*/ 0 h 6899816"/>
              <a:gd name="connsiteX3" fmla="*/ 6318913 w 6318927"/>
              <a:gd name="connsiteY3" fmla="*/ 6899222 h 6899816"/>
              <a:gd name="connsiteX4" fmla="*/ 0 w 6318927"/>
              <a:gd name="connsiteY4" fmla="*/ 6871927 h 6899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18927" h="6899816">
                <a:moveTo>
                  <a:pt x="0" y="6871927"/>
                </a:moveTo>
                <a:lnTo>
                  <a:pt x="0" y="13927"/>
                </a:lnTo>
                <a:lnTo>
                  <a:pt x="4235356" y="0"/>
                </a:lnTo>
                <a:lnTo>
                  <a:pt x="6318913" y="6899222"/>
                </a:lnTo>
                <a:cubicBezTo>
                  <a:pt x="6328012" y="6903771"/>
                  <a:pt x="2106304" y="6881025"/>
                  <a:pt x="0" y="6871927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8577C04-4A50-4C4B-AA95-192C4B0CEC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13" y="1310185"/>
            <a:ext cx="2820988" cy="1633632"/>
          </a:xfrm>
        </p:spPr>
        <p:txBody>
          <a:bodyPr anchor="b"/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09A6BC5-E925-458F-85C4-60399C807B7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0D9D04-90B1-4518-A02F-17DFC3D9DD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039508"/>
            <a:ext cx="3322779" cy="3098492"/>
          </a:xfr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A4F177E-AF31-43FE-8624-264903E1A2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196088" y="6329382"/>
            <a:ext cx="4114800" cy="365125"/>
          </a:xfrm>
        </p:spPr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04DA81C-9F81-4F4C-8D4F-EC49162106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‹#›</a:t>
            </a:fld>
            <a:endParaRPr lang="en-US"/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EAAF6FE6-2586-42F8-8971-BDC5EC55EF2F}"/>
              </a:ext>
            </a:extLst>
          </p:cNvPr>
          <p:cNvSpPr>
            <a:spLocks noGrp="1"/>
          </p:cNvSpPr>
          <p:nvPr>
            <p:ph type="dt" sz="half" idx="13"/>
          </p:nvPr>
        </p:nvSpPr>
        <p:spPr>
          <a:xfrm>
            <a:off x="838200" y="63293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0AE53F9F-27FB-41CD-95B8-B1520CC1B6AE}" type="datetime4">
              <a:rPr lang="en-US" smtClean="0"/>
              <a:t>December 3, 2021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069701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 - Pi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ight Triangle 9">
            <a:extLst>
              <a:ext uri="{FF2B5EF4-FFF2-40B4-BE49-F238E27FC236}">
                <a16:creationId xmlns:a16="http://schemas.microsoft.com/office/drawing/2014/main" id="{3A2B8FCD-D57E-49F5-AAFB-F203512F5B39}"/>
              </a:ext>
            </a:extLst>
          </p:cNvPr>
          <p:cNvSpPr/>
          <p:nvPr/>
        </p:nvSpPr>
        <p:spPr>
          <a:xfrm>
            <a:off x="-121024" y="-147919"/>
            <a:ext cx="5304212" cy="7140389"/>
          </a:xfrm>
          <a:custGeom>
            <a:avLst/>
            <a:gdLst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5663821 w 5663821"/>
              <a:gd name="connsiteY2" fmla="*/ 6858000 h 6858000"/>
              <a:gd name="connsiteX3" fmla="*/ 0 w 5663821"/>
              <a:gd name="connsiteY3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222913 w 5663821"/>
              <a:gd name="connsiteY2" fmla="*/ 231733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2502089 w 5663821"/>
              <a:gd name="connsiteY2" fmla="*/ 231733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4235355 w 5663821"/>
              <a:gd name="connsiteY2" fmla="*/ 27017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6318913"/>
              <a:gd name="connsiteY0" fmla="*/ 6858000 h 6885295"/>
              <a:gd name="connsiteX1" fmla="*/ 0 w 6318913"/>
              <a:gd name="connsiteY1" fmla="*/ 0 h 6885295"/>
              <a:gd name="connsiteX2" fmla="*/ 4235355 w 6318913"/>
              <a:gd name="connsiteY2" fmla="*/ 27017 h 6885295"/>
              <a:gd name="connsiteX3" fmla="*/ 6318913 w 6318913"/>
              <a:gd name="connsiteY3" fmla="*/ 6885295 h 6885295"/>
              <a:gd name="connsiteX4" fmla="*/ 0 w 6318913"/>
              <a:gd name="connsiteY4" fmla="*/ 6858000 h 6885295"/>
              <a:gd name="connsiteX0" fmla="*/ 0 w 6318913"/>
              <a:gd name="connsiteY0" fmla="*/ 6858000 h 6885295"/>
              <a:gd name="connsiteX1" fmla="*/ 0 w 6318913"/>
              <a:gd name="connsiteY1" fmla="*/ 0 h 6885295"/>
              <a:gd name="connsiteX2" fmla="*/ 4235355 w 6318913"/>
              <a:gd name="connsiteY2" fmla="*/ 27017 h 6885295"/>
              <a:gd name="connsiteX3" fmla="*/ 6318913 w 6318913"/>
              <a:gd name="connsiteY3" fmla="*/ 6885295 h 6885295"/>
              <a:gd name="connsiteX4" fmla="*/ 0 w 6318913"/>
              <a:gd name="connsiteY4" fmla="*/ 6858000 h 6885295"/>
              <a:gd name="connsiteX0" fmla="*/ 0 w 6318913"/>
              <a:gd name="connsiteY0" fmla="*/ 6858000 h 7167442"/>
              <a:gd name="connsiteX1" fmla="*/ 0 w 6318913"/>
              <a:gd name="connsiteY1" fmla="*/ 0 h 7167442"/>
              <a:gd name="connsiteX2" fmla="*/ 4235355 w 6318913"/>
              <a:gd name="connsiteY2" fmla="*/ 27017 h 7167442"/>
              <a:gd name="connsiteX3" fmla="*/ 6318913 w 6318913"/>
              <a:gd name="connsiteY3" fmla="*/ 6885295 h 7167442"/>
              <a:gd name="connsiteX4" fmla="*/ 0 w 6318913"/>
              <a:gd name="connsiteY4" fmla="*/ 6858000 h 7167442"/>
              <a:gd name="connsiteX0" fmla="*/ 0 w 6318927"/>
              <a:gd name="connsiteY0" fmla="*/ 6858000 h 6885889"/>
              <a:gd name="connsiteX1" fmla="*/ 0 w 6318927"/>
              <a:gd name="connsiteY1" fmla="*/ 0 h 6885889"/>
              <a:gd name="connsiteX2" fmla="*/ 4235355 w 6318927"/>
              <a:gd name="connsiteY2" fmla="*/ 27017 h 6885889"/>
              <a:gd name="connsiteX3" fmla="*/ 6318913 w 6318927"/>
              <a:gd name="connsiteY3" fmla="*/ 6885295 h 6885889"/>
              <a:gd name="connsiteX4" fmla="*/ 0 w 6318927"/>
              <a:gd name="connsiteY4" fmla="*/ 6858000 h 6885889"/>
              <a:gd name="connsiteX0" fmla="*/ 0 w 6318927"/>
              <a:gd name="connsiteY0" fmla="*/ 6871927 h 6899816"/>
              <a:gd name="connsiteX1" fmla="*/ 0 w 6318927"/>
              <a:gd name="connsiteY1" fmla="*/ 13927 h 6899816"/>
              <a:gd name="connsiteX2" fmla="*/ 4235356 w 6318927"/>
              <a:gd name="connsiteY2" fmla="*/ 0 h 6899816"/>
              <a:gd name="connsiteX3" fmla="*/ 6318913 w 6318927"/>
              <a:gd name="connsiteY3" fmla="*/ 6899222 h 6899816"/>
              <a:gd name="connsiteX4" fmla="*/ 0 w 6318927"/>
              <a:gd name="connsiteY4" fmla="*/ 6871927 h 6899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18927" h="6899816">
                <a:moveTo>
                  <a:pt x="0" y="6871927"/>
                </a:moveTo>
                <a:lnTo>
                  <a:pt x="0" y="13927"/>
                </a:lnTo>
                <a:lnTo>
                  <a:pt x="4235356" y="0"/>
                </a:lnTo>
                <a:lnTo>
                  <a:pt x="6318913" y="6899222"/>
                </a:lnTo>
                <a:cubicBezTo>
                  <a:pt x="6328012" y="6903771"/>
                  <a:pt x="2106304" y="6881025"/>
                  <a:pt x="0" y="6871927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8577C04-4A50-4C4B-AA95-192C4B0CEC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13" y="1310185"/>
            <a:ext cx="2820988" cy="1633632"/>
          </a:xfrm>
        </p:spPr>
        <p:txBody>
          <a:bodyPr anchor="b"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09A6BC5-E925-458F-85C4-60399C807B7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0D9D04-90B1-4518-A02F-17DFC3D9DD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039508"/>
            <a:ext cx="3322779" cy="3098492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A4F177E-AF31-43FE-8624-264903E1A2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196088" y="6329382"/>
            <a:ext cx="4114800" cy="365125"/>
          </a:xfrm>
        </p:spPr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04DA81C-9F81-4F4C-8D4F-EC49162106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‹#›</a:t>
            </a:fld>
            <a:endParaRPr lang="en-US"/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3589A5A5-D94A-404D-A669-1A64C32D40C9}"/>
              </a:ext>
            </a:extLst>
          </p:cNvPr>
          <p:cNvSpPr>
            <a:spLocks noGrp="1"/>
          </p:cNvSpPr>
          <p:nvPr>
            <p:ph type="dt" sz="half" idx="13"/>
          </p:nvPr>
        </p:nvSpPr>
        <p:spPr>
          <a:xfrm>
            <a:off x="838200" y="63293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20058C57-3F4D-48F0-88DD-D716F564CC29}" type="datetime4">
              <a:rPr lang="en-US" smtClean="0"/>
              <a:t>December 3, 2021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552192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ight Triangle 9">
            <a:extLst>
              <a:ext uri="{FF2B5EF4-FFF2-40B4-BE49-F238E27FC236}">
                <a16:creationId xmlns:a16="http://schemas.microsoft.com/office/drawing/2014/main" id="{3A2B8FCD-D57E-49F5-AAFB-F203512F5B39}"/>
              </a:ext>
            </a:extLst>
          </p:cNvPr>
          <p:cNvSpPr/>
          <p:nvPr/>
        </p:nvSpPr>
        <p:spPr>
          <a:xfrm>
            <a:off x="0" y="0"/>
            <a:ext cx="5183188" cy="6899816"/>
          </a:xfrm>
          <a:custGeom>
            <a:avLst/>
            <a:gdLst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5663821 w 5663821"/>
              <a:gd name="connsiteY2" fmla="*/ 6858000 h 6858000"/>
              <a:gd name="connsiteX3" fmla="*/ 0 w 5663821"/>
              <a:gd name="connsiteY3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222913 w 5663821"/>
              <a:gd name="connsiteY2" fmla="*/ 231733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2502089 w 5663821"/>
              <a:gd name="connsiteY2" fmla="*/ 231733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4235355 w 5663821"/>
              <a:gd name="connsiteY2" fmla="*/ 27017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6318913"/>
              <a:gd name="connsiteY0" fmla="*/ 6858000 h 6885295"/>
              <a:gd name="connsiteX1" fmla="*/ 0 w 6318913"/>
              <a:gd name="connsiteY1" fmla="*/ 0 h 6885295"/>
              <a:gd name="connsiteX2" fmla="*/ 4235355 w 6318913"/>
              <a:gd name="connsiteY2" fmla="*/ 27017 h 6885295"/>
              <a:gd name="connsiteX3" fmla="*/ 6318913 w 6318913"/>
              <a:gd name="connsiteY3" fmla="*/ 6885295 h 6885295"/>
              <a:gd name="connsiteX4" fmla="*/ 0 w 6318913"/>
              <a:gd name="connsiteY4" fmla="*/ 6858000 h 6885295"/>
              <a:gd name="connsiteX0" fmla="*/ 0 w 6318913"/>
              <a:gd name="connsiteY0" fmla="*/ 6858000 h 6885295"/>
              <a:gd name="connsiteX1" fmla="*/ 0 w 6318913"/>
              <a:gd name="connsiteY1" fmla="*/ 0 h 6885295"/>
              <a:gd name="connsiteX2" fmla="*/ 4235355 w 6318913"/>
              <a:gd name="connsiteY2" fmla="*/ 27017 h 6885295"/>
              <a:gd name="connsiteX3" fmla="*/ 6318913 w 6318913"/>
              <a:gd name="connsiteY3" fmla="*/ 6885295 h 6885295"/>
              <a:gd name="connsiteX4" fmla="*/ 0 w 6318913"/>
              <a:gd name="connsiteY4" fmla="*/ 6858000 h 6885295"/>
              <a:gd name="connsiteX0" fmla="*/ 0 w 6318913"/>
              <a:gd name="connsiteY0" fmla="*/ 6858000 h 7167442"/>
              <a:gd name="connsiteX1" fmla="*/ 0 w 6318913"/>
              <a:gd name="connsiteY1" fmla="*/ 0 h 7167442"/>
              <a:gd name="connsiteX2" fmla="*/ 4235355 w 6318913"/>
              <a:gd name="connsiteY2" fmla="*/ 27017 h 7167442"/>
              <a:gd name="connsiteX3" fmla="*/ 6318913 w 6318913"/>
              <a:gd name="connsiteY3" fmla="*/ 6885295 h 7167442"/>
              <a:gd name="connsiteX4" fmla="*/ 0 w 6318913"/>
              <a:gd name="connsiteY4" fmla="*/ 6858000 h 7167442"/>
              <a:gd name="connsiteX0" fmla="*/ 0 w 6318927"/>
              <a:gd name="connsiteY0" fmla="*/ 6858000 h 6885889"/>
              <a:gd name="connsiteX1" fmla="*/ 0 w 6318927"/>
              <a:gd name="connsiteY1" fmla="*/ 0 h 6885889"/>
              <a:gd name="connsiteX2" fmla="*/ 4235355 w 6318927"/>
              <a:gd name="connsiteY2" fmla="*/ 27017 h 6885889"/>
              <a:gd name="connsiteX3" fmla="*/ 6318913 w 6318927"/>
              <a:gd name="connsiteY3" fmla="*/ 6885295 h 6885889"/>
              <a:gd name="connsiteX4" fmla="*/ 0 w 6318927"/>
              <a:gd name="connsiteY4" fmla="*/ 6858000 h 6885889"/>
              <a:gd name="connsiteX0" fmla="*/ 0 w 6318927"/>
              <a:gd name="connsiteY0" fmla="*/ 6871927 h 6899816"/>
              <a:gd name="connsiteX1" fmla="*/ 0 w 6318927"/>
              <a:gd name="connsiteY1" fmla="*/ 13927 h 6899816"/>
              <a:gd name="connsiteX2" fmla="*/ 4235356 w 6318927"/>
              <a:gd name="connsiteY2" fmla="*/ 0 h 6899816"/>
              <a:gd name="connsiteX3" fmla="*/ 6318913 w 6318927"/>
              <a:gd name="connsiteY3" fmla="*/ 6899222 h 6899816"/>
              <a:gd name="connsiteX4" fmla="*/ 0 w 6318927"/>
              <a:gd name="connsiteY4" fmla="*/ 6871927 h 6899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18927" h="6899816">
                <a:moveTo>
                  <a:pt x="0" y="6871927"/>
                </a:moveTo>
                <a:lnTo>
                  <a:pt x="0" y="13927"/>
                </a:lnTo>
                <a:lnTo>
                  <a:pt x="4235356" y="0"/>
                </a:lnTo>
                <a:lnTo>
                  <a:pt x="6318913" y="6899222"/>
                </a:lnTo>
                <a:cubicBezTo>
                  <a:pt x="6328012" y="6903771"/>
                  <a:pt x="2106304" y="6881025"/>
                  <a:pt x="0" y="6871927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8577C04-4A50-4C4B-AA95-192C4B0CEC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13" y="1310185"/>
            <a:ext cx="2820988" cy="1633632"/>
          </a:xfrm>
        </p:spPr>
        <p:txBody>
          <a:bodyPr anchor="b"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09A6BC5-E925-458F-85C4-60399C807B7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0D9D04-90B1-4518-A02F-17DFC3D9DD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039508"/>
            <a:ext cx="3322779" cy="3098492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A4F177E-AF31-43FE-8624-264903E1A2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196088" y="6329382"/>
            <a:ext cx="4114800" cy="365125"/>
          </a:xfrm>
        </p:spPr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04DA81C-9F81-4F4C-8D4F-EC49162106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‹#›</a:t>
            </a:fld>
            <a:endParaRPr lang="en-US"/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1DDE87F0-FDA3-4FB0-ADC9-CD108984D8BE}"/>
              </a:ext>
            </a:extLst>
          </p:cNvPr>
          <p:cNvSpPr>
            <a:spLocks noGrp="1"/>
          </p:cNvSpPr>
          <p:nvPr>
            <p:ph type="dt" sz="half" idx="13"/>
          </p:nvPr>
        </p:nvSpPr>
        <p:spPr>
          <a:xfrm>
            <a:off x="838200" y="63293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AC9A6078-8DFC-4B18-8A7E-32B506F12B8C}" type="datetime4">
              <a:rPr lang="en-US" smtClean="0"/>
              <a:t>December 3, 2021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3692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54F449A-758A-4296-A93B-B1F55F7005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9A5C32-29DA-4B8E-9CB7-D898F32ACC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433256-9D2E-4147-B784-5AB6832EFAF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57600" y="632938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/>
              <a:t>SWAN Library Services</a:t>
            </a:r>
          </a:p>
        </p:txBody>
      </p:sp>
      <p:sp>
        <p:nvSpPr>
          <p:cNvPr id="12" name="Right Triangle 11">
            <a:extLst>
              <a:ext uri="{FF2B5EF4-FFF2-40B4-BE49-F238E27FC236}">
                <a16:creationId xmlns:a16="http://schemas.microsoft.com/office/drawing/2014/main" id="{40BA4F24-E363-4102-AE6A-B8348B2CA01E}"/>
              </a:ext>
            </a:extLst>
          </p:cNvPr>
          <p:cNvSpPr/>
          <p:nvPr/>
        </p:nvSpPr>
        <p:spPr>
          <a:xfrm rot="5400000" flipH="1" flipV="1">
            <a:off x="10606588" y="5272587"/>
            <a:ext cx="1842448" cy="1328380"/>
          </a:xfrm>
          <a:prstGeom prst="rtTriangle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5004CB-3916-4B2C-93CE-D019A4B57E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46006" y="6329381"/>
            <a:ext cx="5322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chemeClr val="bg1"/>
                </a:solidFill>
              </a:defRPr>
            </a:lvl1pPr>
          </a:lstStyle>
          <a:p>
            <a:fld id="{1FAA610F-65FB-4D76-A9F7-0135426F9A2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7FE394-EB20-449A-855A-8C51B7CADC1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293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3FA3ECAF-574B-4E90-9C13-32DCAA13B527}" type="datetime4">
              <a:rPr lang="en-US" smtClean="0"/>
              <a:t>December 3, 2021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04716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6" r:id="rId1"/>
    <p:sldLayoutId id="2147484013" r:id="rId2"/>
    <p:sldLayoutId id="2147484014" r:id="rId3"/>
    <p:sldLayoutId id="2147484015" r:id="rId4"/>
    <p:sldLayoutId id="2147484016" r:id="rId5"/>
    <p:sldLayoutId id="2147483985" r:id="rId6"/>
    <p:sldLayoutId id="2147483986" r:id="rId7"/>
    <p:sldLayoutId id="2147484002" r:id="rId8"/>
    <p:sldLayoutId id="2147484001" r:id="rId9"/>
    <p:sldLayoutId id="2147484003" r:id="rId10"/>
    <p:sldLayoutId id="2147484004" r:id="rId11"/>
    <p:sldLayoutId id="2147483987" r:id="rId12"/>
    <p:sldLayoutId id="2147483988" r:id="rId13"/>
    <p:sldLayoutId id="2147483989" r:id="rId14"/>
    <p:sldLayoutId id="2147483990" r:id="rId15"/>
    <p:sldLayoutId id="2147483991" r:id="rId16"/>
    <p:sldLayoutId id="2147484006" r:id="rId17"/>
    <p:sldLayoutId id="2147484007" r:id="rId18"/>
    <p:sldLayoutId id="2147484008" r:id="rId19"/>
    <p:sldLayoutId id="2147484005" r:id="rId20"/>
    <p:sldLayoutId id="2147483999" r:id="rId21"/>
    <p:sldLayoutId id="2147483992" r:id="rId22"/>
    <p:sldLayoutId id="2147484009" r:id="rId23"/>
    <p:sldLayoutId id="2147484012" r:id="rId24"/>
    <p:sldLayoutId id="2147484011" r:id="rId25"/>
    <p:sldLayoutId id="2147484010" r:id="rId26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5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slideLayout" Target="../slideLayouts/slideLayout17.xml"/><Relationship Id="rId1" Type="http://schemas.openxmlformats.org/officeDocument/2006/relationships/tags" Target="../tags/tag6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.xml"/><Relationship Id="rId1" Type="http://schemas.openxmlformats.org/officeDocument/2006/relationships/tags" Target="../tags/tag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8.xml"/><Relationship Id="rId1" Type="http://schemas.openxmlformats.org/officeDocument/2006/relationships/tags" Target="../tags/tag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tags" Target="../tags/tag1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0.xml"/><Relationship Id="rId1" Type="http://schemas.openxmlformats.org/officeDocument/2006/relationships/tags" Target="../tags/tag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tags" Target="../tags/tag1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tags" Target="../tags/tag1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9.xml"/><Relationship Id="rId1" Type="http://schemas.openxmlformats.org/officeDocument/2006/relationships/tags" Target="../tags/tag1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9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2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fs8.formsite.com/SWANServices/oth4gfs0mu/index.html?1638282321010" TargetMode="Externa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2.xml"/><Relationship Id="rId4" Type="http://schemas.openxmlformats.org/officeDocument/2006/relationships/image" Target="../media/image1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3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customXml" Target="../ink/ink3.xml"/><Relationship Id="rId3" Type="http://schemas.openxmlformats.org/officeDocument/2006/relationships/image" Target="../media/image11.png"/><Relationship Id="rId7" Type="http://schemas.openxmlformats.org/officeDocument/2006/relationships/image" Target="../media/image13.png"/><Relationship Id="rId2" Type="http://schemas.openxmlformats.org/officeDocument/2006/relationships/slideLayout" Target="../slideLayouts/slideLayout14.xml"/><Relationship Id="rId1" Type="http://schemas.openxmlformats.org/officeDocument/2006/relationships/tags" Target="../tags/tag24.xml"/><Relationship Id="rId6" Type="http://schemas.openxmlformats.org/officeDocument/2006/relationships/customXml" Target="../ink/ink2.xml"/><Relationship Id="rId11" Type="http://schemas.openxmlformats.org/officeDocument/2006/relationships/image" Target="../media/image14.png"/><Relationship Id="rId5" Type="http://schemas.openxmlformats.org/officeDocument/2006/relationships/image" Target="../media/image12.png"/><Relationship Id="rId10" Type="http://schemas.openxmlformats.org/officeDocument/2006/relationships/customXml" Target="../ink/ink5.xml"/><Relationship Id="rId4" Type="http://schemas.openxmlformats.org/officeDocument/2006/relationships/customXml" Target="../ink/ink1.xml"/><Relationship Id="rId9" Type="http://schemas.openxmlformats.org/officeDocument/2006/relationships/customXml" Target="../ink/ink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4.xml"/><Relationship Id="rId1" Type="http://schemas.openxmlformats.org/officeDocument/2006/relationships/tags" Target="../tags/tag25.xml"/><Relationship Id="rId4" Type="http://schemas.openxmlformats.org/officeDocument/2006/relationships/image" Target="../media/image1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4.xml"/><Relationship Id="rId1" Type="http://schemas.openxmlformats.org/officeDocument/2006/relationships/tags" Target="../tags/tag26.xml"/><Relationship Id="rId4" Type="http://schemas.openxmlformats.org/officeDocument/2006/relationships/image" Target="../media/image1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2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550EF8-2200-4129-8424-313D11C3CF6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SWAN Quarterly Meeting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5ACB4E9-4212-4291-8E9F-7C29C2B607C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68991" y="4798948"/>
            <a:ext cx="7406184" cy="1655762"/>
          </a:xfrm>
        </p:spPr>
        <p:txBody>
          <a:bodyPr/>
          <a:lstStyle/>
          <a:p>
            <a:r>
              <a:rPr lang="en-US"/>
              <a:t>December 2, 2021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640331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4A62A9-E514-41CB-8FB1-1F70EBE0C9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185930-0162-4E4F-8F37-5CED659EC4A9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marR="0" lvl="0"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effectLst/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Call to Order and Welcome</a:t>
            </a:r>
            <a:endParaRPr lang="en-US" sz="1800">
              <a:effectLst/>
              <a:latin typeface="Calibri" panose="020F0502020204030204" pitchFamily="34" charset="0"/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 marL="0" marR="0" lvl="0"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effectLst/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Public Comment</a:t>
            </a:r>
            <a:endParaRPr lang="en-US" sz="1800">
              <a:effectLst/>
              <a:latin typeface="Calibri" panose="020F0502020204030204" pitchFamily="34" charset="0"/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 marL="0" marR="0" lvl="0"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effectLst/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Introduction of New Library Directors</a:t>
            </a:r>
            <a:endParaRPr lang="en-US" sz="1800">
              <a:effectLst/>
              <a:latin typeface="Calibri" panose="020F0502020204030204" pitchFamily="34" charset="0"/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 marL="0" marR="0" lvl="0"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effectLst/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Introduction Item – Live voting platform demonstration</a:t>
            </a:r>
            <a:endParaRPr lang="en-US" sz="1800">
              <a:effectLst/>
              <a:latin typeface="Calibri" panose="020F0502020204030204" pitchFamily="34" charset="0"/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 marL="0" marR="0" lvl="0"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effectLst/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Action Item – Approval of the September 1, 2021 Quarterly meeting minutes</a:t>
            </a:r>
            <a:endParaRPr lang="en-US" sz="1800">
              <a:effectLst/>
              <a:latin typeface="Calibri" panose="020F0502020204030204" pitchFamily="34" charset="0"/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 marL="0" marR="0" lvl="0"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effectLst/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Information Item – Annual presentation on SWAN strategic plan</a:t>
            </a:r>
            <a:endParaRPr lang="en-US" sz="1800">
              <a:effectLst/>
              <a:latin typeface="Calibri" panose="020F0502020204030204" pitchFamily="34" charset="0"/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728C3D9-C1F6-43C6-9D39-B3BB781DC63C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en-US" sz="1800">
                <a:effectLst/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Information Item—Library engagement platforms overview</a:t>
            </a:r>
          </a:p>
          <a:p>
            <a:pPr marL="0" marR="0" lvl="0"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effectLst/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Information Item—EBSCO subscription group-purchase usage</a:t>
            </a:r>
            <a:endParaRPr lang="en-US" sz="1800">
              <a:effectLst/>
              <a:latin typeface="Calibri" panose="020F0502020204030204" pitchFamily="34" charset="0"/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 marL="0" marR="0" lvl="0"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effectLst/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Information Item – Future planning and interest in digitization projects/grants</a:t>
            </a:r>
            <a:endParaRPr lang="en-US" sz="1800">
              <a:effectLst/>
              <a:latin typeface="Calibri" panose="020F0502020204030204" pitchFamily="34" charset="0"/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 marL="0" marR="0" lvl="0"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effectLst/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Announcements and Questions</a:t>
            </a:r>
            <a:endParaRPr lang="en-US" sz="1800">
              <a:effectLst/>
              <a:latin typeface="Calibri" panose="020F0502020204030204" pitchFamily="34" charset="0"/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 marL="0" marR="0" lvl="0"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effectLst/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Next meeting: March 3, 2022</a:t>
            </a:r>
            <a:endParaRPr lang="en-US" sz="1800">
              <a:effectLst/>
              <a:latin typeface="Calibri" panose="020F0502020204030204" pitchFamily="34" charset="0"/>
              <a:ea typeface="MS Mincho" panose="02020609040205080304" pitchFamily="49" charset="-128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545946-1A9D-4A44-AF3C-EFF58864E4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8E252-A4C9-4825-B6A7-DD4A52002440}" type="slidenum">
              <a:rPr lang="en-US" smtClean="0"/>
              <a:t>2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747081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D95E157E-BB25-4AF7-A08A-7927E2CD92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Live Vote Demonstration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FA85B46F-D5D6-40F1-BEF6-2F78246CEFA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Aaron Skog, Executive Director</a:t>
            </a:r>
          </a:p>
          <a:p>
            <a:r>
              <a:rPr lang="en-US"/>
              <a:t>Dawne Tortorella, Assistant Director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906FD5-388B-4A3E-A2F9-4742F356EB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B1ACFC9-F672-47CC-A10D-B6932906732A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E77881E-05EA-445D-A401-3F862F6B3C8C}" type="datetime4">
              <a:rPr lang="en-US" smtClean="0"/>
              <a:t>December 3, 2021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416743-3929-469A-97DD-CC602A2192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3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541534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3CB30F64-5E7D-4D5A-969A-E7933A705C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Live Voting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A19D598-0D43-470F-99E3-C47EFD8580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AA5EED5-8462-450C-8797-879723C855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4</a:t>
            </a:fld>
            <a:endParaRPr lang="en-US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BE37AB13-74A2-4435-86A7-009E43368C0E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A99684E3-A0FF-49CA-B05E-EC4BBEDCAE69}" type="datetime4">
              <a:rPr lang="en-US" smtClean="0"/>
              <a:t>December 3, 2021</a:t>
            </a:fld>
            <a:endParaRPr lang="en-US"/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B23552FA-36D5-4BD8-B250-61DCE4A88209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238226"/>
            <a:ext cx="5181600" cy="3526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4DB15BCD-7D00-4D33-971D-21643143BD04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2963313"/>
            <a:ext cx="5181600" cy="20759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4924676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D4D85737-D2CF-42DF-9982-886CF62475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093" y="1712794"/>
            <a:ext cx="3111690" cy="1600200"/>
          </a:xfrm>
        </p:spPr>
        <p:txBody>
          <a:bodyPr anchor="b">
            <a:normAutofit/>
          </a:bodyPr>
          <a:lstStyle/>
          <a:p>
            <a:r>
              <a:rPr lang="en-US"/>
              <a:t>Voting</a:t>
            </a:r>
          </a:p>
        </p:txBody>
      </p:sp>
      <p:sp>
        <p:nvSpPr>
          <p:cNvPr id="19" name="Text Placeholder 3">
            <a:extLst>
              <a:ext uri="{FF2B5EF4-FFF2-40B4-BE49-F238E27FC236}">
                <a16:creationId xmlns:a16="http://schemas.microsoft.com/office/drawing/2014/main" id="{A927BA83-524D-4697-B907-9A177E45DA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55094" y="3429000"/>
            <a:ext cx="4116932" cy="2439988"/>
          </a:xfrm>
        </p:spPr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57DFDA-60B4-4726-9A1C-27D41999A0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438309" y="6339849"/>
            <a:ext cx="41148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SWAN Library Services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8673C9-E8AA-48DD-973F-2799A56D0A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46006" y="6329381"/>
            <a:ext cx="532263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1FAA610F-65FB-4D76-A9F7-0135426F9A2E}" type="slidenum">
              <a:rPr lang="en-US" smtClean="0"/>
              <a:pPr>
                <a:spcAft>
                  <a:spcPts val="600"/>
                </a:spcAft>
              </a:pPr>
              <a:t>5</a:t>
            </a:fld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4B426E8-171A-4F6B-9D08-9A40C1A3FC32}"/>
              </a:ext>
            </a:extLst>
          </p:cNvPr>
          <p:cNvSpPr>
            <a:spLocks noGrp="1"/>
          </p:cNvSpPr>
          <p:nvPr>
            <p:ph type="dt" sz="half" idx="13"/>
          </p:nvPr>
        </p:nvSpPr>
        <p:spPr>
          <a:xfrm>
            <a:off x="838200" y="632938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BE77881E-05EA-445D-A401-3F862F6B3C8C}" type="datetime4">
              <a:rPr lang="en-US" smtClean="0"/>
              <a:pPr>
                <a:spcAft>
                  <a:spcPts val="600"/>
                </a:spcAft>
              </a:pPr>
              <a:t>December 3, 2021</a:t>
            </a:fld>
            <a:endParaRPr lang="en-US"/>
          </a:p>
        </p:txBody>
      </p:sp>
      <p:graphicFrame>
        <p:nvGraphicFramePr>
          <p:cNvPr id="15" name="Content Placeholder 2">
            <a:extLst>
              <a:ext uri="{FF2B5EF4-FFF2-40B4-BE49-F238E27FC236}">
                <a16:creationId xmlns:a16="http://schemas.microsoft.com/office/drawing/2014/main" id="{59158277-42DA-43FC-B5B4-5A733288279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48765610"/>
              </p:ext>
            </p:extLst>
          </p:nvPr>
        </p:nvGraphicFramePr>
        <p:xfrm>
          <a:off x="5183188" y="987425"/>
          <a:ext cx="6172200" cy="48736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771385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DA09B9DD-9B89-4FB7-9DE4-6A21EBA4E2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Our strategic initiatives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0B6AFA6E-6C36-435A-BF1C-6A090F0D8B2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Aaron Skog, SWAN Executive Director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CC4DD4-AE14-4258-A15C-D9BD43CB7F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5EB13D9-82A2-4854-895A-5FDD3BB624B4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7EE3EF2-A7B1-4F23-8584-F0BBB5D3EC1A}" type="datetime4">
              <a:rPr lang="en-US" smtClean="0"/>
              <a:t>December 3, 2021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8C1C6C-22FC-4C21-8BDA-E1490B8469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6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411694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5D8E46B2-F70C-4292-80B8-4E839A86CB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Completed 2021 goals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3CE7700F-6AD2-4DD9-836B-E115E2F749E5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/>
              <a:t>Migrate RAILS hosted servers to SWAN infrastructure</a:t>
            </a:r>
          </a:p>
          <a:p>
            <a:r>
              <a:rPr lang="en-US"/>
              <a:t>Replace SWAN automated voice notification</a:t>
            </a:r>
          </a:p>
          <a:p>
            <a:r>
              <a:rPr lang="en-US"/>
              <a:t>Develop AV item type recommendations for SWAN100</a:t>
            </a:r>
          </a:p>
          <a:p>
            <a:r>
              <a:rPr lang="en-US"/>
              <a:t>SWAN100:  addition of 3 libraries to SWAN</a:t>
            </a:r>
          </a:p>
          <a:p>
            <a:r>
              <a:rPr lang="en-US"/>
              <a:t>Recommendation of new catalog: Aspen Discovery</a:t>
            </a:r>
          </a:p>
          <a:p>
            <a:r>
              <a:rPr lang="en-US"/>
              <a:t>Implementation of Aspen Discovery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058ED104-6537-4CCF-993F-1D3A059724F6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/>
              <a:t>Scheduled monthly “Your library </a:t>
            </a:r>
            <a:r>
              <a:rPr lang="en-US" err="1"/>
              <a:t>statistics”report</a:t>
            </a:r>
            <a:endParaRPr lang="en-US"/>
          </a:p>
          <a:p>
            <a:r>
              <a:rPr lang="en-US"/>
              <a:t>Initiative for online self-paced training</a:t>
            </a:r>
          </a:p>
          <a:p>
            <a:r>
              <a:rPr lang="en-US"/>
              <a:t>BLUE Acquisitions in production with 3 libraries</a:t>
            </a:r>
          </a:p>
          <a:p>
            <a:r>
              <a:rPr lang="en-US"/>
              <a:t>Rental collection with Baker &amp; Taylor rentals to supplement high demand holds</a:t>
            </a:r>
          </a:p>
          <a:p>
            <a:r>
              <a:rPr lang="en-US"/>
              <a:t>Implemented Book Club Reservation system pilot – now open to all libraries</a:t>
            </a:r>
          </a:p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0857C8E-E8FC-48E6-AC6E-AE5A33B668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42C3AC-80B7-4D61-9522-B9706071CE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22B0A75-DB86-4967-B6E4-6B5FD6ED29ED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238D10E8-F5EF-4030-9DD4-58F7E5E696F1}" type="datetime4">
              <a:rPr lang="en-US" smtClean="0"/>
              <a:t>December 3, 2021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802036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C02C6A-8521-4731-A56A-0E79415590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BLUEcloud Acquisitions in Production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0AFADA-A347-41F9-A198-F23134AF83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/>
              <a:t>From success of BLUEcloud Acquisitions pilot in 2019, 3 new libraries joining SWAN in December 2020 went live in BLUEcloud Acquisitions</a:t>
            </a:r>
          </a:p>
          <a:p>
            <a:r>
              <a:rPr lang="en-US"/>
              <a:t>SWAN team and production use libraries worked with SirsiDynix to address duplicate issues in loading records (largely resolved in Fall 2021)</a:t>
            </a:r>
          </a:p>
          <a:p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B464C83-DCFD-48F2-A3D2-A1407587CC75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FF78A2-9CF0-41B9-A43B-3B722E622D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7EB52D-CA17-454A-83B6-3E460C6881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2533CAE-82A1-4168-A8D7-00AA65C5DC32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BE77881E-05EA-445D-A401-3F862F6B3C8C}" type="datetime4">
              <a:rPr lang="en-US" smtClean="0"/>
              <a:pPr/>
              <a:t>December 3, 2021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033630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C02C6A-8521-4731-A56A-0E79415590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Baker &amp; Taylor Rental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0AFADA-A347-41F9-A198-F23134AF83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/>
              <a:t>Baker &amp; Taylor rentals provided a controlled test of introducing needed copies to meet high demand within the consortium</a:t>
            </a:r>
          </a:p>
          <a:p>
            <a:r>
              <a:rPr lang="en-US"/>
              <a:t>SWAN now has a contract with Baker &amp; Taylor for rental copies. The first order of rental items were placed in August 2020</a:t>
            </a:r>
          </a:p>
          <a:p>
            <a:r>
              <a:rPr lang="en-US"/>
              <a:t>Items selected were based on high demand holds and are immediately holdable for any patrons</a:t>
            </a:r>
          </a:p>
          <a:p>
            <a:r>
              <a:rPr lang="en-US"/>
              <a:t>These items were continuously shared, with opportunities for testing roaming collections</a:t>
            </a:r>
          </a:p>
          <a:p>
            <a:r>
              <a:rPr lang="en-US"/>
              <a:t>When circulation demand ceased, the items were returned to Baker &amp; Taylor</a:t>
            </a:r>
          </a:p>
          <a:p>
            <a:r>
              <a:rPr lang="en-US"/>
              <a:t>Based on thresholds for item retention, some copies were retained permanently and added to shared book club kits managed by member libraries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B464C83-DCFD-48F2-A3D2-A1407587CC75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FF78A2-9CF0-41B9-A43B-3B722E622D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7EB52D-CA17-454A-83B6-3E460C6881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2533CAE-82A1-4168-A8D7-00AA65C5DC32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BE77881E-05EA-445D-A401-3F862F6B3C8C}" type="datetime4">
              <a:rPr lang="en-US" smtClean="0"/>
              <a:pPr/>
              <a:t>December 3, 2021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06316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C38F8028-CA9A-4900-BBBD-05C4AC8141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Goals for 2022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47086135-10BC-4930-B652-3F745A7D472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/>
              <a:t>Expanded BLUEcloud Staff pilot: Circulation Advisory</a:t>
            </a:r>
          </a:p>
          <a:p>
            <a:r>
              <a:rPr lang="en-US" err="1"/>
              <a:t>Beanstack</a:t>
            </a:r>
            <a:r>
              <a:rPr lang="en-US"/>
              <a:t> subscription: offered &amp; shared with common reading initiative</a:t>
            </a:r>
          </a:p>
          <a:p>
            <a:r>
              <a:rPr lang="en-US"/>
              <a:t>Group-purchase for rental copies of popular books &amp; movies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514ED3A6-82E1-409C-BA66-01DA632F28BA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/>
              <a:t>SWAN </a:t>
            </a:r>
            <a:r>
              <a:rPr lang="en-US" err="1"/>
              <a:t>eXpo</a:t>
            </a:r>
            <a:r>
              <a:rPr lang="en-US"/>
              <a:t> resumes in-person August 2022</a:t>
            </a:r>
          </a:p>
          <a:p>
            <a:r>
              <a:rPr lang="en-US"/>
              <a:t>Research mobile app usage &amp; options: </a:t>
            </a:r>
            <a:r>
              <a:rPr lang="en-US" err="1"/>
              <a:t>BLUEcloud</a:t>
            </a:r>
            <a:r>
              <a:rPr lang="en-US"/>
              <a:t> Mobile &amp; Aspen app</a:t>
            </a:r>
          </a:p>
          <a:p>
            <a:r>
              <a:rPr lang="en-US"/>
              <a:t>Risk assessment and security initiative 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0DA6F9-F3E1-4DDC-BDCE-DF2556D950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C0655D-69CA-4074-BFD1-C2245939B1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10</a:t>
            </a:fld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9907278-1478-4914-8A99-673D9EEDE088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69D110A1-1339-49BC-A0D7-38CE24E36754}" type="datetime4">
              <a:rPr lang="en-US" smtClean="0"/>
              <a:t>December 3, 2021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784599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E242A18E-7737-42A6-8829-BE818B85E5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Library engagement platforms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08C1EB05-3153-487A-BFBC-748C3512B4A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Aaron Skog</a:t>
            </a:r>
          </a:p>
          <a:p>
            <a:r>
              <a:rPr lang="en-US"/>
              <a:t>SWAN Executive Director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FC7B02F-E64E-4017-9B29-EA51850D16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BBC674C-0F68-4D37-A0E2-85DFDA96246C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ADB9304-2271-43F1-84BE-A04666C2680B}" type="datetime4">
              <a:rPr lang="en-US" smtClean="0"/>
              <a:t>December 3, 2021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6C2A3B-46AD-471A-B15C-5382C1ECAF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pPr/>
              <a:t>11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230443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0E2E13-6001-4D24-BEBC-1B315CBC97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Overview – What are library engagement platforms?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90122F-E5BE-4B80-95FC-71B460DCB1CB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/>
              <a:t>What is engagement?</a:t>
            </a:r>
          </a:p>
          <a:p>
            <a:r>
              <a:rPr lang="en-US"/>
              <a:t>Patron activity</a:t>
            </a:r>
          </a:p>
          <a:p>
            <a:r>
              <a:rPr lang="en-US"/>
              <a:t>Organizing patrons into groups, “segments” or “clusters”</a:t>
            </a:r>
          </a:p>
          <a:p>
            <a:r>
              <a:rPr lang="en-US"/>
              <a:t>Email campaigns</a:t>
            </a:r>
          </a:p>
          <a:p>
            <a:pPr lvl="1"/>
            <a:r>
              <a:rPr lang="en-US"/>
              <a:t>New library users</a:t>
            </a:r>
          </a:p>
          <a:p>
            <a:pPr lvl="1"/>
            <a:r>
              <a:rPr lang="en-US"/>
              <a:t>Preferred topics</a:t>
            </a:r>
          </a:p>
          <a:p>
            <a:pPr lvl="1"/>
            <a:r>
              <a:rPr lang="en-US"/>
              <a:t>Topics based on usage/activity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8656748D-E33C-449B-A90E-9A726B1E6CB6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/>
              <a:t>Platforms</a:t>
            </a:r>
          </a:p>
          <a:p>
            <a:r>
              <a:rPr lang="en-US"/>
              <a:t>Patron Point</a:t>
            </a:r>
          </a:p>
          <a:p>
            <a:r>
              <a:rPr lang="en-US"/>
              <a:t>OrangeBoy Savannah</a:t>
            </a:r>
          </a:p>
          <a:p>
            <a:r>
              <a:rPr lang="en-US"/>
              <a:t>SirsiDynix CEP</a:t>
            </a:r>
          </a:p>
          <a:p>
            <a:r>
              <a:rPr lang="en-US"/>
              <a:t>OCLC WISE</a:t>
            </a:r>
          </a:p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C79AED9-2458-416B-A480-2DFEB6AC8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CB24DA-1B6B-4F9A-BB19-8C8D7A5F0C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7889C04-92DA-4E57-B763-EEB6AF4ADC43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E29B648E-B581-423D-9B17-BE3736B2CEBE}" type="datetime4">
              <a:rPr lang="en-US" smtClean="0"/>
              <a:t>December 3, 2021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875235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0C83DA-26E2-4F6E-8655-302CDC6845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Engagement platform features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0157BF-75DD-444D-BDCF-38C59375CD95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/>
              <a:t>Web-based administration</a:t>
            </a:r>
          </a:p>
          <a:p>
            <a:r>
              <a:rPr lang="en-US"/>
              <a:t>Templates for email marketing, targeted at specific patron groups, i.e., segments</a:t>
            </a:r>
          </a:p>
          <a:p>
            <a:r>
              <a:rPr lang="en-US"/>
              <a:t>ILS integration means some initial harvest of users &amp; ongoing API connection</a:t>
            </a:r>
          </a:p>
          <a:p>
            <a:r>
              <a:rPr lang="en-US"/>
              <a:t>Data integration with other vendors possible (OverDrive)</a:t>
            </a:r>
          </a:p>
          <a:p>
            <a:r>
              <a:rPr lang="en-US"/>
              <a:t>Webpage code integrated into library website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B1E122-AAEE-4716-84DB-818DFB1F62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4BA752-3C96-47C7-BFCD-6815D46D1C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13</a:t>
            </a:fld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27FA5B9-95F3-40BF-9CB5-E31F8F7B7F50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BE77881E-05EA-445D-A401-3F862F6B3C8C}" type="datetime4">
              <a:rPr lang="en-US" smtClean="0"/>
              <a:t>December 3, 2021</a:t>
            </a:fld>
            <a:endParaRPr lang="en-US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0FE033AE-B7FB-4D0A-A9FD-A56F94605E9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172200" y="1690688"/>
            <a:ext cx="5181600" cy="4091568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535E05B-A179-4B09-B994-50798E95A26A}"/>
              </a:ext>
            </a:extLst>
          </p:cNvPr>
          <p:cNvSpPr txBox="1"/>
          <p:nvPr/>
        </p:nvSpPr>
        <p:spPr>
          <a:xfrm>
            <a:off x="6172200" y="5698435"/>
            <a:ext cx="5181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>
                <a:latin typeface="Abadi" panose="020B0604020104020204" pitchFamily="34" charset="0"/>
              </a:rPr>
              <a:t>Patron Point – patron activity detail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512880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87EA28-FA7D-45AD-B7E3-4BA235E51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Engagement platforms &amp; libraries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165471-C2BE-4705-BDE0-14FB33A3083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3004930" cy="3872810"/>
          </a:xfrm>
        </p:spPr>
        <p:txBody>
          <a:bodyPr>
            <a:normAutofit/>
          </a:bodyPr>
          <a:lstStyle/>
          <a:p>
            <a:r>
              <a:rPr lang="en-US"/>
              <a:t>Oak Park Public Library</a:t>
            </a:r>
          </a:p>
          <a:p>
            <a:r>
              <a:rPr lang="en-US"/>
              <a:t>Tinley Park Public Library</a:t>
            </a:r>
          </a:p>
          <a:p>
            <a:r>
              <a:rPr lang="en-US"/>
              <a:t>Lansing Public Library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D72572-55F4-4530-9B3A-ABB6AC3836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719C59-DAFC-4F15-B6D8-7D27B7BCD1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14</a:t>
            </a:fld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20CD285-BADE-41D4-9456-7EF84AD7690F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BE77881E-05EA-445D-A401-3F862F6B3C8C}" type="datetime4">
              <a:rPr lang="en-US" smtClean="0"/>
              <a:t>December 3, 2021</a:t>
            </a:fld>
            <a:endParaRPr lang="en-US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59B996B7-326A-47BD-8021-8BC83FC3D2D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079548" y="1967634"/>
            <a:ext cx="7274252" cy="3588791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3A8269F-041E-4002-B334-6B9BB0ADEC44}"/>
              </a:ext>
            </a:extLst>
          </p:cNvPr>
          <p:cNvSpPr txBox="1"/>
          <p:nvPr/>
        </p:nvSpPr>
        <p:spPr>
          <a:xfrm>
            <a:off x="4079548" y="5698435"/>
            <a:ext cx="72742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>
                <a:latin typeface="Abadi" panose="020B0604020104020204" pitchFamily="34" charset="0"/>
              </a:rPr>
              <a:t>OrangeBoy Savannah “Clusters” dashboard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134176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7E3BA20E-4821-49A9-9187-1E69FFB22F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Engagement platforms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7D9CCF66-8E1F-4226-98F5-30ED5D95F62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Strengths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D41234E-FFCC-4FF5-AD4F-63701157F5D6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/>
              <a:t>Targeted email marketing</a:t>
            </a:r>
          </a:p>
          <a:p>
            <a:r>
              <a:rPr lang="en-US"/>
              <a:t>New library card sign-ups</a:t>
            </a:r>
          </a:p>
          <a:p>
            <a:r>
              <a:rPr lang="en-US"/>
              <a:t>Email promotion events, follow-up campaigns, library usage &amp; interests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E9FB8021-EC57-422B-B170-5054EDE6CD2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/>
              <a:t>Weaknesses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E540450-E7C7-4944-A2D9-5625382700D8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/>
              <a:t>Writing back to the ILS</a:t>
            </a:r>
          </a:p>
          <a:p>
            <a:r>
              <a:rPr lang="en-US"/>
              <a:t>Not a replacement for routine email notices</a:t>
            </a:r>
          </a:p>
          <a:p>
            <a:pPr lvl="1"/>
            <a:r>
              <a:rPr lang="en-US"/>
              <a:t>Platforms not advanced with updating the ILS notification “counters”</a:t>
            </a:r>
          </a:p>
          <a:p>
            <a:pPr lvl="1"/>
            <a:r>
              <a:rPr lang="en-US"/>
              <a:t>Borrowed material vs. library patrons vs. reciprocal users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47CC629-4652-4612-A108-EB3CF64F84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501D69-4D27-4389-802D-A353A9D9FF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15</a:t>
            </a:fld>
            <a:endParaRPr lang="en-US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FDAE3996-453E-4FED-B071-BB6661614687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A99684E3-A0FF-49CA-B05E-EC4BBEDCAE69}" type="datetime4">
              <a:rPr lang="en-US" smtClean="0"/>
              <a:t>December 3, 2021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501510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C811C0BD-ADF3-4348-8B9D-71588F5315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Please involve SWAN early in the selection of your platform</a:t>
            </a:r>
          </a:p>
          <a:p>
            <a:r>
              <a:rPr lang="en-US"/>
              <a:t>Data harvests &amp; API connections take some planning, testing</a:t>
            </a:r>
          </a:p>
          <a:p>
            <a:r>
              <a:rPr lang="en-US"/>
              <a:t>Secure data transfer is </a:t>
            </a:r>
            <a:r>
              <a:rPr lang="en-US" u="sng"/>
              <a:t>required</a:t>
            </a:r>
            <a:r>
              <a:rPr lang="en-US"/>
              <a:t> of SWAN member libraries</a:t>
            </a:r>
          </a:p>
          <a:p>
            <a:r>
              <a:rPr lang="en-US"/>
              <a:t>“Walk, don’t run” approach based on library staff interviews</a:t>
            </a:r>
          </a:p>
          <a:p>
            <a:endParaRPr lang="en-US"/>
          </a:p>
          <a:p>
            <a:r>
              <a:rPr lang="en-US"/>
              <a:t>If there is widespread interest, SWAN could continue research into a specific engagement platform subscription</a:t>
            </a:r>
          </a:p>
          <a:p>
            <a:pPr lvl="1"/>
            <a:r>
              <a:rPr lang="en-US"/>
              <a:t>Centralized data harvests &amp; managed segments</a:t>
            </a:r>
          </a:p>
          <a:p>
            <a:pPr lvl="1"/>
            <a:r>
              <a:rPr lang="en-US"/>
              <a:t>Support for library marketing staff on data crosswalk</a:t>
            </a:r>
          </a:p>
          <a:p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04BC823E-432F-4C35-908B-2E303E785C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74E7ED62-F965-48C1-A90F-68A157895A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16</a:t>
            </a:fld>
            <a:endParaRPr lang="en-US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175E62D3-0497-40BE-8E23-32275D6485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Library &amp; SWAN considerations</a:t>
            </a:r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5E50B1D7-9C35-4C82-B1F3-E57A06E4C9D4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F5C9A9B-D1AA-4AC1-8FB5-7E3684919E9D}" type="datetime4">
              <a:rPr lang="en-US" smtClean="0"/>
              <a:t>December 3, 2021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8768443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286B33B6-7B1C-4D50-8EC8-F8679D7265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Usage of EBSCO subscription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2DD45E31-9499-4A7C-A3CF-DAA1ECFBB39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Robin Hofstetter, SWAN Electronic Resources Consultant</a:t>
            </a:r>
          </a:p>
          <a:p>
            <a:r>
              <a:rPr lang="en-US"/>
              <a:t>Aaron Skog, SWAN Executive Director</a:t>
            </a:r>
          </a:p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6B4421D-33D7-401B-A2B7-22A75D6F60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4B659B-E453-4B10-9C88-C95BA0558B90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38D10E8-F5EF-4030-9DD4-58F7E5E696F1}" type="datetime4">
              <a:rPr lang="en-US" smtClean="0"/>
              <a:t>December 3, 2021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005CA9-FCF1-406B-91C7-0E0BACEEA5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pPr/>
              <a:t>17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9698532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3F11CD-754D-4950-8CAE-C94D2034B8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EBSCO database usage</a:t>
            </a:r>
          </a:p>
        </p:txBody>
      </p:sp>
      <p:pic>
        <p:nvPicPr>
          <p:cNvPr id="11" name="Picture 11" descr="Chart, pie chart&#10;&#10;Description automatically generated">
            <a:extLst>
              <a:ext uri="{FF2B5EF4-FFF2-40B4-BE49-F238E27FC236}">
                <a16:creationId xmlns:a16="http://schemas.microsoft.com/office/drawing/2014/main" id="{6B64C23F-B7BA-4F5D-80F4-7921B388837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69" t="932" r="14962" b="9033"/>
          <a:stretch/>
        </p:blipFill>
        <p:spPr>
          <a:xfrm>
            <a:off x="6817259" y="1086416"/>
            <a:ext cx="5374741" cy="5652995"/>
          </a:xfr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32C9300-C5AC-4E15-AE08-279F2DEC25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1CF3D1-3895-4454-B73A-6226D0F77A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5161F55-B11E-4E2D-97E6-315B8CCF26A0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2ADB9304-2271-43F1-84BE-A04666C2680B}" type="datetime4">
              <a:rPr lang="en-US" smtClean="0"/>
              <a:t>December 3, 2021</a:t>
            </a:fld>
            <a:endParaRPr lang="en-US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C0A5FA08-2FD8-4A9E-B5CB-05C3733133A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>
                <a:ea typeface="Source Sans Pro"/>
              </a:rPr>
              <a:t>Niche databases all together get about as much use as Consumer Reports</a:t>
            </a:r>
          </a:p>
          <a:p>
            <a:r>
              <a:rPr lang="en-US">
                <a:ea typeface="Source Sans Pro"/>
              </a:rPr>
              <a:t>Academic Search is the second most-used database – patrons are doing research</a:t>
            </a:r>
          </a:p>
          <a:p>
            <a:r>
              <a:rPr lang="en-US">
                <a:ea typeface="Source Sans Pro"/>
              </a:rPr>
              <a:t>"Big deal" allows SWAN libraries to serve more interests, for the same cost as Novelist &amp; Consumer Reports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766935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571F151-500B-44FB-9154-5F63E0256D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/>
              <a:t>Conversations starting with RAILS &amp; EBSCO</a:t>
            </a:r>
          </a:p>
          <a:p>
            <a:pPr lvl="1"/>
            <a:r>
              <a:rPr lang="en-US"/>
              <a:t>EBSCO wants opted out libraries requesting to rejoin must do so at full RAILS package B price (based on library service area population)</a:t>
            </a:r>
          </a:p>
          <a:p>
            <a:pPr lvl="1"/>
            <a:r>
              <a:rPr lang="en-US"/>
              <a:t>SWAN EBSCO group purchase pricing uses 4 library discount tiers (based on library tax revenue)</a:t>
            </a:r>
          </a:p>
          <a:p>
            <a:pPr lvl="1"/>
            <a:r>
              <a:rPr lang="en-US"/>
              <a:t>Year-3 total price includes 3 new libraries</a:t>
            </a:r>
          </a:p>
          <a:p>
            <a:pPr lvl="1"/>
            <a:r>
              <a:rPr lang="en-US"/>
              <a:t>Possible 3% increase with the 84-participating year-2 libraries (worst case)</a:t>
            </a:r>
          </a:p>
          <a:p>
            <a:pPr marL="0" indent="0">
              <a:buNone/>
            </a:pPr>
            <a:r>
              <a:rPr lang="en-US"/>
              <a:t>Next Steps:</a:t>
            </a:r>
          </a:p>
          <a:p>
            <a:r>
              <a:rPr lang="en-US"/>
              <a:t>SWAN shared year-3 pricing prior to Tuesday, February 2, 2022 COW meeting</a:t>
            </a:r>
          </a:p>
          <a:p>
            <a:r>
              <a:rPr lang="en-US"/>
              <a:t>Opt-out deadline Friday, February 18, 2022</a:t>
            </a:r>
          </a:p>
          <a:p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A05376F-9C19-445C-9A2E-52B03475DB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B53D563-1E64-49C9-B708-4201A04550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19</a:t>
            </a:fld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C46B689E-4C71-457E-BBBE-18C36B0D2D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EBSCO year-3 renewal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7E216C44-91BD-49F3-9BC9-4822147EA5DD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9684E3-A0FF-49CA-B05E-EC4BBEDCAE69}" type="datetime4">
              <a:rPr lang="en-US" smtClean="0"/>
              <a:t>December 3, 2021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277506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FAC5A247-6711-4960-AF08-7AF02C14D6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Digital Archives Landscape Survey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268EE167-0ADC-4E6F-9746-396F3E02DDC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Gauging member interest and opportunities for grants from the Illinois State Library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BF2C4E-7C8C-4521-820A-3F1CE7C780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65CDE59-0803-47AD-B411-B4D1A91E0B81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7EE3EF2-A7B1-4F23-8584-F0BBB5D3EC1A}" type="datetime4">
              <a:rPr lang="en-US" smtClean="0"/>
              <a:t>December 3, 2021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EC671A-0450-4DAF-A025-F01A28975A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20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7379666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A6259FAD-85D9-477B-9035-DCB3801F61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hlinkClick r:id="rId3"/>
              </a:rPr>
              <a:t>Complete the survey</a:t>
            </a:r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AADF8B28-7AF1-4114-B23D-D28F10976CF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 vert="horz" lIns="91440" tIns="45720" rIns="91440" bIns="45720" rtlCol="0" anchor="t">
            <a:normAutofit fontScale="92500"/>
          </a:bodyPr>
          <a:lstStyle/>
          <a:p>
            <a:r>
              <a:rPr lang="en-US"/>
              <a:t>Did you know Aspen can surface local digital collections?</a:t>
            </a:r>
          </a:p>
          <a:p>
            <a:r>
              <a:rPr lang="en-US"/>
              <a:t>Do you currently have collections in the Illinois Digital Archives?</a:t>
            </a:r>
            <a:endParaRPr lang="en-US">
              <a:ea typeface="Source Sans Pro"/>
            </a:endParaRPr>
          </a:p>
          <a:p>
            <a:r>
              <a:rPr lang="en-US"/>
              <a:t>Are you interested in digitizing local collections and working together to secure grant funding from the Illinois State Library?</a:t>
            </a:r>
            <a:endParaRPr lang="en-US">
              <a:ea typeface="Source Sans Pro"/>
            </a:endParaRPr>
          </a:p>
          <a:p>
            <a:r>
              <a:rPr lang="en-US">
                <a:ea typeface="Source Sans Pro"/>
              </a:rPr>
              <a:t>Are you interested in community-driven archives programming?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F3F83C6-E831-4AE9-8756-B1CC918CA9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A5D001-2053-47DF-9AAA-5BA17A237B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108EED6-9867-4F25-981C-058FC1B702C7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2ADB9304-2271-43F1-84BE-A04666C2680B}" type="datetime4">
              <a:rPr lang="en-US" smtClean="0"/>
              <a:t>December 3, 2021</a:t>
            </a:fld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F4FE334-281D-4793-AD83-528819ABCF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5903" y="163493"/>
            <a:ext cx="5639160" cy="5167312"/>
          </a:xfrm>
          <a:prstGeom prst="rect">
            <a:avLst/>
          </a:prstGeom>
          <a:ln>
            <a:solidFill>
              <a:srgbClr val="00838E"/>
            </a:solidFill>
          </a:ln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33397E3-6AB4-4CB2-960B-EA9D020FB9E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32800" y="4263135"/>
            <a:ext cx="3778709" cy="2477550"/>
          </a:xfrm>
          <a:prstGeom prst="rect">
            <a:avLst/>
          </a:prstGeom>
          <a:ln>
            <a:solidFill>
              <a:srgbClr val="00838E"/>
            </a:solidFill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1D03EA22-4702-43D3-BEE4-DAA8EE5529DD}"/>
              </a:ext>
            </a:extLst>
          </p:cNvPr>
          <p:cNvSpPr/>
          <p:nvPr/>
        </p:nvSpPr>
        <p:spPr>
          <a:xfrm>
            <a:off x="6304376" y="1797917"/>
            <a:ext cx="1389516" cy="464993"/>
          </a:xfrm>
          <a:prstGeom prst="rect">
            <a:avLst/>
          </a:prstGeom>
          <a:noFill/>
          <a:ln w="50800">
            <a:solidFill>
              <a:schemeClr val="accent5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7616252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E4FED9-7A0E-4796-8627-85B5C3819C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FB84FA-49A9-45EA-955B-6CC82BF652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22</a:t>
            </a:fld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536108D-DE7F-40A3-932F-04FF0E2E29F7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BE77881E-05EA-445D-A401-3F862F6B3C8C}" type="datetime4">
              <a:rPr lang="en-US" smtClean="0"/>
              <a:t>December 3, 2021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FB0F3CA-615F-446B-A635-E9A72BF8291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071" r="4468"/>
          <a:stretch/>
        </p:blipFill>
        <p:spPr>
          <a:xfrm>
            <a:off x="0" y="0"/>
            <a:ext cx="9642764" cy="6169111"/>
          </a:xfrm>
          <a:prstGeom prst="rect">
            <a:avLst/>
          </a:prstGeom>
          <a:ln>
            <a:solidFill>
              <a:srgbClr val="00838E"/>
            </a:solidFill>
          </a:ln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8B99249-4D2B-4D7A-9481-614F845C38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11295" y="2882693"/>
            <a:ext cx="3568250" cy="3975307"/>
          </a:xfrm>
          <a:prstGeom prst="rect">
            <a:avLst/>
          </a:prstGeom>
          <a:ln>
            <a:solidFill>
              <a:srgbClr val="00838E"/>
            </a:solidFill>
          </a:ln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20474830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A3DC82F3-639B-496E-9418-EE1D3C15E5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Statistics 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FA8B00C5-2C53-4256-9ED3-FE5EA473D59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Statistics are included monthly in SWAN Board Operations Report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2FD863-A1FF-4D5A-B36F-0EF16BD678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7B8955F-E605-40D2-A43F-329517F7CFFC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E77881E-05EA-445D-A401-3F862F6B3C8C}" type="datetime4">
              <a:rPr lang="en-US" smtClean="0"/>
              <a:t>December 3, 2021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111BF5-E1CA-40D7-A8DC-88DAB5AC17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23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0602668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F3D213F-C115-466D-862A-2931A2614F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715297"/>
            <a:ext cx="12192000" cy="6165984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3E0AB91-749D-45D9-93EE-7F1D25199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11AD59-2016-4CA5-B4F5-E575B361C3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pPr/>
              <a:t>24</a:t>
            </a:fld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D46F68F-D4F8-402B-94D9-6F91041C7890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3396ADE-9909-4D89-85AF-2BEE99A3BE82}" type="datetime4">
              <a:rPr lang="en-US" smtClean="0"/>
              <a:t>December 3, 2021</a:t>
            </a:fld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3CF42E49-2DAC-497A-9D0E-9E1127046BE5}"/>
                  </a:ext>
                </a:extLst>
              </p14:cNvPr>
              <p14:cNvContentPartPr/>
              <p14:nvPr/>
            </p14:nvContentPartPr>
            <p14:xfrm>
              <a:off x="1705899" y="1336624"/>
              <a:ext cx="9405360" cy="172944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3CF42E49-2DAC-497A-9D0E-9E1127046BE5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669899" y="1264624"/>
                <a:ext cx="9477000" cy="1873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D0BA54CD-7708-4AD1-9C93-3F5DC5018A31}"/>
                  </a:ext>
                </a:extLst>
              </p14:cNvPr>
              <p14:cNvContentPartPr/>
              <p14:nvPr/>
            </p14:nvContentPartPr>
            <p14:xfrm>
              <a:off x="4826019" y="2375224"/>
              <a:ext cx="360" cy="36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D0BA54CD-7708-4AD1-9C93-3F5DC5018A31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790019" y="2303224"/>
                <a:ext cx="72000" cy="144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A2687C87-9F32-48ED-800E-C41953D5FA4B}"/>
                  </a:ext>
                </a:extLst>
              </p14:cNvPr>
              <p14:cNvContentPartPr/>
              <p14:nvPr/>
            </p14:nvContentPartPr>
            <p14:xfrm>
              <a:off x="4807299" y="2375224"/>
              <a:ext cx="360" cy="36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A2687C87-9F32-48ED-800E-C41953D5FA4B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771299" y="2303224"/>
                <a:ext cx="72000" cy="144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6E53B540-49AB-4227-8315-2C806FA2DC7D}"/>
                  </a:ext>
                </a:extLst>
              </p14:cNvPr>
              <p14:cNvContentPartPr/>
              <p14:nvPr/>
            </p14:nvContentPartPr>
            <p14:xfrm>
              <a:off x="4713339" y="2365864"/>
              <a:ext cx="360" cy="36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6E53B540-49AB-4227-8315-2C806FA2DC7D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677339" y="2293864"/>
                <a:ext cx="72000" cy="144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3720B078-9A4C-4234-A5A4-3E1614252241}"/>
                  </a:ext>
                </a:extLst>
              </p14:cNvPr>
              <p14:cNvContentPartPr/>
              <p14:nvPr/>
            </p14:nvContentPartPr>
            <p14:xfrm>
              <a:off x="2195859" y="2836384"/>
              <a:ext cx="8758080" cy="110412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3720B078-9A4C-4234-A5A4-3E1614252241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2159859" y="2764407"/>
                <a:ext cx="8829720" cy="1247713"/>
              </a:xfrm>
              <a:prstGeom prst="rect">
                <a:avLst/>
              </a:prstGeom>
            </p:spPr>
          </p:pic>
        </mc:Fallback>
      </mc:AlternateContent>
      <p:sp>
        <p:nvSpPr>
          <p:cNvPr id="14" name="TextBox 13">
            <a:extLst>
              <a:ext uri="{FF2B5EF4-FFF2-40B4-BE49-F238E27FC236}">
                <a16:creationId xmlns:a16="http://schemas.microsoft.com/office/drawing/2014/main" id="{16C3CD02-9C45-4975-A9B4-FD46AAF1A017}"/>
              </a:ext>
            </a:extLst>
          </p:cNvPr>
          <p:cNvSpPr txBox="1"/>
          <p:nvPr/>
        </p:nvSpPr>
        <p:spPr>
          <a:xfrm>
            <a:off x="7772400" y="154970"/>
            <a:ext cx="383867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Circulation 2019 vs 2021 show similar cyclical pattern and narrowing gap in percentage difference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Feb – 59.7%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Nov – 75.9%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3475170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6D8BC5BC-BB97-416E-85ED-246242719D83}"/>
              </a:ext>
            </a:extLst>
          </p:cNvPr>
          <p:cNvSpPr/>
          <p:nvPr/>
        </p:nvSpPr>
        <p:spPr>
          <a:xfrm>
            <a:off x="11353800" y="0"/>
            <a:ext cx="838200" cy="69892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D34D4B3-049F-49D2-B94C-AF01FEDA7D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0682B75-BD91-4B26-B28D-233966CEC5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25</a:t>
            </a:fld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F3EC896-F96D-47B4-8D00-53FC875F000F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8A104C2-794D-408E-B7D4-19D0A0004167}" type="datetime4">
              <a:rPr lang="en-US" smtClean="0"/>
              <a:t>December 3, 2021</a:t>
            </a:fld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6FA21417-81F0-4258-A449-DDE86B7870F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3731" y="172286"/>
            <a:ext cx="11733333" cy="668571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76A2117-E908-4BCC-8DD7-F4BC5D77CAB9}"/>
              </a:ext>
            </a:extLst>
          </p:cNvPr>
          <p:cNvSpPr txBox="1"/>
          <p:nvPr/>
        </p:nvSpPr>
        <p:spPr>
          <a:xfrm>
            <a:off x="3828983" y="3644727"/>
            <a:ext cx="7179881" cy="147732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/>
              <a:t>About same number of patrons placing/picking up hold as pre-pandemic</a:t>
            </a:r>
          </a:p>
          <a:p>
            <a:pPr marL="342900" indent="-342900">
              <a:buAutoNum type="arabicPeriod"/>
            </a:pPr>
            <a:r>
              <a:rPr lang="en-US"/>
              <a:t>Rate of pick-up is higher during pandemic</a:t>
            </a:r>
          </a:p>
          <a:p>
            <a:pPr marL="342900" indent="-342900">
              <a:buAutoNum type="arabicPeriod"/>
            </a:pPr>
            <a:r>
              <a:rPr lang="en-US"/>
              <a:t>Number of holds placed leveling off to pre-pandemic number, and more consistent since April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6940235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AACC0CC1-A5D1-483F-8183-4E93B6EE53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266940"/>
            <a:ext cx="12192000" cy="559106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99ACED2-D0B4-49F0-B3B7-D0D0185DAB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B9BC061-9FF8-4AA3-B040-B903AD3B71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26</a:t>
            </a:fld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2F722AE-2A2F-43F6-BB65-8DB88EC58AA6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8A104C2-794D-408E-B7D4-19D0A0004167}" type="datetime4">
              <a:rPr lang="en-US" smtClean="0"/>
              <a:t>December 3, 2021</a:t>
            </a:fld>
            <a:endParaRPr lang="en-US"/>
          </a:p>
        </p:txBody>
      </p:sp>
      <p:sp>
        <p:nvSpPr>
          <p:cNvPr id="10" name="Title 4">
            <a:extLst>
              <a:ext uri="{FF2B5EF4-FFF2-40B4-BE49-F238E27FC236}">
                <a16:creationId xmlns:a16="http://schemas.microsoft.com/office/drawing/2014/main" id="{A7340EDC-9111-4FE3-97A1-07EECEB5AC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63493"/>
            <a:ext cx="10515600" cy="1325563"/>
          </a:xfrm>
        </p:spPr>
        <p:txBody>
          <a:bodyPr>
            <a:normAutofit/>
          </a:bodyPr>
          <a:lstStyle/>
          <a:p>
            <a:r>
              <a:rPr lang="en-US">
                <a:ea typeface="Source Sans Pro SemiBold"/>
              </a:rPr>
              <a:t>Holds placed by interface 2021</a:t>
            </a:r>
            <a:endParaRPr lang="en-US"/>
          </a:p>
        </p:txBody>
      </p:sp>
      <p:sp>
        <p:nvSpPr>
          <p:cNvPr id="11" name="Arrow: Left 10">
            <a:extLst>
              <a:ext uri="{FF2B5EF4-FFF2-40B4-BE49-F238E27FC236}">
                <a16:creationId xmlns:a16="http://schemas.microsoft.com/office/drawing/2014/main" id="{E851D2C5-D002-4B26-BC68-4527ACAD31C2}"/>
              </a:ext>
            </a:extLst>
          </p:cNvPr>
          <p:cNvSpPr/>
          <p:nvPr/>
        </p:nvSpPr>
        <p:spPr>
          <a:xfrm rot="1637171">
            <a:off x="8708967" y="1487292"/>
            <a:ext cx="1110343" cy="613954"/>
          </a:xfrm>
          <a:prstGeom prst="left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C43EF21-A504-4114-9FFE-90FFC5C21D62}"/>
              </a:ext>
            </a:extLst>
          </p:cNvPr>
          <p:cNvSpPr txBox="1"/>
          <p:nvPr/>
        </p:nvSpPr>
        <p:spPr>
          <a:xfrm>
            <a:off x="9434697" y="2321599"/>
            <a:ext cx="248944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November 2021: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35% of holds placed in Aspen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37% of holds placed in Enterprise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9% placed via mobile app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9778112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AE7ABAA-6E63-40E9-9084-F884B8DFE9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Announcements &amp; Questions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8ABF64-CAE6-45FC-B560-580FBDCEA39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Ted Bodewes, SWAN Board President</a:t>
            </a:r>
          </a:p>
          <a:p>
            <a:r>
              <a:rPr lang="en-US"/>
              <a:t>Thomas Ford Memorial Library, Western Springs, IL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AF9D62-391E-4BDA-A471-0EDABF75E3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8E252-A4C9-4825-B6A7-DD4A52002440}" type="slidenum">
              <a:rPr lang="en-US" dirty="0" smtClean="0"/>
              <a:t>27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2303965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  <p:tag name="ARTICULATE_SLIDE_COUNT" val="2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SWAN-PPT-2020">
  <a:themeElements>
    <a:clrScheme name="SWAN Color Palette">
      <a:dk1>
        <a:sysClr val="windowText" lastClr="000000"/>
      </a:dk1>
      <a:lt1>
        <a:sysClr val="window" lastClr="FFFFFF"/>
      </a:lt1>
      <a:dk2>
        <a:srgbClr val="00838E"/>
      </a:dk2>
      <a:lt2>
        <a:srgbClr val="FFFFFF"/>
      </a:lt2>
      <a:accent1>
        <a:srgbClr val="1565C0"/>
      </a:accent1>
      <a:accent2>
        <a:srgbClr val="C63F17"/>
      </a:accent2>
      <a:accent3>
        <a:srgbClr val="AD1457"/>
      </a:accent3>
      <a:accent4>
        <a:srgbClr val="005661"/>
      </a:accent4>
      <a:accent5>
        <a:srgbClr val="FDD835"/>
      </a:accent5>
      <a:accent6>
        <a:srgbClr val="666666"/>
      </a:accent6>
      <a:hlink>
        <a:srgbClr val="1565C0"/>
      </a:hlink>
      <a:folHlink>
        <a:srgbClr val="1565C0"/>
      </a:folHlink>
    </a:clrScheme>
    <a:fontScheme name="SWAN Fonts">
      <a:majorFont>
        <a:latin typeface="Source Sans Pro SemiBold"/>
        <a:ea typeface=""/>
        <a:cs typeface=""/>
      </a:majorFont>
      <a:minorFont>
        <a:latin typeface="Source Sans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WAN-PPT-2020" id="{687F51A9-11E1-413C-9051-8EC365FB562F}" vid="{E20A4488-0C2C-4E35-BEF5-616CAADE7AF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9325545373AF7429C682A8902065AFA" ma:contentTypeVersion="13" ma:contentTypeDescription="Create a new document." ma:contentTypeScope="" ma:versionID="b15e975f7fee24f4f68e2e0c5bb5497f">
  <xsd:schema xmlns:xsd="http://www.w3.org/2001/XMLSchema" xmlns:xs="http://www.w3.org/2001/XMLSchema" xmlns:p="http://schemas.microsoft.com/office/2006/metadata/properties" xmlns:ns2="6d2841a4-3d51-4a73-8a6d-9ab7925a3ac0" xmlns:ns3="13f1bf54-b3b9-4f6e-ab24-51a0268d9c4c" targetNamespace="http://schemas.microsoft.com/office/2006/metadata/properties" ma:root="true" ma:fieldsID="b125496e29700247cc4e5bec6c340908" ns2:_="" ns3:_="">
    <xsd:import namespace="6d2841a4-3d51-4a73-8a6d-9ab7925a3ac0"/>
    <xsd:import namespace="13f1bf54-b3b9-4f6e-ab24-51a0268d9c4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Locatio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2841a4-3d51-4a73-8a6d-9ab7925a3ac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3f1bf54-b3b9-4f6e-ab24-51a0268d9c4c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83452ADD-FB76-4F17-8C47-66ADF9D7B613}"/>
</file>

<file path=customXml/itemProps2.xml><?xml version="1.0" encoding="utf-8"?>
<ds:datastoreItem xmlns:ds="http://schemas.openxmlformats.org/officeDocument/2006/customXml" ds:itemID="{2D6DBCB5-0D90-48D3-AA64-7006A1D8C69E}"/>
</file>

<file path=customXml/itemProps3.xml><?xml version="1.0" encoding="utf-8"?>
<ds:datastoreItem xmlns:ds="http://schemas.openxmlformats.org/officeDocument/2006/customXml" ds:itemID="{2C89855B-151A-4C35-9D9C-A3D647EBE73F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1138</Words>
  <Application>Microsoft Office PowerPoint</Application>
  <PresentationFormat>Widescreen</PresentationFormat>
  <Paragraphs>216</Paragraphs>
  <Slides>27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4" baseType="lpstr">
      <vt:lpstr>Abadi</vt:lpstr>
      <vt:lpstr>Arial</vt:lpstr>
      <vt:lpstr>Calibri</vt:lpstr>
      <vt:lpstr>Georgia</vt:lpstr>
      <vt:lpstr>Source Sans Pro</vt:lpstr>
      <vt:lpstr>Source Sans Pro SemiBold</vt:lpstr>
      <vt:lpstr>SWAN-PPT-2020</vt:lpstr>
      <vt:lpstr>SWAN Quarterly Meeting</vt:lpstr>
      <vt:lpstr>Agenda</vt:lpstr>
      <vt:lpstr>Live Vote Demonstration</vt:lpstr>
      <vt:lpstr>Live Voting</vt:lpstr>
      <vt:lpstr>Voting</vt:lpstr>
      <vt:lpstr>Our strategic initiatives</vt:lpstr>
      <vt:lpstr>Completed 2021 goals</vt:lpstr>
      <vt:lpstr>BLUEcloud Acquisitions in Production</vt:lpstr>
      <vt:lpstr>Baker &amp; Taylor Rental </vt:lpstr>
      <vt:lpstr>Goals for 2022</vt:lpstr>
      <vt:lpstr>Library engagement platforms</vt:lpstr>
      <vt:lpstr>Overview – What are library engagement platforms?</vt:lpstr>
      <vt:lpstr>Engagement platform features</vt:lpstr>
      <vt:lpstr>Engagement platforms &amp; libraries</vt:lpstr>
      <vt:lpstr>Engagement platforms</vt:lpstr>
      <vt:lpstr>Library &amp; SWAN considerations</vt:lpstr>
      <vt:lpstr>Usage of EBSCO subscription</vt:lpstr>
      <vt:lpstr>EBSCO database usage</vt:lpstr>
      <vt:lpstr>EBSCO year-3 renewal</vt:lpstr>
      <vt:lpstr>Digital Archives Landscape Survey</vt:lpstr>
      <vt:lpstr>Complete the survey</vt:lpstr>
      <vt:lpstr>PowerPoint Presentation</vt:lpstr>
      <vt:lpstr>Statistics </vt:lpstr>
      <vt:lpstr>PowerPoint Presentation</vt:lpstr>
      <vt:lpstr>PowerPoint Presentation</vt:lpstr>
      <vt:lpstr>Holds placed by interface 2021</vt:lpstr>
      <vt:lpstr>Announcements &amp; Questions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revision>1</cp:revision>
  <dcterms:created xsi:type="dcterms:W3CDTF">2021-12-03T17:37:01Z</dcterms:created>
  <dcterms:modified xsi:type="dcterms:W3CDTF">2021-12-03T17:38:28Z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0x01010069325545373AF7429C682A8902065AFA</vt:lpwstr>
  </property>
</Properties>
</file>