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3.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983" r:id="rId4"/>
  </p:sldMasterIdLst>
  <p:notesMasterIdLst>
    <p:notesMasterId r:id="rId40"/>
  </p:notesMasterIdLst>
  <p:sldIdLst>
    <p:sldId id="256" r:id="rId5"/>
    <p:sldId id="470" r:id="rId6"/>
    <p:sldId id="2794" r:id="rId7"/>
    <p:sldId id="2762" r:id="rId8"/>
    <p:sldId id="2795" r:id="rId9"/>
    <p:sldId id="2822" r:id="rId10"/>
    <p:sldId id="282" r:id="rId11"/>
    <p:sldId id="304" r:id="rId12"/>
    <p:sldId id="2834" r:id="rId13"/>
    <p:sldId id="2835" r:id="rId14"/>
    <p:sldId id="2836" r:id="rId15"/>
    <p:sldId id="300" r:id="rId16"/>
    <p:sldId id="302" r:id="rId17"/>
    <p:sldId id="2821" r:id="rId18"/>
    <p:sldId id="2829" r:id="rId19"/>
    <p:sldId id="303" r:id="rId20"/>
    <p:sldId id="281" r:id="rId21"/>
    <p:sldId id="2843" r:id="rId22"/>
    <p:sldId id="2844" r:id="rId23"/>
    <p:sldId id="2825" r:id="rId24"/>
    <p:sldId id="2841" r:id="rId25"/>
    <p:sldId id="2845" r:id="rId26"/>
    <p:sldId id="2827" r:id="rId27"/>
    <p:sldId id="2828" r:id="rId28"/>
    <p:sldId id="2830" r:id="rId29"/>
    <p:sldId id="2831" r:id="rId30"/>
    <p:sldId id="2832" r:id="rId31"/>
    <p:sldId id="2833" r:id="rId32"/>
    <p:sldId id="2824" r:id="rId33"/>
    <p:sldId id="2842" r:id="rId34"/>
    <p:sldId id="2837" r:id="rId35"/>
    <p:sldId id="2838" r:id="rId36"/>
    <p:sldId id="2839" r:id="rId37"/>
    <p:sldId id="2840" r:id="rId38"/>
    <p:sldId id="270" r:id="rId39"/>
  </p:sldIdLst>
  <p:sldSz cx="12192000" cy="6858000"/>
  <p:notesSz cx="6858000" cy="9144000"/>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1DCF3DE-72A3-4C80-9CCE-D6A154286148}">
          <p14:sldIdLst>
            <p14:sldId id="256"/>
            <p14:sldId id="470"/>
          </p14:sldIdLst>
        </p14:section>
        <p14:section name="Live Voting Demo" id="{D59024D0-7D8C-42C4-8D65-FCF3BE454285}">
          <p14:sldIdLst>
            <p14:sldId id="2794"/>
            <p14:sldId id="2762"/>
            <p14:sldId id="2795"/>
          </p14:sldIdLst>
        </p14:section>
        <p14:section name="Budget" id="{6CF5A329-C8BA-4A56-9603-F48CC0BDD3CE}">
          <p14:sldIdLst>
            <p14:sldId id="2822"/>
            <p14:sldId id="282"/>
            <p14:sldId id="304"/>
            <p14:sldId id="2834"/>
            <p14:sldId id="2835"/>
            <p14:sldId id="2836"/>
            <p14:sldId id="300"/>
            <p14:sldId id="302"/>
            <p14:sldId id="2821"/>
            <p14:sldId id="2829"/>
            <p14:sldId id="303"/>
            <p14:sldId id="281"/>
            <p14:sldId id="2843"/>
            <p14:sldId id="2844"/>
            <p14:sldId id="2825"/>
            <p14:sldId id="2841"/>
            <p14:sldId id="2845"/>
          </p14:sldIdLst>
        </p14:section>
        <p14:section name="Rental Pilot" id="{AB0193B7-4F96-47DB-BEB9-481C0F4DF915}">
          <p14:sldIdLst>
            <p14:sldId id="2827"/>
            <p14:sldId id="2828"/>
            <p14:sldId id="2830"/>
            <p14:sldId id="2831"/>
            <p14:sldId id="2832"/>
            <p14:sldId id="2833"/>
          </p14:sldIdLst>
        </p14:section>
        <p14:section name="Aspen" id="{1FBC55F6-0461-4A94-A2F5-E8EFCD97E827}">
          <p14:sldIdLst>
            <p14:sldId id="2824"/>
            <p14:sldId id="2842"/>
            <p14:sldId id="2837"/>
            <p14:sldId id="2838"/>
          </p14:sldIdLst>
        </p14:section>
        <p14:section name="Board Election" id="{D03C1960-7625-4823-B800-022D4AE8E2D0}">
          <p14:sldIdLst>
            <p14:sldId id="2839"/>
            <p14:sldId id="2840"/>
          </p14:sldIdLst>
        </p14:section>
        <p14:section name="End" id="{A9A3321D-5B1D-4247-A264-F1F28D2A36BA}">
          <p14:sldIdLst>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38E"/>
    <a:srgbClr val="D0DDDF"/>
    <a:srgbClr val="AD1457"/>
    <a:srgbClr val="F9CC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1B52CC-1AA1-402C-9B6F-E19659652013}" v="1051" dt="2022-03-03T15:18:16.7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44" autoAdjust="0"/>
    <p:restoredTop sz="94660"/>
  </p:normalViewPr>
  <p:slideViewPr>
    <p:cSldViewPr snapToGrid="0">
      <p:cViewPr varScale="1">
        <p:scale>
          <a:sx n="106" d="100"/>
          <a:sy n="106" d="100"/>
        </p:scale>
        <p:origin x="76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tags" Target="tags/tag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99CF67-73F5-4746-ACD8-51D4D9FFC4C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D155A77-CE1B-4B2E-9CC5-E3146CED6F48}">
      <dgm:prSet/>
      <dgm:spPr/>
      <dgm:t>
        <a:bodyPr/>
        <a:lstStyle/>
        <a:p>
          <a:r>
            <a:rPr lang="en-US"/>
            <a:t>Practice vote</a:t>
          </a:r>
        </a:p>
      </dgm:t>
    </dgm:pt>
    <dgm:pt modelId="{FC71DE48-07D2-4C93-A0FF-F9BEB6684E2C}" type="parTrans" cxnId="{262EDB9B-DFAD-41A3-ACDF-1093B79D5B43}">
      <dgm:prSet/>
      <dgm:spPr/>
      <dgm:t>
        <a:bodyPr/>
        <a:lstStyle/>
        <a:p>
          <a:endParaRPr lang="en-US"/>
        </a:p>
      </dgm:t>
    </dgm:pt>
    <dgm:pt modelId="{6829AE18-AED1-4E38-982E-F47DC8A7C5B7}" type="sibTrans" cxnId="{262EDB9B-DFAD-41A3-ACDF-1093B79D5B43}">
      <dgm:prSet/>
      <dgm:spPr/>
      <dgm:t>
        <a:bodyPr/>
        <a:lstStyle/>
        <a:p>
          <a:endParaRPr lang="en-US"/>
        </a:p>
      </dgm:t>
    </dgm:pt>
    <dgm:pt modelId="{34F6C5BB-B3E2-4B0C-9A09-ED712327C229}">
      <dgm:prSet/>
      <dgm:spPr/>
      <dgm:t>
        <a:bodyPr/>
        <a:lstStyle/>
        <a:p>
          <a:r>
            <a:rPr lang="en-US"/>
            <a:t>Approve Minutes</a:t>
          </a:r>
        </a:p>
      </dgm:t>
    </dgm:pt>
    <dgm:pt modelId="{71A66B33-8590-46E0-A24E-63F3C5F5780A}" type="parTrans" cxnId="{0C1B4DBE-778F-4D39-A375-32913A8F2464}">
      <dgm:prSet/>
      <dgm:spPr/>
      <dgm:t>
        <a:bodyPr/>
        <a:lstStyle/>
        <a:p>
          <a:endParaRPr lang="en-US"/>
        </a:p>
      </dgm:t>
    </dgm:pt>
    <dgm:pt modelId="{D62E2BB0-BCB4-48FC-A4BC-754578D7D150}" type="sibTrans" cxnId="{0C1B4DBE-778F-4D39-A375-32913A8F2464}">
      <dgm:prSet/>
      <dgm:spPr/>
      <dgm:t>
        <a:bodyPr/>
        <a:lstStyle/>
        <a:p>
          <a:endParaRPr lang="en-US"/>
        </a:p>
      </dgm:t>
    </dgm:pt>
    <dgm:pt modelId="{C2BB9F13-D65E-4449-A012-9684792BF616}" type="pres">
      <dgm:prSet presAssocID="{5199CF67-73F5-4746-ACD8-51D4D9FFC4C0}" presName="linear" presStyleCnt="0">
        <dgm:presLayoutVars>
          <dgm:animLvl val="lvl"/>
          <dgm:resizeHandles val="exact"/>
        </dgm:presLayoutVars>
      </dgm:prSet>
      <dgm:spPr/>
    </dgm:pt>
    <dgm:pt modelId="{4011B749-07A7-4ADD-B04A-C05AA0F6444E}" type="pres">
      <dgm:prSet presAssocID="{8D155A77-CE1B-4B2E-9CC5-E3146CED6F48}" presName="parentText" presStyleLbl="node1" presStyleIdx="0" presStyleCnt="2">
        <dgm:presLayoutVars>
          <dgm:chMax val="0"/>
          <dgm:bulletEnabled val="1"/>
        </dgm:presLayoutVars>
      </dgm:prSet>
      <dgm:spPr/>
    </dgm:pt>
    <dgm:pt modelId="{1C5C5FF4-D391-4295-9E0D-A5EFC5CBFC1C}" type="pres">
      <dgm:prSet presAssocID="{6829AE18-AED1-4E38-982E-F47DC8A7C5B7}" presName="spacer" presStyleCnt="0"/>
      <dgm:spPr/>
    </dgm:pt>
    <dgm:pt modelId="{B53A1D54-34FE-4EB3-A05F-58C97D9B1E7E}" type="pres">
      <dgm:prSet presAssocID="{34F6C5BB-B3E2-4B0C-9A09-ED712327C229}" presName="parentText" presStyleLbl="node1" presStyleIdx="1" presStyleCnt="2">
        <dgm:presLayoutVars>
          <dgm:chMax val="0"/>
          <dgm:bulletEnabled val="1"/>
        </dgm:presLayoutVars>
      </dgm:prSet>
      <dgm:spPr/>
    </dgm:pt>
  </dgm:ptLst>
  <dgm:cxnLst>
    <dgm:cxn modelId="{54B4C335-4B45-46F5-98A7-4F946F46A148}" type="presOf" srcId="{8D155A77-CE1B-4B2E-9CC5-E3146CED6F48}" destId="{4011B749-07A7-4ADD-B04A-C05AA0F6444E}" srcOrd="0" destOrd="0" presId="urn:microsoft.com/office/officeart/2005/8/layout/vList2"/>
    <dgm:cxn modelId="{262EDB9B-DFAD-41A3-ACDF-1093B79D5B43}" srcId="{5199CF67-73F5-4746-ACD8-51D4D9FFC4C0}" destId="{8D155A77-CE1B-4B2E-9CC5-E3146CED6F48}" srcOrd="0" destOrd="0" parTransId="{FC71DE48-07D2-4C93-A0FF-F9BEB6684E2C}" sibTransId="{6829AE18-AED1-4E38-982E-F47DC8A7C5B7}"/>
    <dgm:cxn modelId="{0C1B4DBE-778F-4D39-A375-32913A8F2464}" srcId="{5199CF67-73F5-4746-ACD8-51D4D9FFC4C0}" destId="{34F6C5BB-B3E2-4B0C-9A09-ED712327C229}" srcOrd="1" destOrd="0" parTransId="{71A66B33-8590-46E0-A24E-63F3C5F5780A}" sibTransId="{D62E2BB0-BCB4-48FC-A4BC-754578D7D150}"/>
    <dgm:cxn modelId="{E73754D9-2C1C-4664-90E1-1FA30319160B}" type="presOf" srcId="{5199CF67-73F5-4746-ACD8-51D4D9FFC4C0}" destId="{C2BB9F13-D65E-4449-A012-9684792BF616}" srcOrd="0" destOrd="0" presId="urn:microsoft.com/office/officeart/2005/8/layout/vList2"/>
    <dgm:cxn modelId="{18B9DDDE-A1E5-43D4-99FB-3166DE4604E5}" type="presOf" srcId="{34F6C5BB-B3E2-4B0C-9A09-ED712327C229}" destId="{B53A1D54-34FE-4EB3-A05F-58C97D9B1E7E}" srcOrd="0" destOrd="0" presId="urn:microsoft.com/office/officeart/2005/8/layout/vList2"/>
    <dgm:cxn modelId="{F410D3E5-876F-4F63-8D34-772C405C47D7}" type="presParOf" srcId="{C2BB9F13-D65E-4449-A012-9684792BF616}" destId="{4011B749-07A7-4ADD-B04A-C05AA0F6444E}" srcOrd="0" destOrd="0" presId="urn:microsoft.com/office/officeart/2005/8/layout/vList2"/>
    <dgm:cxn modelId="{BD9736BE-9E42-4453-9B94-C5ED75F09E30}" type="presParOf" srcId="{C2BB9F13-D65E-4449-A012-9684792BF616}" destId="{1C5C5FF4-D391-4295-9E0D-A5EFC5CBFC1C}" srcOrd="1" destOrd="0" presId="urn:microsoft.com/office/officeart/2005/8/layout/vList2"/>
    <dgm:cxn modelId="{D4D396CF-8DC6-4F5B-87FF-F1A291D09E05}" type="presParOf" srcId="{C2BB9F13-D65E-4449-A012-9684792BF616}" destId="{B53A1D54-34FE-4EB3-A05F-58C97D9B1E7E}"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322B6C-331C-4B56-ACAD-E1A95806B6E1}" type="doc">
      <dgm:prSet loTypeId="urn:microsoft.com/office/officeart/2017/3/layout/HorizontalPathTimeline" loCatId="process" qsTypeId="urn:microsoft.com/office/officeart/2005/8/quickstyle/simple2" qsCatId="simple" csTypeId="urn:microsoft.com/office/officeart/2005/8/colors/accent2_2" csCatId="accent2" phldr="1"/>
      <dgm:spPr/>
      <dgm:t>
        <a:bodyPr/>
        <a:lstStyle/>
        <a:p>
          <a:endParaRPr lang="en-US"/>
        </a:p>
      </dgm:t>
    </dgm:pt>
    <dgm:pt modelId="{D0C7DF21-60A7-4F63-9431-A4DF07BAC0D4}">
      <dgm:prSet/>
      <dgm:spPr/>
      <dgm:t>
        <a:bodyPr/>
        <a:lstStyle/>
        <a:p>
          <a:pPr>
            <a:defRPr b="1"/>
          </a:pPr>
          <a:r>
            <a:rPr lang="en-US"/>
            <a:t>8 Mar.</a:t>
          </a:r>
        </a:p>
      </dgm:t>
    </dgm:pt>
    <dgm:pt modelId="{38FCD5E0-949A-4554-B44A-3B4616A2CF8E}" type="parTrans" cxnId="{559C18D6-CE87-4E1E-BB0E-3640210C4FD6}">
      <dgm:prSet/>
      <dgm:spPr/>
      <dgm:t>
        <a:bodyPr/>
        <a:lstStyle/>
        <a:p>
          <a:endParaRPr lang="en-US"/>
        </a:p>
      </dgm:t>
    </dgm:pt>
    <dgm:pt modelId="{E2E98E1E-7A22-4602-AB65-42A9BA732B41}" type="sibTrans" cxnId="{559C18D6-CE87-4E1E-BB0E-3640210C4FD6}">
      <dgm:prSet/>
      <dgm:spPr/>
      <dgm:t>
        <a:bodyPr/>
        <a:lstStyle/>
        <a:p>
          <a:endParaRPr lang="en-US"/>
        </a:p>
      </dgm:t>
    </dgm:pt>
    <dgm:pt modelId="{5BC64F38-D08C-484F-AFF4-A43BE3CA974C}">
      <dgm:prSet/>
      <dgm:spPr/>
      <dgm:t>
        <a:bodyPr/>
        <a:lstStyle/>
        <a:p>
          <a:r>
            <a:rPr lang="en-US"/>
            <a:t>Aspen Soft Launch</a:t>
          </a:r>
        </a:p>
      </dgm:t>
    </dgm:pt>
    <dgm:pt modelId="{B389BA15-ADB6-4C5C-8C17-B0A3BA15FE0F}" type="parTrans" cxnId="{A4DAA000-7643-4B4E-B012-F0F33109E620}">
      <dgm:prSet/>
      <dgm:spPr/>
      <dgm:t>
        <a:bodyPr/>
        <a:lstStyle/>
        <a:p>
          <a:endParaRPr lang="en-US"/>
        </a:p>
      </dgm:t>
    </dgm:pt>
    <dgm:pt modelId="{E8F0ECCC-58B6-447D-8AD2-FF532EE7C8CD}" type="sibTrans" cxnId="{A4DAA000-7643-4B4E-B012-F0F33109E620}">
      <dgm:prSet/>
      <dgm:spPr/>
      <dgm:t>
        <a:bodyPr/>
        <a:lstStyle/>
        <a:p>
          <a:endParaRPr lang="en-US"/>
        </a:p>
      </dgm:t>
    </dgm:pt>
    <dgm:pt modelId="{A4F54437-4C76-4688-9915-AD408BF68D61}">
      <dgm:prSet/>
      <dgm:spPr/>
      <dgm:t>
        <a:bodyPr/>
        <a:lstStyle/>
        <a:p>
          <a:pPr>
            <a:defRPr b="1"/>
          </a:pPr>
          <a:r>
            <a:rPr lang="en-US"/>
            <a:t>26 Apr.</a:t>
          </a:r>
        </a:p>
      </dgm:t>
    </dgm:pt>
    <dgm:pt modelId="{B352098A-FE9E-4012-B2B7-BCB0E0DD8847}" type="parTrans" cxnId="{8D45620A-7CA3-4C4B-A6F4-28BC71380BD9}">
      <dgm:prSet/>
      <dgm:spPr/>
      <dgm:t>
        <a:bodyPr/>
        <a:lstStyle/>
        <a:p>
          <a:endParaRPr lang="en-US"/>
        </a:p>
      </dgm:t>
    </dgm:pt>
    <dgm:pt modelId="{14ECDE2A-2C10-4DCB-9827-26743650F960}" type="sibTrans" cxnId="{8D45620A-7CA3-4C4B-A6F4-28BC71380BD9}">
      <dgm:prSet/>
      <dgm:spPr/>
      <dgm:t>
        <a:bodyPr/>
        <a:lstStyle/>
        <a:p>
          <a:endParaRPr lang="en-US"/>
        </a:p>
      </dgm:t>
    </dgm:pt>
    <dgm:pt modelId="{578CD928-2D9F-4E4E-A9D0-095A8FF217E1}">
      <dgm:prSet/>
      <dgm:spPr/>
      <dgm:t>
        <a:bodyPr/>
        <a:lstStyle/>
        <a:p>
          <a:r>
            <a:rPr lang="en-US" dirty="0"/>
            <a:t>catalog.swanlibraries.net redirects to Aspen</a:t>
          </a:r>
        </a:p>
      </dgm:t>
    </dgm:pt>
    <dgm:pt modelId="{6EE76992-DFD5-4260-BA97-546D0B0EC4BE}" type="parTrans" cxnId="{CC5A1BF0-A9F3-4D03-A2D6-D1611BFA7CD1}">
      <dgm:prSet/>
      <dgm:spPr/>
      <dgm:t>
        <a:bodyPr/>
        <a:lstStyle/>
        <a:p>
          <a:endParaRPr lang="en-US"/>
        </a:p>
      </dgm:t>
    </dgm:pt>
    <dgm:pt modelId="{D7C77051-2D20-4820-8B33-3EA7A58C618D}" type="sibTrans" cxnId="{CC5A1BF0-A9F3-4D03-A2D6-D1611BFA7CD1}">
      <dgm:prSet/>
      <dgm:spPr/>
      <dgm:t>
        <a:bodyPr/>
        <a:lstStyle/>
        <a:p>
          <a:endParaRPr lang="en-US"/>
        </a:p>
      </dgm:t>
    </dgm:pt>
    <dgm:pt modelId="{B3DA47EB-40BF-4CF2-BD9F-54895EFD9A96}">
      <dgm:prSet/>
      <dgm:spPr/>
      <dgm:t>
        <a:bodyPr/>
        <a:lstStyle/>
        <a:p>
          <a:pPr>
            <a:defRPr b="1"/>
          </a:pPr>
          <a:r>
            <a:rPr lang="en-US"/>
            <a:t>30 Apr.</a:t>
          </a:r>
        </a:p>
      </dgm:t>
    </dgm:pt>
    <dgm:pt modelId="{19C94ED0-A54E-4EFD-A75D-A87273CFC320}" type="parTrans" cxnId="{BDDC8E34-7C07-4D66-B632-FADBCE800A5C}">
      <dgm:prSet/>
      <dgm:spPr/>
      <dgm:t>
        <a:bodyPr/>
        <a:lstStyle/>
        <a:p>
          <a:endParaRPr lang="en-US"/>
        </a:p>
      </dgm:t>
    </dgm:pt>
    <dgm:pt modelId="{CB54B08F-F69C-4CF4-BD07-D47B3C31E42B}" type="sibTrans" cxnId="{BDDC8E34-7C07-4D66-B632-FADBCE800A5C}">
      <dgm:prSet/>
      <dgm:spPr/>
      <dgm:t>
        <a:bodyPr/>
        <a:lstStyle/>
        <a:p>
          <a:endParaRPr lang="en-US"/>
        </a:p>
      </dgm:t>
    </dgm:pt>
    <dgm:pt modelId="{599672CB-812E-403A-85B7-6CAC90351D4B}">
      <dgm:prSet/>
      <dgm:spPr/>
      <dgm:t>
        <a:bodyPr/>
        <a:lstStyle/>
        <a:p>
          <a:r>
            <a:rPr lang="en-US"/>
            <a:t>Enterprise contract ends</a:t>
          </a:r>
        </a:p>
      </dgm:t>
    </dgm:pt>
    <dgm:pt modelId="{5D1AFD19-D8E5-4788-9946-A4604E89C37F}" type="parTrans" cxnId="{2A37318A-FA94-4031-BB3A-48258AB8C6B3}">
      <dgm:prSet/>
      <dgm:spPr/>
      <dgm:t>
        <a:bodyPr/>
        <a:lstStyle/>
        <a:p>
          <a:endParaRPr lang="en-US"/>
        </a:p>
      </dgm:t>
    </dgm:pt>
    <dgm:pt modelId="{B7907DA4-22F3-4366-860A-F69F933A8018}" type="sibTrans" cxnId="{2A37318A-FA94-4031-BB3A-48258AB8C6B3}">
      <dgm:prSet/>
      <dgm:spPr/>
      <dgm:t>
        <a:bodyPr/>
        <a:lstStyle/>
        <a:p>
          <a:endParaRPr lang="en-US"/>
        </a:p>
      </dgm:t>
    </dgm:pt>
    <dgm:pt modelId="{02D482E2-35FB-46A0-8DF9-A6112518B53D}" type="pres">
      <dgm:prSet presAssocID="{15322B6C-331C-4B56-ACAD-E1A95806B6E1}" presName="root" presStyleCnt="0">
        <dgm:presLayoutVars>
          <dgm:chMax/>
          <dgm:chPref/>
          <dgm:animLvl val="lvl"/>
        </dgm:presLayoutVars>
      </dgm:prSet>
      <dgm:spPr/>
    </dgm:pt>
    <dgm:pt modelId="{8D7155C9-2EFF-466C-B878-6E7217B5469B}" type="pres">
      <dgm:prSet presAssocID="{15322B6C-331C-4B56-ACAD-E1A95806B6E1}" presName="divider" presStyleLbl="node1" presStyleIdx="0" presStyleCnt="1"/>
      <dgm:spPr/>
    </dgm:pt>
    <dgm:pt modelId="{B8513C43-6E68-4364-A751-801735CFBD98}" type="pres">
      <dgm:prSet presAssocID="{15322B6C-331C-4B56-ACAD-E1A95806B6E1}" presName="nodes" presStyleCnt="0">
        <dgm:presLayoutVars>
          <dgm:chMax/>
          <dgm:chPref/>
          <dgm:animLvl val="lvl"/>
        </dgm:presLayoutVars>
      </dgm:prSet>
      <dgm:spPr/>
    </dgm:pt>
    <dgm:pt modelId="{F24F14F3-412E-409C-B1AF-BC4C71C6C7B4}" type="pres">
      <dgm:prSet presAssocID="{D0C7DF21-60A7-4F63-9431-A4DF07BAC0D4}" presName="composite" presStyleCnt="0"/>
      <dgm:spPr/>
    </dgm:pt>
    <dgm:pt modelId="{62439687-97E6-4312-ACA1-63A1A30699CC}" type="pres">
      <dgm:prSet presAssocID="{D0C7DF21-60A7-4F63-9431-A4DF07BAC0D4}" presName="L1TextContainer" presStyleLbl="revTx" presStyleIdx="0" presStyleCnt="3">
        <dgm:presLayoutVars>
          <dgm:chMax val="1"/>
          <dgm:chPref val="1"/>
          <dgm:bulletEnabled val="1"/>
        </dgm:presLayoutVars>
      </dgm:prSet>
      <dgm:spPr/>
    </dgm:pt>
    <dgm:pt modelId="{5F9BF796-561E-4AD7-96F2-01D6F31F5FF8}" type="pres">
      <dgm:prSet presAssocID="{D0C7DF21-60A7-4F63-9431-A4DF07BAC0D4}" presName="L2TextContainerWrapper" presStyleCnt="0">
        <dgm:presLayoutVars>
          <dgm:chMax val="0"/>
          <dgm:chPref val="0"/>
          <dgm:bulletEnabled val="1"/>
        </dgm:presLayoutVars>
      </dgm:prSet>
      <dgm:spPr/>
    </dgm:pt>
    <dgm:pt modelId="{4B251DF7-5388-43A1-9892-2C858FDB29A7}" type="pres">
      <dgm:prSet presAssocID="{D0C7DF21-60A7-4F63-9431-A4DF07BAC0D4}" presName="L2TextContainer" presStyleLbl="bgAccFollowNode1" presStyleIdx="0" presStyleCnt="3"/>
      <dgm:spPr/>
    </dgm:pt>
    <dgm:pt modelId="{2F53FFE0-FD07-4903-9B56-883D460E536E}" type="pres">
      <dgm:prSet presAssocID="{D0C7DF21-60A7-4F63-9431-A4DF07BAC0D4}" presName="FlexibleEmptyPlaceHolder" presStyleCnt="0"/>
      <dgm:spPr/>
    </dgm:pt>
    <dgm:pt modelId="{56668E96-489B-4074-9EC0-19255BE97779}" type="pres">
      <dgm:prSet presAssocID="{D0C7DF21-60A7-4F63-9431-A4DF07BAC0D4}" presName="ConnectLine" presStyleLbl="alignNode1" presStyleIdx="0" presStyleCnt="3"/>
      <dgm:spPr>
        <a:solidFill>
          <a:schemeClr val="accent2">
            <a:hueOff val="0"/>
            <a:satOff val="0"/>
            <a:lumOff val="0"/>
            <a:alphaOff val="0"/>
          </a:schemeClr>
        </a:solidFill>
        <a:ln w="6350" cap="flat" cmpd="sng" algn="ctr">
          <a:solidFill>
            <a:schemeClr val="accent2">
              <a:hueOff val="0"/>
              <a:satOff val="0"/>
              <a:lumOff val="0"/>
              <a:alphaOff val="0"/>
            </a:schemeClr>
          </a:solidFill>
          <a:prstDash val="dash"/>
          <a:miter lim="800000"/>
        </a:ln>
        <a:effectLst/>
      </dgm:spPr>
    </dgm:pt>
    <dgm:pt modelId="{9B95C731-977B-440D-8FA5-75DEC13F57DB}" type="pres">
      <dgm:prSet presAssocID="{D0C7DF21-60A7-4F63-9431-A4DF07BAC0D4}" presName="ConnectorPoint" presStyleLbl="fgAcc1" presStyleIdx="0" presStyleCnt="3"/>
      <dgm:spPr>
        <a:solidFill>
          <a:schemeClr val="lt1">
            <a:alpha val="90000"/>
            <a:hueOff val="0"/>
            <a:satOff val="0"/>
            <a:lumOff val="0"/>
            <a:alphaOff val="0"/>
          </a:schemeClr>
        </a:solidFill>
        <a:ln w="12700" cap="flat" cmpd="sng" algn="ctr">
          <a:noFill/>
          <a:prstDash val="solid"/>
          <a:miter lim="800000"/>
        </a:ln>
        <a:effectLst/>
      </dgm:spPr>
    </dgm:pt>
    <dgm:pt modelId="{D3CA9A4B-41F0-4D6A-829B-96F766A07EF8}" type="pres">
      <dgm:prSet presAssocID="{D0C7DF21-60A7-4F63-9431-A4DF07BAC0D4}" presName="EmptyPlaceHolder" presStyleCnt="0"/>
      <dgm:spPr/>
    </dgm:pt>
    <dgm:pt modelId="{68A94815-6566-48F8-AFEB-F3F59812B442}" type="pres">
      <dgm:prSet presAssocID="{E2E98E1E-7A22-4602-AB65-42A9BA732B41}" presName="spaceBetweenRectangles" presStyleCnt="0"/>
      <dgm:spPr/>
    </dgm:pt>
    <dgm:pt modelId="{AA5289A8-D405-4E66-9324-F10AD95C5E28}" type="pres">
      <dgm:prSet presAssocID="{A4F54437-4C76-4688-9915-AD408BF68D61}" presName="composite" presStyleCnt="0"/>
      <dgm:spPr/>
    </dgm:pt>
    <dgm:pt modelId="{CCFBA2D0-FC94-4717-8DAA-1B87419D3193}" type="pres">
      <dgm:prSet presAssocID="{A4F54437-4C76-4688-9915-AD408BF68D61}" presName="L1TextContainer" presStyleLbl="revTx" presStyleIdx="1" presStyleCnt="3">
        <dgm:presLayoutVars>
          <dgm:chMax val="1"/>
          <dgm:chPref val="1"/>
          <dgm:bulletEnabled val="1"/>
        </dgm:presLayoutVars>
      </dgm:prSet>
      <dgm:spPr/>
    </dgm:pt>
    <dgm:pt modelId="{946BFC72-FA2A-4E5D-A50E-D308CD824BC6}" type="pres">
      <dgm:prSet presAssocID="{A4F54437-4C76-4688-9915-AD408BF68D61}" presName="L2TextContainerWrapper" presStyleCnt="0">
        <dgm:presLayoutVars>
          <dgm:chMax val="0"/>
          <dgm:chPref val="0"/>
          <dgm:bulletEnabled val="1"/>
        </dgm:presLayoutVars>
      </dgm:prSet>
      <dgm:spPr/>
    </dgm:pt>
    <dgm:pt modelId="{B98CE1A9-9947-4D74-AA32-72F2335A4731}" type="pres">
      <dgm:prSet presAssocID="{A4F54437-4C76-4688-9915-AD408BF68D61}" presName="L2TextContainer" presStyleLbl="bgAccFollowNode1" presStyleIdx="1" presStyleCnt="3"/>
      <dgm:spPr/>
    </dgm:pt>
    <dgm:pt modelId="{E60981F2-EC5A-48C5-A078-D405B013D74B}" type="pres">
      <dgm:prSet presAssocID="{A4F54437-4C76-4688-9915-AD408BF68D61}" presName="FlexibleEmptyPlaceHolder" presStyleCnt="0"/>
      <dgm:spPr/>
    </dgm:pt>
    <dgm:pt modelId="{4ADF0721-36AC-4B1E-903F-184781A90180}" type="pres">
      <dgm:prSet presAssocID="{A4F54437-4C76-4688-9915-AD408BF68D61}" presName="ConnectLine" presStyleLbl="alignNode1" presStyleIdx="1" presStyleCnt="3"/>
      <dgm:spPr>
        <a:solidFill>
          <a:schemeClr val="accent2">
            <a:hueOff val="0"/>
            <a:satOff val="0"/>
            <a:lumOff val="0"/>
            <a:alphaOff val="0"/>
          </a:schemeClr>
        </a:solidFill>
        <a:ln w="6350" cap="flat" cmpd="sng" algn="ctr">
          <a:solidFill>
            <a:schemeClr val="accent2">
              <a:hueOff val="0"/>
              <a:satOff val="0"/>
              <a:lumOff val="0"/>
              <a:alphaOff val="0"/>
            </a:schemeClr>
          </a:solidFill>
          <a:prstDash val="dash"/>
          <a:miter lim="800000"/>
        </a:ln>
        <a:effectLst/>
      </dgm:spPr>
    </dgm:pt>
    <dgm:pt modelId="{216E0631-553E-4A64-AB52-4E3A3E7E694C}" type="pres">
      <dgm:prSet presAssocID="{A4F54437-4C76-4688-9915-AD408BF68D61}" presName="ConnectorPoint" presStyleLbl="fgAcc1" presStyleIdx="1" presStyleCnt="3"/>
      <dgm:spPr>
        <a:solidFill>
          <a:schemeClr val="lt1">
            <a:alpha val="90000"/>
            <a:hueOff val="0"/>
            <a:satOff val="0"/>
            <a:lumOff val="0"/>
            <a:alphaOff val="0"/>
          </a:schemeClr>
        </a:solidFill>
        <a:ln w="12700" cap="flat" cmpd="sng" algn="ctr">
          <a:noFill/>
          <a:prstDash val="solid"/>
          <a:miter lim="800000"/>
        </a:ln>
        <a:effectLst/>
      </dgm:spPr>
    </dgm:pt>
    <dgm:pt modelId="{511ACD81-EE54-4C54-A2B0-E13702A536E0}" type="pres">
      <dgm:prSet presAssocID="{A4F54437-4C76-4688-9915-AD408BF68D61}" presName="EmptyPlaceHolder" presStyleCnt="0"/>
      <dgm:spPr/>
    </dgm:pt>
    <dgm:pt modelId="{DBE30EA3-FEE3-4C9D-AF89-E95260E5AB72}" type="pres">
      <dgm:prSet presAssocID="{14ECDE2A-2C10-4DCB-9827-26743650F960}" presName="spaceBetweenRectangles" presStyleCnt="0"/>
      <dgm:spPr/>
    </dgm:pt>
    <dgm:pt modelId="{32CB9B9E-BB97-4F97-A944-3D0FF5F0DF7A}" type="pres">
      <dgm:prSet presAssocID="{B3DA47EB-40BF-4CF2-BD9F-54895EFD9A96}" presName="composite" presStyleCnt="0"/>
      <dgm:spPr/>
    </dgm:pt>
    <dgm:pt modelId="{4FECC189-E878-48A2-B48E-39E22B03130F}" type="pres">
      <dgm:prSet presAssocID="{B3DA47EB-40BF-4CF2-BD9F-54895EFD9A96}" presName="L1TextContainer" presStyleLbl="revTx" presStyleIdx="2" presStyleCnt="3">
        <dgm:presLayoutVars>
          <dgm:chMax val="1"/>
          <dgm:chPref val="1"/>
          <dgm:bulletEnabled val="1"/>
        </dgm:presLayoutVars>
      </dgm:prSet>
      <dgm:spPr/>
    </dgm:pt>
    <dgm:pt modelId="{8E317DBB-6897-4410-A07B-1F598A83079B}" type="pres">
      <dgm:prSet presAssocID="{B3DA47EB-40BF-4CF2-BD9F-54895EFD9A96}" presName="L2TextContainerWrapper" presStyleCnt="0">
        <dgm:presLayoutVars>
          <dgm:chMax val="0"/>
          <dgm:chPref val="0"/>
          <dgm:bulletEnabled val="1"/>
        </dgm:presLayoutVars>
      </dgm:prSet>
      <dgm:spPr/>
    </dgm:pt>
    <dgm:pt modelId="{C6BAC360-A88B-4017-B4DF-229E61BA746C}" type="pres">
      <dgm:prSet presAssocID="{B3DA47EB-40BF-4CF2-BD9F-54895EFD9A96}" presName="L2TextContainer" presStyleLbl="bgAccFollowNode1" presStyleIdx="2" presStyleCnt="3"/>
      <dgm:spPr/>
    </dgm:pt>
    <dgm:pt modelId="{763AF11C-3540-40F9-AA4D-4DEC6304DDD5}" type="pres">
      <dgm:prSet presAssocID="{B3DA47EB-40BF-4CF2-BD9F-54895EFD9A96}" presName="FlexibleEmptyPlaceHolder" presStyleCnt="0"/>
      <dgm:spPr/>
    </dgm:pt>
    <dgm:pt modelId="{2D1D9645-1F20-429D-B83B-C26F8AC54C54}" type="pres">
      <dgm:prSet presAssocID="{B3DA47EB-40BF-4CF2-BD9F-54895EFD9A96}" presName="ConnectLine" presStyleLbl="alignNode1" presStyleIdx="2" presStyleCnt="3"/>
      <dgm:spPr>
        <a:solidFill>
          <a:schemeClr val="accent2">
            <a:hueOff val="0"/>
            <a:satOff val="0"/>
            <a:lumOff val="0"/>
            <a:alphaOff val="0"/>
          </a:schemeClr>
        </a:solidFill>
        <a:ln w="6350" cap="flat" cmpd="sng" algn="ctr">
          <a:solidFill>
            <a:schemeClr val="accent2">
              <a:hueOff val="0"/>
              <a:satOff val="0"/>
              <a:lumOff val="0"/>
              <a:alphaOff val="0"/>
            </a:schemeClr>
          </a:solidFill>
          <a:prstDash val="dash"/>
          <a:miter lim="800000"/>
        </a:ln>
        <a:effectLst/>
      </dgm:spPr>
    </dgm:pt>
    <dgm:pt modelId="{97BFE030-7D61-473E-85D5-959CEC8595AB}" type="pres">
      <dgm:prSet presAssocID="{B3DA47EB-40BF-4CF2-BD9F-54895EFD9A96}" presName="ConnectorPoint" presStyleLbl="fgAcc1" presStyleIdx="2" presStyleCnt="3"/>
      <dgm:spPr>
        <a:solidFill>
          <a:schemeClr val="lt1">
            <a:alpha val="90000"/>
            <a:hueOff val="0"/>
            <a:satOff val="0"/>
            <a:lumOff val="0"/>
            <a:alphaOff val="0"/>
          </a:schemeClr>
        </a:solidFill>
        <a:ln w="12700" cap="flat" cmpd="sng" algn="ctr">
          <a:noFill/>
          <a:prstDash val="solid"/>
          <a:miter lim="800000"/>
        </a:ln>
        <a:effectLst/>
      </dgm:spPr>
    </dgm:pt>
    <dgm:pt modelId="{64D000CB-5810-4762-BFD0-265552FDA93F}" type="pres">
      <dgm:prSet presAssocID="{B3DA47EB-40BF-4CF2-BD9F-54895EFD9A96}" presName="EmptyPlaceHolder" presStyleCnt="0"/>
      <dgm:spPr/>
    </dgm:pt>
  </dgm:ptLst>
  <dgm:cxnLst>
    <dgm:cxn modelId="{A4DAA000-7643-4B4E-B012-F0F33109E620}" srcId="{D0C7DF21-60A7-4F63-9431-A4DF07BAC0D4}" destId="{5BC64F38-D08C-484F-AFF4-A43BE3CA974C}" srcOrd="0" destOrd="0" parTransId="{B389BA15-ADB6-4C5C-8C17-B0A3BA15FE0F}" sibTransId="{E8F0ECCC-58B6-447D-8AD2-FF532EE7C8CD}"/>
    <dgm:cxn modelId="{8D45620A-7CA3-4C4B-A6F4-28BC71380BD9}" srcId="{15322B6C-331C-4B56-ACAD-E1A95806B6E1}" destId="{A4F54437-4C76-4688-9915-AD408BF68D61}" srcOrd="1" destOrd="0" parTransId="{B352098A-FE9E-4012-B2B7-BCB0E0DD8847}" sibTransId="{14ECDE2A-2C10-4DCB-9827-26743650F960}"/>
    <dgm:cxn modelId="{A380C625-90EA-41B3-B21E-AFD2080E1136}" type="presOf" srcId="{B3DA47EB-40BF-4CF2-BD9F-54895EFD9A96}" destId="{4FECC189-E878-48A2-B48E-39E22B03130F}" srcOrd="0" destOrd="0" presId="urn:microsoft.com/office/officeart/2017/3/layout/HorizontalPathTimeline"/>
    <dgm:cxn modelId="{565C5A26-7E02-489C-B394-E023531474AE}" type="presOf" srcId="{578CD928-2D9F-4E4E-A9D0-095A8FF217E1}" destId="{B98CE1A9-9947-4D74-AA32-72F2335A4731}" srcOrd="0" destOrd="0" presId="urn:microsoft.com/office/officeart/2017/3/layout/HorizontalPathTimeline"/>
    <dgm:cxn modelId="{BDDC8E34-7C07-4D66-B632-FADBCE800A5C}" srcId="{15322B6C-331C-4B56-ACAD-E1A95806B6E1}" destId="{B3DA47EB-40BF-4CF2-BD9F-54895EFD9A96}" srcOrd="2" destOrd="0" parTransId="{19C94ED0-A54E-4EFD-A75D-A87273CFC320}" sibTransId="{CB54B08F-F69C-4CF4-BD07-D47B3C31E42B}"/>
    <dgm:cxn modelId="{2A37318A-FA94-4031-BB3A-48258AB8C6B3}" srcId="{B3DA47EB-40BF-4CF2-BD9F-54895EFD9A96}" destId="{599672CB-812E-403A-85B7-6CAC90351D4B}" srcOrd="0" destOrd="0" parTransId="{5D1AFD19-D8E5-4788-9946-A4604E89C37F}" sibTransId="{B7907DA4-22F3-4366-860A-F69F933A8018}"/>
    <dgm:cxn modelId="{45AA8ABD-D74F-4ED9-8CB8-9F0D4DF7D246}" type="presOf" srcId="{599672CB-812E-403A-85B7-6CAC90351D4B}" destId="{C6BAC360-A88B-4017-B4DF-229E61BA746C}" srcOrd="0" destOrd="0" presId="urn:microsoft.com/office/officeart/2017/3/layout/HorizontalPathTimeline"/>
    <dgm:cxn modelId="{3CF39FC1-8B8F-4954-8423-CF137FEC371E}" type="presOf" srcId="{5BC64F38-D08C-484F-AFF4-A43BE3CA974C}" destId="{4B251DF7-5388-43A1-9892-2C858FDB29A7}" srcOrd="0" destOrd="0" presId="urn:microsoft.com/office/officeart/2017/3/layout/HorizontalPathTimeline"/>
    <dgm:cxn modelId="{681E9FD1-A456-41D6-A979-91AC987D43D7}" type="presOf" srcId="{D0C7DF21-60A7-4F63-9431-A4DF07BAC0D4}" destId="{62439687-97E6-4312-ACA1-63A1A30699CC}" srcOrd="0" destOrd="0" presId="urn:microsoft.com/office/officeart/2017/3/layout/HorizontalPathTimeline"/>
    <dgm:cxn modelId="{559C18D6-CE87-4E1E-BB0E-3640210C4FD6}" srcId="{15322B6C-331C-4B56-ACAD-E1A95806B6E1}" destId="{D0C7DF21-60A7-4F63-9431-A4DF07BAC0D4}" srcOrd="0" destOrd="0" parTransId="{38FCD5E0-949A-4554-B44A-3B4616A2CF8E}" sibTransId="{E2E98E1E-7A22-4602-AB65-42A9BA732B41}"/>
    <dgm:cxn modelId="{918831E2-ED38-4816-AE9A-097037B78FE5}" type="presOf" srcId="{A4F54437-4C76-4688-9915-AD408BF68D61}" destId="{CCFBA2D0-FC94-4717-8DAA-1B87419D3193}" srcOrd="0" destOrd="0" presId="urn:microsoft.com/office/officeart/2017/3/layout/HorizontalPathTimeline"/>
    <dgm:cxn modelId="{CC5A1BF0-A9F3-4D03-A2D6-D1611BFA7CD1}" srcId="{A4F54437-4C76-4688-9915-AD408BF68D61}" destId="{578CD928-2D9F-4E4E-A9D0-095A8FF217E1}" srcOrd="0" destOrd="0" parTransId="{6EE76992-DFD5-4260-BA97-546D0B0EC4BE}" sibTransId="{D7C77051-2D20-4820-8B33-3EA7A58C618D}"/>
    <dgm:cxn modelId="{4DC1EAFE-15FC-4390-B191-3539ECD177D0}" type="presOf" srcId="{15322B6C-331C-4B56-ACAD-E1A95806B6E1}" destId="{02D482E2-35FB-46A0-8DF9-A6112518B53D}" srcOrd="0" destOrd="0" presId="urn:microsoft.com/office/officeart/2017/3/layout/HorizontalPathTimeline"/>
    <dgm:cxn modelId="{D04A5D96-CF4C-45CD-AD98-59DA2D5F1244}" type="presParOf" srcId="{02D482E2-35FB-46A0-8DF9-A6112518B53D}" destId="{8D7155C9-2EFF-466C-B878-6E7217B5469B}" srcOrd="0" destOrd="0" presId="urn:microsoft.com/office/officeart/2017/3/layout/HorizontalPathTimeline"/>
    <dgm:cxn modelId="{9C1EBE33-61ED-4FEA-AB29-610BF4F38FDB}" type="presParOf" srcId="{02D482E2-35FB-46A0-8DF9-A6112518B53D}" destId="{B8513C43-6E68-4364-A751-801735CFBD98}" srcOrd="1" destOrd="0" presId="urn:microsoft.com/office/officeart/2017/3/layout/HorizontalPathTimeline"/>
    <dgm:cxn modelId="{7CE5347F-F3BB-4288-84DB-10B09ACD3E4A}" type="presParOf" srcId="{B8513C43-6E68-4364-A751-801735CFBD98}" destId="{F24F14F3-412E-409C-B1AF-BC4C71C6C7B4}" srcOrd="0" destOrd="0" presId="urn:microsoft.com/office/officeart/2017/3/layout/HorizontalPathTimeline"/>
    <dgm:cxn modelId="{45C14ED7-F22C-411D-83A2-C8ECE784EB6A}" type="presParOf" srcId="{F24F14F3-412E-409C-B1AF-BC4C71C6C7B4}" destId="{62439687-97E6-4312-ACA1-63A1A30699CC}" srcOrd="0" destOrd="0" presId="urn:microsoft.com/office/officeart/2017/3/layout/HorizontalPathTimeline"/>
    <dgm:cxn modelId="{FD5B9777-87B3-424B-88A7-9E999F038B09}" type="presParOf" srcId="{F24F14F3-412E-409C-B1AF-BC4C71C6C7B4}" destId="{5F9BF796-561E-4AD7-96F2-01D6F31F5FF8}" srcOrd="1" destOrd="0" presId="urn:microsoft.com/office/officeart/2017/3/layout/HorizontalPathTimeline"/>
    <dgm:cxn modelId="{5D85876A-6B92-40B5-A270-70B098C8512B}" type="presParOf" srcId="{5F9BF796-561E-4AD7-96F2-01D6F31F5FF8}" destId="{4B251DF7-5388-43A1-9892-2C858FDB29A7}" srcOrd="0" destOrd="0" presId="urn:microsoft.com/office/officeart/2017/3/layout/HorizontalPathTimeline"/>
    <dgm:cxn modelId="{CD0DA186-D8B9-4C89-A209-77D03EB55F50}" type="presParOf" srcId="{5F9BF796-561E-4AD7-96F2-01D6F31F5FF8}" destId="{2F53FFE0-FD07-4903-9B56-883D460E536E}" srcOrd="1" destOrd="0" presId="urn:microsoft.com/office/officeart/2017/3/layout/HorizontalPathTimeline"/>
    <dgm:cxn modelId="{65D1A9A8-6A3D-4B46-AAC5-A2AB8B597105}" type="presParOf" srcId="{F24F14F3-412E-409C-B1AF-BC4C71C6C7B4}" destId="{56668E96-489B-4074-9EC0-19255BE97779}" srcOrd="2" destOrd="0" presId="urn:microsoft.com/office/officeart/2017/3/layout/HorizontalPathTimeline"/>
    <dgm:cxn modelId="{86D235D0-CFE8-445E-834D-17C6DED3C5D1}" type="presParOf" srcId="{F24F14F3-412E-409C-B1AF-BC4C71C6C7B4}" destId="{9B95C731-977B-440D-8FA5-75DEC13F57DB}" srcOrd="3" destOrd="0" presId="urn:microsoft.com/office/officeart/2017/3/layout/HorizontalPathTimeline"/>
    <dgm:cxn modelId="{21AC0BDE-2BFC-475B-AA3D-C0CF8236879C}" type="presParOf" srcId="{F24F14F3-412E-409C-B1AF-BC4C71C6C7B4}" destId="{D3CA9A4B-41F0-4D6A-829B-96F766A07EF8}" srcOrd="4" destOrd="0" presId="urn:microsoft.com/office/officeart/2017/3/layout/HorizontalPathTimeline"/>
    <dgm:cxn modelId="{7948F9E3-D446-4D22-B5BE-4D973E54D348}" type="presParOf" srcId="{B8513C43-6E68-4364-A751-801735CFBD98}" destId="{68A94815-6566-48F8-AFEB-F3F59812B442}" srcOrd="1" destOrd="0" presId="urn:microsoft.com/office/officeart/2017/3/layout/HorizontalPathTimeline"/>
    <dgm:cxn modelId="{8CD54EB9-241B-4748-8758-CA7CCC4A07BA}" type="presParOf" srcId="{B8513C43-6E68-4364-A751-801735CFBD98}" destId="{AA5289A8-D405-4E66-9324-F10AD95C5E28}" srcOrd="2" destOrd="0" presId="urn:microsoft.com/office/officeart/2017/3/layout/HorizontalPathTimeline"/>
    <dgm:cxn modelId="{2A408DF5-4940-49A1-9EF7-5E60A1FC5023}" type="presParOf" srcId="{AA5289A8-D405-4E66-9324-F10AD95C5E28}" destId="{CCFBA2D0-FC94-4717-8DAA-1B87419D3193}" srcOrd="0" destOrd="0" presId="urn:microsoft.com/office/officeart/2017/3/layout/HorizontalPathTimeline"/>
    <dgm:cxn modelId="{605C8573-4F34-4E74-BCC7-D4CC16346768}" type="presParOf" srcId="{AA5289A8-D405-4E66-9324-F10AD95C5E28}" destId="{946BFC72-FA2A-4E5D-A50E-D308CD824BC6}" srcOrd="1" destOrd="0" presId="urn:microsoft.com/office/officeart/2017/3/layout/HorizontalPathTimeline"/>
    <dgm:cxn modelId="{33AAF11D-A9CF-4904-B9AB-99DDE22BB758}" type="presParOf" srcId="{946BFC72-FA2A-4E5D-A50E-D308CD824BC6}" destId="{B98CE1A9-9947-4D74-AA32-72F2335A4731}" srcOrd="0" destOrd="0" presId="urn:microsoft.com/office/officeart/2017/3/layout/HorizontalPathTimeline"/>
    <dgm:cxn modelId="{1532AC67-14D2-4886-AFA9-F6AC41FBAD7F}" type="presParOf" srcId="{946BFC72-FA2A-4E5D-A50E-D308CD824BC6}" destId="{E60981F2-EC5A-48C5-A078-D405B013D74B}" srcOrd="1" destOrd="0" presId="urn:microsoft.com/office/officeart/2017/3/layout/HorizontalPathTimeline"/>
    <dgm:cxn modelId="{124C8B93-57AD-4CDA-B70C-17C395BCFCCB}" type="presParOf" srcId="{AA5289A8-D405-4E66-9324-F10AD95C5E28}" destId="{4ADF0721-36AC-4B1E-903F-184781A90180}" srcOrd="2" destOrd="0" presId="urn:microsoft.com/office/officeart/2017/3/layout/HorizontalPathTimeline"/>
    <dgm:cxn modelId="{0A3C65B9-DF72-4E8E-971E-0C4924198509}" type="presParOf" srcId="{AA5289A8-D405-4E66-9324-F10AD95C5E28}" destId="{216E0631-553E-4A64-AB52-4E3A3E7E694C}" srcOrd="3" destOrd="0" presId="urn:microsoft.com/office/officeart/2017/3/layout/HorizontalPathTimeline"/>
    <dgm:cxn modelId="{EED4AEE7-3068-4189-8048-BB0CAF3E114F}" type="presParOf" srcId="{AA5289A8-D405-4E66-9324-F10AD95C5E28}" destId="{511ACD81-EE54-4C54-A2B0-E13702A536E0}" srcOrd="4" destOrd="0" presId="urn:microsoft.com/office/officeart/2017/3/layout/HorizontalPathTimeline"/>
    <dgm:cxn modelId="{DCD47FE1-B845-4329-B859-BF3D609CFB69}" type="presParOf" srcId="{B8513C43-6E68-4364-A751-801735CFBD98}" destId="{DBE30EA3-FEE3-4C9D-AF89-E95260E5AB72}" srcOrd="3" destOrd="0" presId="urn:microsoft.com/office/officeart/2017/3/layout/HorizontalPathTimeline"/>
    <dgm:cxn modelId="{2552652D-D5CA-4E96-91B5-4ED93ABF4CEB}" type="presParOf" srcId="{B8513C43-6E68-4364-A751-801735CFBD98}" destId="{32CB9B9E-BB97-4F97-A944-3D0FF5F0DF7A}" srcOrd="4" destOrd="0" presId="urn:microsoft.com/office/officeart/2017/3/layout/HorizontalPathTimeline"/>
    <dgm:cxn modelId="{A093478A-5068-4110-B318-8A75EB567AC0}" type="presParOf" srcId="{32CB9B9E-BB97-4F97-A944-3D0FF5F0DF7A}" destId="{4FECC189-E878-48A2-B48E-39E22B03130F}" srcOrd="0" destOrd="0" presId="urn:microsoft.com/office/officeart/2017/3/layout/HorizontalPathTimeline"/>
    <dgm:cxn modelId="{7B4C7F18-7BAE-41BD-BD35-FAFDCCCB3494}" type="presParOf" srcId="{32CB9B9E-BB97-4F97-A944-3D0FF5F0DF7A}" destId="{8E317DBB-6897-4410-A07B-1F598A83079B}" srcOrd="1" destOrd="0" presId="urn:microsoft.com/office/officeart/2017/3/layout/HorizontalPathTimeline"/>
    <dgm:cxn modelId="{65D0EB47-6A6D-430B-A2D5-05047A3C147C}" type="presParOf" srcId="{8E317DBB-6897-4410-A07B-1F598A83079B}" destId="{C6BAC360-A88B-4017-B4DF-229E61BA746C}" srcOrd="0" destOrd="0" presId="urn:microsoft.com/office/officeart/2017/3/layout/HorizontalPathTimeline"/>
    <dgm:cxn modelId="{020B2311-4675-4138-A510-95C8BEA9488B}" type="presParOf" srcId="{8E317DBB-6897-4410-A07B-1F598A83079B}" destId="{763AF11C-3540-40F9-AA4D-4DEC6304DDD5}" srcOrd="1" destOrd="0" presId="urn:microsoft.com/office/officeart/2017/3/layout/HorizontalPathTimeline"/>
    <dgm:cxn modelId="{62DC94D8-A1DE-4FAD-AA52-793C1E63C310}" type="presParOf" srcId="{32CB9B9E-BB97-4F97-A944-3D0FF5F0DF7A}" destId="{2D1D9645-1F20-429D-B83B-C26F8AC54C54}" srcOrd="2" destOrd="0" presId="urn:microsoft.com/office/officeart/2017/3/layout/HorizontalPathTimeline"/>
    <dgm:cxn modelId="{C2820705-E20F-45E8-AA38-A9FBAACA6697}" type="presParOf" srcId="{32CB9B9E-BB97-4F97-A944-3D0FF5F0DF7A}" destId="{97BFE030-7D61-473E-85D5-959CEC8595AB}" srcOrd="3" destOrd="0" presId="urn:microsoft.com/office/officeart/2017/3/layout/HorizontalPathTimeline"/>
    <dgm:cxn modelId="{219265F5-C3E3-4531-B207-FAE5ED38B99C}" type="presParOf" srcId="{32CB9B9E-BB97-4F97-A944-3D0FF5F0DF7A}" destId="{64D000CB-5810-4762-BFD0-265552FDA93F}" srcOrd="4" destOrd="0" presId="urn:microsoft.com/office/officeart/2017/3/layout/HorizontalPath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11B749-07A7-4ADD-B04A-C05AA0F6444E}">
      <dsp:nvSpPr>
        <dsp:cNvPr id="0" name=""/>
        <dsp:cNvSpPr/>
      </dsp:nvSpPr>
      <dsp:spPr>
        <a:xfrm>
          <a:off x="0" y="824192"/>
          <a:ext cx="6172199" cy="15233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6220" tIns="236220" rIns="236220" bIns="236220" numCol="1" spcCol="1270" anchor="ctr" anchorCtr="0">
          <a:noAutofit/>
        </a:bodyPr>
        <a:lstStyle/>
        <a:p>
          <a:pPr marL="0" lvl="0" indent="0" algn="l" defTabSz="2755900">
            <a:lnSpc>
              <a:spcPct val="90000"/>
            </a:lnSpc>
            <a:spcBef>
              <a:spcPct val="0"/>
            </a:spcBef>
            <a:spcAft>
              <a:spcPct val="35000"/>
            </a:spcAft>
            <a:buNone/>
          </a:pPr>
          <a:r>
            <a:rPr lang="en-US" sz="6200" kern="1200"/>
            <a:t>Practice vote</a:t>
          </a:r>
        </a:p>
      </dsp:txBody>
      <dsp:txXfrm>
        <a:off x="74363" y="898555"/>
        <a:ext cx="6023473" cy="1374614"/>
      </dsp:txXfrm>
    </dsp:sp>
    <dsp:sp modelId="{B53A1D54-34FE-4EB3-A05F-58C97D9B1E7E}">
      <dsp:nvSpPr>
        <dsp:cNvPr id="0" name=""/>
        <dsp:cNvSpPr/>
      </dsp:nvSpPr>
      <dsp:spPr>
        <a:xfrm>
          <a:off x="0" y="2526092"/>
          <a:ext cx="6172199" cy="15233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6220" tIns="236220" rIns="236220" bIns="236220" numCol="1" spcCol="1270" anchor="ctr" anchorCtr="0">
          <a:noAutofit/>
        </a:bodyPr>
        <a:lstStyle/>
        <a:p>
          <a:pPr marL="0" lvl="0" indent="0" algn="l" defTabSz="2755900">
            <a:lnSpc>
              <a:spcPct val="90000"/>
            </a:lnSpc>
            <a:spcBef>
              <a:spcPct val="0"/>
            </a:spcBef>
            <a:spcAft>
              <a:spcPct val="35000"/>
            </a:spcAft>
            <a:buNone/>
          </a:pPr>
          <a:r>
            <a:rPr lang="en-US" sz="6200" kern="1200"/>
            <a:t>Approve Minutes</a:t>
          </a:r>
        </a:p>
      </dsp:txBody>
      <dsp:txXfrm>
        <a:off x="74363" y="2600455"/>
        <a:ext cx="6023473" cy="13746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439687-97E6-4312-ACA1-63A1A30699CC}">
      <dsp:nvSpPr>
        <dsp:cNvPr id="0" name=""/>
        <dsp:cNvSpPr/>
      </dsp:nvSpPr>
      <dsp:spPr>
        <a:xfrm>
          <a:off x="525779" y="2336668"/>
          <a:ext cx="4206239"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8 Mar.</a:t>
          </a:r>
        </a:p>
      </dsp:txBody>
      <dsp:txXfrm>
        <a:off x="525779" y="2336668"/>
        <a:ext cx="4206239" cy="491701"/>
      </dsp:txXfrm>
    </dsp:sp>
    <dsp:sp modelId="{8D7155C9-2EFF-466C-B878-6E7217B5469B}">
      <dsp:nvSpPr>
        <dsp:cNvPr id="0" name=""/>
        <dsp:cNvSpPr/>
      </dsp:nvSpPr>
      <dsp:spPr>
        <a:xfrm>
          <a:off x="0" y="2088642"/>
          <a:ext cx="10515600" cy="174053"/>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4B251DF7-5388-43A1-9892-2C858FDB29A7}">
      <dsp:nvSpPr>
        <dsp:cNvPr id="0" name=""/>
        <dsp:cNvSpPr/>
      </dsp:nvSpPr>
      <dsp:spPr>
        <a:xfrm>
          <a:off x="315468" y="741903"/>
          <a:ext cx="4626864" cy="607011"/>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Aspen Soft Launch</a:t>
          </a:r>
        </a:p>
      </dsp:txBody>
      <dsp:txXfrm>
        <a:off x="315468" y="741903"/>
        <a:ext cx="4626864" cy="607011"/>
      </dsp:txXfrm>
    </dsp:sp>
    <dsp:sp modelId="{56668E96-489B-4074-9EC0-19255BE97779}">
      <dsp:nvSpPr>
        <dsp:cNvPr id="0" name=""/>
        <dsp:cNvSpPr/>
      </dsp:nvSpPr>
      <dsp:spPr>
        <a:xfrm>
          <a:off x="2628899" y="1348914"/>
          <a:ext cx="0" cy="739727"/>
        </a:xfrm>
        <a:prstGeom prst="line">
          <a:avLst/>
        </a:prstGeom>
        <a:solidFill>
          <a:schemeClr val="accent2">
            <a:hueOff val="0"/>
            <a:satOff val="0"/>
            <a:lumOff val="0"/>
            <a:alphaOff val="0"/>
          </a:schemeClr>
        </a:solidFill>
        <a:ln w="6350" cap="flat" cmpd="sng" algn="ctr">
          <a:solidFill>
            <a:schemeClr val="accent2">
              <a:hueOff val="0"/>
              <a:satOff val="0"/>
              <a:lumOff val="0"/>
              <a:alphaOff val="0"/>
            </a:schemeClr>
          </a:solidFill>
          <a:prstDash val="dash"/>
          <a:miter lim="800000"/>
        </a:ln>
        <a:effectLst/>
      </dsp:spPr>
      <dsp:style>
        <a:lnRef idx="2">
          <a:scrgbClr r="0" g="0" b="0"/>
        </a:lnRef>
        <a:fillRef idx="1">
          <a:scrgbClr r="0" g="0" b="0"/>
        </a:fillRef>
        <a:effectRef idx="1">
          <a:scrgbClr r="0" g="0" b="0"/>
        </a:effectRef>
        <a:fontRef idx="minor">
          <a:schemeClr val="lt1"/>
        </a:fontRef>
      </dsp:style>
    </dsp:sp>
    <dsp:sp modelId="{CCFBA2D0-FC94-4717-8DAA-1B87419D3193}">
      <dsp:nvSpPr>
        <dsp:cNvPr id="0" name=""/>
        <dsp:cNvSpPr/>
      </dsp:nvSpPr>
      <dsp:spPr>
        <a:xfrm>
          <a:off x="3154680" y="1522968"/>
          <a:ext cx="4206239"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26 Apr.</a:t>
          </a:r>
        </a:p>
      </dsp:txBody>
      <dsp:txXfrm>
        <a:off x="3154680" y="1522968"/>
        <a:ext cx="4206239" cy="491701"/>
      </dsp:txXfrm>
    </dsp:sp>
    <dsp:sp modelId="{B98CE1A9-9947-4D74-AA32-72F2335A4731}">
      <dsp:nvSpPr>
        <dsp:cNvPr id="0" name=""/>
        <dsp:cNvSpPr/>
      </dsp:nvSpPr>
      <dsp:spPr>
        <a:xfrm>
          <a:off x="2944368" y="3002423"/>
          <a:ext cx="4626864" cy="607011"/>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dirty="0"/>
            <a:t>catalog.swanlibraries.net redirects to Aspen</a:t>
          </a:r>
        </a:p>
      </dsp:txBody>
      <dsp:txXfrm>
        <a:off x="2944368" y="3002423"/>
        <a:ext cx="4626864" cy="607011"/>
      </dsp:txXfrm>
    </dsp:sp>
    <dsp:sp modelId="{4ADF0721-36AC-4B1E-903F-184781A90180}">
      <dsp:nvSpPr>
        <dsp:cNvPr id="0" name=""/>
        <dsp:cNvSpPr/>
      </dsp:nvSpPr>
      <dsp:spPr>
        <a:xfrm>
          <a:off x="5257799" y="2262695"/>
          <a:ext cx="0" cy="739727"/>
        </a:xfrm>
        <a:prstGeom prst="line">
          <a:avLst/>
        </a:prstGeom>
        <a:solidFill>
          <a:schemeClr val="accent2">
            <a:hueOff val="0"/>
            <a:satOff val="0"/>
            <a:lumOff val="0"/>
            <a:alphaOff val="0"/>
          </a:schemeClr>
        </a:solidFill>
        <a:ln w="6350" cap="flat" cmpd="sng" algn="ctr">
          <a:solidFill>
            <a:schemeClr val="accent2">
              <a:hueOff val="0"/>
              <a:satOff val="0"/>
              <a:lumOff val="0"/>
              <a:alphaOff val="0"/>
            </a:schemeClr>
          </a:solidFill>
          <a:prstDash val="dash"/>
          <a:miter lim="800000"/>
        </a:ln>
        <a:effectLst/>
      </dsp:spPr>
      <dsp:style>
        <a:lnRef idx="2">
          <a:scrgbClr r="0" g="0" b="0"/>
        </a:lnRef>
        <a:fillRef idx="1">
          <a:scrgbClr r="0" g="0" b="0"/>
        </a:fillRef>
        <a:effectRef idx="1">
          <a:scrgbClr r="0" g="0" b="0"/>
        </a:effectRef>
        <a:fontRef idx="minor">
          <a:schemeClr val="lt1"/>
        </a:fontRef>
      </dsp:style>
    </dsp:sp>
    <dsp:sp modelId="{9B95C731-977B-440D-8FA5-75DEC13F57DB}">
      <dsp:nvSpPr>
        <dsp:cNvPr id="0" name=""/>
        <dsp:cNvSpPr/>
      </dsp:nvSpPr>
      <dsp:spPr>
        <a:xfrm>
          <a:off x="2574508" y="2121277"/>
          <a:ext cx="108783" cy="108783"/>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16E0631-553E-4A64-AB52-4E3A3E7E694C}">
      <dsp:nvSpPr>
        <dsp:cNvPr id="0" name=""/>
        <dsp:cNvSpPr/>
      </dsp:nvSpPr>
      <dsp:spPr>
        <a:xfrm>
          <a:off x="5203408" y="2121277"/>
          <a:ext cx="108783" cy="108783"/>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4FECC189-E878-48A2-B48E-39E22B03130F}">
      <dsp:nvSpPr>
        <dsp:cNvPr id="0" name=""/>
        <dsp:cNvSpPr/>
      </dsp:nvSpPr>
      <dsp:spPr>
        <a:xfrm>
          <a:off x="5783580" y="2336668"/>
          <a:ext cx="4206239"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30 Apr.</a:t>
          </a:r>
        </a:p>
      </dsp:txBody>
      <dsp:txXfrm>
        <a:off x="5783580" y="2336668"/>
        <a:ext cx="4206239" cy="491701"/>
      </dsp:txXfrm>
    </dsp:sp>
    <dsp:sp modelId="{C6BAC360-A88B-4017-B4DF-229E61BA746C}">
      <dsp:nvSpPr>
        <dsp:cNvPr id="0" name=""/>
        <dsp:cNvSpPr/>
      </dsp:nvSpPr>
      <dsp:spPr>
        <a:xfrm>
          <a:off x="5573268" y="741903"/>
          <a:ext cx="4626864" cy="607011"/>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Enterprise contract ends</a:t>
          </a:r>
        </a:p>
      </dsp:txBody>
      <dsp:txXfrm>
        <a:off x="5573268" y="741903"/>
        <a:ext cx="4626864" cy="607011"/>
      </dsp:txXfrm>
    </dsp:sp>
    <dsp:sp modelId="{2D1D9645-1F20-429D-B83B-C26F8AC54C54}">
      <dsp:nvSpPr>
        <dsp:cNvPr id="0" name=""/>
        <dsp:cNvSpPr/>
      </dsp:nvSpPr>
      <dsp:spPr>
        <a:xfrm>
          <a:off x="7886700" y="1348914"/>
          <a:ext cx="0" cy="739727"/>
        </a:xfrm>
        <a:prstGeom prst="line">
          <a:avLst/>
        </a:prstGeom>
        <a:solidFill>
          <a:schemeClr val="accent2">
            <a:hueOff val="0"/>
            <a:satOff val="0"/>
            <a:lumOff val="0"/>
            <a:alphaOff val="0"/>
          </a:schemeClr>
        </a:solidFill>
        <a:ln w="6350" cap="flat" cmpd="sng" algn="ctr">
          <a:solidFill>
            <a:schemeClr val="accent2">
              <a:hueOff val="0"/>
              <a:satOff val="0"/>
              <a:lumOff val="0"/>
              <a:alphaOff val="0"/>
            </a:schemeClr>
          </a:solidFill>
          <a:prstDash val="dash"/>
          <a:miter lim="800000"/>
        </a:ln>
        <a:effectLst/>
      </dsp:spPr>
      <dsp:style>
        <a:lnRef idx="2">
          <a:scrgbClr r="0" g="0" b="0"/>
        </a:lnRef>
        <a:fillRef idx="1">
          <a:scrgbClr r="0" g="0" b="0"/>
        </a:fillRef>
        <a:effectRef idx="1">
          <a:scrgbClr r="0" g="0" b="0"/>
        </a:effectRef>
        <a:fontRef idx="minor">
          <a:schemeClr val="lt1"/>
        </a:fontRef>
      </dsp:style>
    </dsp:sp>
    <dsp:sp modelId="{97BFE030-7D61-473E-85D5-959CEC8595AB}">
      <dsp:nvSpPr>
        <dsp:cNvPr id="0" name=""/>
        <dsp:cNvSpPr/>
      </dsp:nvSpPr>
      <dsp:spPr>
        <a:xfrm>
          <a:off x="7832308" y="2121277"/>
          <a:ext cx="108783" cy="108783"/>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A2B190-A7EB-4083-8550-ADF73D5DD4E6}" type="datetimeFigureOut">
              <a:rPr lang="en-US" smtClean="0"/>
              <a:t>3/3/2022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7912A-FAF4-4A7E-9049-202369FF8334}" type="slidenum">
              <a:rPr lang="en-US" smtClean="0"/>
              <a:t>‹#›</a:t>
            </a:fld>
            <a:endParaRPr lang="en-US"/>
          </a:p>
        </p:txBody>
      </p:sp>
    </p:spTree>
    <p:extLst>
      <p:ext uri="{BB962C8B-B14F-4D97-AF65-F5344CB8AC3E}">
        <p14:creationId xmlns:p14="http://schemas.microsoft.com/office/powerpoint/2010/main" val="281225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a:extLst>
              <a:ext uri="{FF2B5EF4-FFF2-40B4-BE49-F238E27FC236}">
                <a16:creationId xmlns:a16="http://schemas.microsoft.com/office/drawing/2014/main" id="{C84AD6F0-E438-46B6-B633-E9A40D8E40AE}"/>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89405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F57912A-FAF4-4A7E-9049-202369FF8334}" type="slidenum">
              <a:rPr lang="en-US" smtClean="0"/>
              <a:t>17</a:t>
            </a:fld>
            <a:endParaRPr lang="en-US"/>
          </a:p>
        </p:txBody>
      </p:sp>
    </p:spTree>
    <p:extLst>
      <p:ext uri="{BB962C8B-B14F-4D97-AF65-F5344CB8AC3E}">
        <p14:creationId xmlns:p14="http://schemas.microsoft.com/office/powerpoint/2010/main" val="1468089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a:t>
            </a:r>
          </a:p>
        </p:txBody>
      </p:sp>
      <p:sp>
        <p:nvSpPr>
          <p:cNvPr id="4" name="Slide Number Placeholder 3"/>
          <p:cNvSpPr>
            <a:spLocks noGrp="1"/>
          </p:cNvSpPr>
          <p:nvPr>
            <p:ph type="sldNum" sz="quarter" idx="5"/>
          </p:nvPr>
        </p:nvSpPr>
        <p:spPr/>
        <p:txBody>
          <a:bodyPr/>
          <a:lstStyle/>
          <a:p>
            <a:fld id="{F5622ECC-79DD-4674-B3B4-D2B29601EA3F}" type="slidenum">
              <a:rPr lang="en-US" smtClean="0"/>
              <a:t>21</a:t>
            </a:fld>
            <a:endParaRPr lang="en-US"/>
          </a:p>
        </p:txBody>
      </p:sp>
    </p:spTree>
    <p:extLst>
      <p:ext uri="{BB962C8B-B14F-4D97-AF65-F5344CB8AC3E}">
        <p14:creationId xmlns:p14="http://schemas.microsoft.com/office/powerpoint/2010/main" val="3306912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a:extLst>
              <a:ext uri="{FF2B5EF4-FFF2-40B4-BE49-F238E27FC236}">
                <a16:creationId xmlns:a16="http://schemas.microsoft.com/office/drawing/2014/main" id="{1D8241B8-F974-4DC8-829B-E3DD63222291}"/>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7225706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3172387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2757068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5" y="0"/>
            <a:ext cx="4481015" cy="6858000"/>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979085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Pi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1400782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1774300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82DC7B-633D-48CE-8692-749FA60A82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A7D194A-9AC6-43D0-B5EC-2ACD23E3FBDF}"/>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F188383E-4531-4F02-9CF7-FDD0AE6F4825}"/>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4" name="Title 3">
            <a:extLst>
              <a:ext uri="{FF2B5EF4-FFF2-40B4-BE49-F238E27FC236}">
                <a16:creationId xmlns:a16="http://schemas.microsoft.com/office/drawing/2014/main" id="{29A81105-84AC-494D-95F4-BC910DBF6FD7}"/>
              </a:ext>
            </a:extLst>
          </p:cNvPr>
          <p:cNvSpPr>
            <a:spLocks noGrp="1"/>
          </p:cNvSpPr>
          <p:nvPr>
            <p:ph type="title"/>
          </p:nvPr>
        </p:nvSpPr>
        <p:spPr/>
        <p:txBody>
          <a:bodyPr/>
          <a:lstStyle/>
          <a:p>
            <a:r>
              <a:rPr lang="en-US"/>
              <a:t>Click to edit Master title style</a:t>
            </a:r>
          </a:p>
        </p:txBody>
      </p:sp>
      <p:sp>
        <p:nvSpPr>
          <p:cNvPr id="8" name="Date Placeholder 3">
            <a:extLst>
              <a:ext uri="{FF2B5EF4-FFF2-40B4-BE49-F238E27FC236}">
                <a16:creationId xmlns:a16="http://schemas.microsoft.com/office/drawing/2014/main" id="{B73FDD12-27FA-4A61-8C72-3334D4E70ACB}"/>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A99684E3-A0FF-49CA-B05E-EC4BBEDCAE69}" type="datetime4">
              <a:rPr lang="en-US" smtClean="0"/>
              <a:t>March 3, 2022</a:t>
            </a:fld>
            <a:endParaRPr lang="en-US"/>
          </a:p>
        </p:txBody>
      </p:sp>
    </p:spTree>
    <p:extLst>
      <p:ext uri="{BB962C8B-B14F-4D97-AF65-F5344CB8AC3E}">
        <p14:creationId xmlns:p14="http://schemas.microsoft.com/office/powerpoint/2010/main" val="130137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Section Header-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userDrawn="1"/>
        </p:nvSpPr>
        <p:spPr>
          <a:xfrm>
            <a:off x="0" y="1709739"/>
            <a:ext cx="11360150" cy="27850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1"/>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0AE72D5E-E03C-4FC7-8731-E2196ED23E49}"/>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13396ADE-9909-4D89-85AF-2BEE99A3BE82}" type="datetime4">
              <a:rPr lang="en-US" smtClean="0"/>
              <a:t>March 3, 2022</a:t>
            </a:fld>
            <a:endParaRPr lang="en-US"/>
          </a:p>
        </p:txBody>
      </p:sp>
      <p:sp>
        <p:nvSpPr>
          <p:cNvPr id="8" name="Slide Number Placeholder 5">
            <a:extLst>
              <a:ext uri="{FF2B5EF4-FFF2-40B4-BE49-F238E27FC236}">
                <a16:creationId xmlns:a16="http://schemas.microsoft.com/office/drawing/2014/main" id="{2D7D384A-F7E8-4567-BA95-00691C9ED748}"/>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27325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 Oran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659C5715-F3E7-4D38-8EB4-FB5A7CD49520}"/>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38D10E8-F5EF-4030-9DD4-58F7E5E696F1}" type="datetime4">
              <a:rPr lang="en-US" smtClean="0"/>
              <a:t>March 3, 2022</a:t>
            </a:fld>
            <a:endParaRPr lang="en-US"/>
          </a:p>
        </p:txBody>
      </p:sp>
      <p:sp>
        <p:nvSpPr>
          <p:cNvPr id="8" name="Slide Number Placeholder 5">
            <a:extLst>
              <a:ext uri="{FF2B5EF4-FFF2-40B4-BE49-F238E27FC236}">
                <a16:creationId xmlns:a16="http://schemas.microsoft.com/office/drawing/2014/main" id="{313F4682-70F7-47FD-9D78-36447294D65E}"/>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030976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1_Section Header-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tx1"/>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D9FFE8B7-AC69-42B9-9B36-E352CE095E6B}"/>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ADB9304-2271-43F1-84BE-A04666C2680B}" type="datetime4">
              <a:rPr lang="en-US" smtClean="0"/>
              <a:t>March 3, 2022</a:t>
            </a:fld>
            <a:endParaRPr lang="en-US"/>
          </a:p>
        </p:txBody>
      </p:sp>
      <p:sp>
        <p:nvSpPr>
          <p:cNvPr id="8" name="Slide Number Placeholder 5">
            <a:extLst>
              <a:ext uri="{FF2B5EF4-FFF2-40B4-BE49-F238E27FC236}">
                <a16:creationId xmlns:a16="http://schemas.microsoft.com/office/drawing/2014/main" id="{471ABEB1-A9F1-4315-B8B7-365CA9544076}"/>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2941043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 Pi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DBCD6B62-7F68-4708-8957-3244A93506B7}"/>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E29B648E-B581-423D-9B17-BE3736B2CEBE}" type="datetime4">
              <a:rPr lang="en-US" smtClean="0"/>
              <a:t>March 3, 2022</a:t>
            </a:fld>
            <a:endParaRPr lang="en-US"/>
          </a:p>
        </p:txBody>
      </p:sp>
      <p:sp>
        <p:nvSpPr>
          <p:cNvPr id="8" name="Slide Number Placeholder 5">
            <a:extLst>
              <a:ext uri="{FF2B5EF4-FFF2-40B4-BE49-F238E27FC236}">
                <a16:creationId xmlns:a16="http://schemas.microsoft.com/office/drawing/2014/main" id="{C07E4A8F-FAA6-4762-87E0-555B2B99EE81}"/>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3873191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12700" y="1709739"/>
            <a:ext cx="11360150" cy="27850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28CCFDCA-74D4-4C1C-A353-E3C0E55D0A50}"/>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1ADDB7A-9C8D-4E10-91A4-D9693DD7523A}" type="datetime4">
              <a:rPr lang="en-US" smtClean="0"/>
              <a:t>March 3, 2022</a:t>
            </a:fld>
            <a:endParaRPr lang="en-US"/>
          </a:p>
        </p:txBody>
      </p:sp>
      <p:sp>
        <p:nvSpPr>
          <p:cNvPr id="8" name="Slide Number Placeholder 5">
            <a:extLst>
              <a:ext uri="{FF2B5EF4-FFF2-40B4-BE49-F238E27FC236}">
                <a16:creationId xmlns:a16="http://schemas.microsoft.com/office/drawing/2014/main" id="{8BE6A1D7-6A4F-4489-BB2F-F593FA3F1F6C}"/>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0892624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D70EE-147A-4FAA-8281-D44B5A0C6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0474C4-475C-4D86-A1B7-A96807F2281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7B98D6-2618-46F2-B8FD-EA3BCC54CF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F23A2DB-C3D8-402C-9D5E-58BF4932602D}"/>
              </a:ext>
            </a:extLst>
          </p:cNvPr>
          <p:cNvSpPr>
            <a:spLocks noGrp="1"/>
          </p:cNvSpPr>
          <p:nvPr>
            <p:ph type="ftr" sz="quarter" idx="11"/>
          </p:nvPr>
        </p:nvSpPr>
        <p:spPr/>
        <p:txBody>
          <a:bodyPr/>
          <a:lstStyle/>
          <a:p>
            <a:r>
              <a:rPr lang="en-US"/>
              <a:t>SWAN Library Services</a:t>
            </a:r>
          </a:p>
        </p:txBody>
      </p:sp>
      <p:sp>
        <p:nvSpPr>
          <p:cNvPr id="7" name="Slide Number Placeholder 6">
            <a:extLst>
              <a:ext uri="{FF2B5EF4-FFF2-40B4-BE49-F238E27FC236}">
                <a16:creationId xmlns:a16="http://schemas.microsoft.com/office/drawing/2014/main" id="{6926CF35-4B17-4345-A226-163A4E70515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AA9F8449-E76C-4854-9644-24E6E0A6F4D8}"/>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BE77881E-05EA-445D-A401-3F862F6B3C8C}" type="datetime4">
              <a:rPr lang="en-US" smtClean="0"/>
              <a:t>March 3, 2022</a:t>
            </a:fld>
            <a:endParaRPr lang="en-US"/>
          </a:p>
        </p:txBody>
      </p:sp>
    </p:spTree>
    <p:extLst>
      <p:ext uri="{BB962C8B-B14F-4D97-AF65-F5344CB8AC3E}">
        <p14:creationId xmlns:p14="http://schemas.microsoft.com/office/powerpoint/2010/main" val="1447396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0F071-E411-41CC-92CE-D63EDE14DA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41F0FE-5788-4775-8A10-5B91DFAC8535}"/>
              </a:ext>
            </a:extLst>
          </p:cNvPr>
          <p:cNvSpPr>
            <a:spLocks noGrp="1"/>
          </p:cNvSpPr>
          <p:nvPr>
            <p:ph type="body" idx="1"/>
          </p:nvPr>
        </p:nvSpPr>
        <p:spPr>
          <a:xfrm>
            <a:off x="839788" y="1681163"/>
            <a:ext cx="5157787" cy="823912"/>
          </a:xfrm>
        </p:spPr>
        <p:txBody>
          <a:bodyPr anchor="b"/>
          <a:lstStyle>
            <a:lvl1pPr marL="0" indent="0">
              <a:buNone/>
              <a:defRPr sz="2400" b="1">
                <a:solidFill>
                  <a:schemeClr val="accent6"/>
                </a:solidFill>
                <a:latin typeface="Georgia" panose="02040502050405020303"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BD8AF7-6D29-4167-AF67-CB296B6A20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F4022A-F48A-41E0-9F88-AA63D5FC2D1D}"/>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6"/>
                </a:solidFill>
                <a:latin typeface="Georgia" panose="02040502050405020303"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D28D0C1-D1A4-4F0C-943E-126C8F04D4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0D05BE40-DC62-42A8-97A6-34ACA610AE29}"/>
              </a:ext>
            </a:extLst>
          </p:cNvPr>
          <p:cNvSpPr>
            <a:spLocks noGrp="1"/>
          </p:cNvSpPr>
          <p:nvPr>
            <p:ph type="ftr" sz="quarter" idx="11"/>
          </p:nvPr>
        </p:nvSpPr>
        <p:spPr/>
        <p:txBody>
          <a:bodyPr/>
          <a:lstStyle/>
          <a:p>
            <a:r>
              <a:rPr lang="en-US"/>
              <a:t>SWAN Library Services</a:t>
            </a:r>
          </a:p>
        </p:txBody>
      </p:sp>
      <p:sp>
        <p:nvSpPr>
          <p:cNvPr id="9" name="Slide Number Placeholder 8">
            <a:extLst>
              <a:ext uri="{FF2B5EF4-FFF2-40B4-BE49-F238E27FC236}">
                <a16:creationId xmlns:a16="http://schemas.microsoft.com/office/drawing/2014/main" id="{B1F6EAF5-0ADA-4CFD-B7BF-9FC51FF16059}"/>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10" name="Date Placeholder 3">
            <a:extLst>
              <a:ext uri="{FF2B5EF4-FFF2-40B4-BE49-F238E27FC236}">
                <a16:creationId xmlns:a16="http://schemas.microsoft.com/office/drawing/2014/main" id="{5394A939-17CE-4BFF-AE7A-567853F204AF}"/>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F5C9A9B-D1AA-4AC1-8FB5-7E3684919E9D}" type="datetime4">
              <a:rPr lang="en-US" smtClean="0"/>
              <a:t>March 3, 2022</a:t>
            </a:fld>
            <a:endParaRPr lang="en-US"/>
          </a:p>
        </p:txBody>
      </p:sp>
    </p:spTree>
    <p:extLst>
      <p:ext uri="{BB962C8B-B14F-4D97-AF65-F5344CB8AC3E}">
        <p14:creationId xmlns:p14="http://schemas.microsoft.com/office/powerpoint/2010/main" val="3661714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A49A0-70D5-45EE-BB58-A3319E86DE37}"/>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225045F6-B494-4F18-A1E4-40EB6E008A07}"/>
              </a:ext>
            </a:extLst>
          </p:cNvPr>
          <p:cNvSpPr>
            <a:spLocks noGrp="1"/>
          </p:cNvSpPr>
          <p:nvPr>
            <p:ph type="ftr" sz="quarter" idx="11"/>
          </p:nvPr>
        </p:nvSpPr>
        <p:spPr/>
        <p:txBody>
          <a:bodyPr/>
          <a:lstStyle/>
          <a:p>
            <a:r>
              <a:rPr lang="en-US"/>
              <a:t>SWAN Library Services</a:t>
            </a:r>
          </a:p>
        </p:txBody>
      </p:sp>
      <p:sp>
        <p:nvSpPr>
          <p:cNvPr id="5" name="Slide Number Placeholder 4">
            <a:extLst>
              <a:ext uri="{FF2B5EF4-FFF2-40B4-BE49-F238E27FC236}">
                <a16:creationId xmlns:a16="http://schemas.microsoft.com/office/drawing/2014/main" id="{B03D6364-4603-447D-89F8-990CFDCE81DF}"/>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6" name="Date Placeholder 3">
            <a:extLst>
              <a:ext uri="{FF2B5EF4-FFF2-40B4-BE49-F238E27FC236}">
                <a16:creationId xmlns:a16="http://schemas.microsoft.com/office/drawing/2014/main" id="{F07131D5-03EB-4766-95D1-C17D7CC99B34}"/>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38A104C2-794D-408E-B7D4-19D0A0004167}" type="datetime4">
              <a:rPr lang="en-US" smtClean="0"/>
              <a:t>March 3, 2022</a:t>
            </a:fld>
            <a:endParaRPr lang="en-US"/>
          </a:p>
        </p:txBody>
      </p:sp>
    </p:spTree>
    <p:extLst>
      <p:ext uri="{BB962C8B-B14F-4D97-AF65-F5344CB8AC3E}">
        <p14:creationId xmlns:p14="http://schemas.microsoft.com/office/powerpoint/2010/main" val="2562998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14CD0FC-9FE5-45EC-AE9A-0BE0C56491A4}"/>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BD5F80AA-12AE-42BC-87FB-85DA288C9B04}"/>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5" name="Date Placeholder 3">
            <a:extLst>
              <a:ext uri="{FF2B5EF4-FFF2-40B4-BE49-F238E27FC236}">
                <a16:creationId xmlns:a16="http://schemas.microsoft.com/office/drawing/2014/main" id="{F631F2D5-72B0-436C-85CB-AE3347719921}"/>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EE7B571-5521-4B40-BCCB-691A46A883E4}" type="datetime4">
              <a:rPr lang="en-US" smtClean="0"/>
              <a:t>March 3, 2022</a:t>
            </a:fld>
            <a:endParaRPr lang="en-US"/>
          </a:p>
        </p:txBody>
      </p:sp>
    </p:spTree>
    <p:extLst>
      <p:ext uri="{BB962C8B-B14F-4D97-AF65-F5344CB8AC3E}">
        <p14:creationId xmlns:p14="http://schemas.microsoft.com/office/powerpoint/2010/main" val="23124273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5B2A5DE8-42C1-407B-BA04-8B9A34939042}"/>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8074083B-4733-4ACF-B281-F35F5563A786}" type="datetime4">
              <a:rPr lang="en-US" smtClean="0"/>
              <a:t>March 3, 2022</a:t>
            </a:fld>
            <a:endParaRPr lang="en-US"/>
          </a:p>
        </p:txBody>
      </p:sp>
    </p:spTree>
    <p:extLst>
      <p:ext uri="{BB962C8B-B14F-4D97-AF65-F5344CB8AC3E}">
        <p14:creationId xmlns:p14="http://schemas.microsoft.com/office/powerpoint/2010/main" val="278627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1_Content with Caption - Teal">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1" y="-109182"/>
            <a:ext cx="5183188" cy="6981423"/>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85889">
                <a:moveTo>
                  <a:pt x="0" y="6858000"/>
                </a:moveTo>
                <a:lnTo>
                  <a:pt x="0" y="0"/>
                </a:lnTo>
                <a:lnTo>
                  <a:pt x="4235355" y="27017"/>
                </a:lnTo>
                <a:lnTo>
                  <a:pt x="6318913" y="6885295"/>
                </a:lnTo>
                <a:cubicBezTo>
                  <a:pt x="6328012" y="6889844"/>
                  <a:pt x="2106304" y="6867098"/>
                  <a:pt x="0" y="6858000"/>
                </a:cubicBezTo>
                <a:close/>
              </a:path>
            </a:pathLst>
          </a:cu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B46E3962-0AAA-4D55-AF36-7BA40C1D57B8}"/>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C7EE3EF2-A7B1-4F23-8584-F0BBB5D3EC1A}" type="datetime4">
              <a:rPr lang="en-US" smtClean="0"/>
              <a:t>March 3, 2022</a:t>
            </a:fld>
            <a:endParaRPr lang="en-US"/>
          </a:p>
        </p:txBody>
      </p:sp>
    </p:spTree>
    <p:extLst>
      <p:ext uri="{BB962C8B-B14F-4D97-AF65-F5344CB8AC3E}">
        <p14:creationId xmlns:p14="http://schemas.microsoft.com/office/powerpoint/2010/main" val="25423419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1_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245659"/>
            <a:ext cx="5278723" cy="7301552"/>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85574 h 6913463"/>
              <a:gd name="connsiteX1" fmla="*/ 0 w 6318927"/>
              <a:gd name="connsiteY1" fmla="*/ 27574 h 6913463"/>
              <a:gd name="connsiteX2" fmla="*/ 4218630 w 6318927"/>
              <a:gd name="connsiteY2" fmla="*/ 0 h 6913463"/>
              <a:gd name="connsiteX3" fmla="*/ 6318913 w 6318927"/>
              <a:gd name="connsiteY3" fmla="*/ 6912869 h 6913463"/>
              <a:gd name="connsiteX4" fmla="*/ 0 w 6318927"/>
              <a:gd name="connsiteY4" fmla="*/ 6885574 h 6913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3">
                <a:moveTo>
                  <a:pt x="0" y="6885574"/>
                </a:moveTo>
                <a:lnTo>
                  <a:pt x="0" y="27574"/>
                </a:lnTo>
                <a:lnTo>
                  <a:pt x="4218630" y="0"/>
                </a:lnTo>
                <a:lnTo>
                  <a:pt x="6318913" y="6912869"/>
                </a:lnTo>
                <a:cubicBezTo>
                  <a:pt x="6328012" y="6917418"/>
                  <a:pt x="2106304" y="6894672"/>
                  <a:pt x="0" y="688557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F40F92AF-669D-41AF-B6FF-91C79CD00186}"/>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69D110A1-1339-49BC-A0D7-38CE24E36754}" type="datetime4">
              <a:rPr lang="en-US" smtClean="0"/>
              <a:t>March 3, 2022</a:t>
            </a:fld>
            <a:endParaRPr lang="en-US"/>
          </a:p>
        </p:txBody>
      </p:sp>
    </p:spTree>
    <p:extLst>
      <p:ext uri="{BB962C8B-B14F-4D97-AF65-F5344CB8AC3E}">
        <p14:creationId xmlns:p14="http://schemas.microsoft.com/office/powerpoint/2010/main" val="2095934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2_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245659"/>
            <a:ext cx="5278723" cy="7301552"/>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85574 h 6913463"/>
              <a:gd name="connsiteX1" fmla="*/ 0 w 6318927"/>
              <a:gd name="connsiteY1" fmla="*/ 27574 h 6913463"/>
              <a:gd name="connsiteX2" fmla="*/ 4218630 w 6318927"/>
              <a:gd name="connsiteY2" fmla="*/ 0 h 6913463"/>
              <a:gd name="connsiteX3" fmla="*/ 6318913 w 6318927"/>
              <a:gd name="connsiteY3" fmla="*/ 6912869 h 6913463"/>
              <a:gd name="connsiteX4" fmla="*/ 0 w 6318927"/>
              <a:gd name="connsiteY4" fmla="*/ 6885574 h 6913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3">
                <a:moveTo>
                  <a:pt x="0" y="6885574"/>
                </a:moveTo>
                <a:lnTo>
                  <a:pt x="0" y="27574"/>
                </a:lnTo>
                <a:lnTo>
                  <a:pt x="4218630" y="0"/>
                </a:lnTo>
                <a:lnTo>
                  <a:pt x="6318913" y="6912869"/>
                </a:lnTo>
                <a:cubicBezTo>
                  <a:pt x="6328012" y="6917418"/>
                  <a:pt x="2106304" y="6894672"/>
                  <a:pt x="0" y="68855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ACD2F8CE-F11B-40F1-ACBE-B6F1A7D33007}"/>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C271E5E-31FA-4190-9796-0C03067BB122}" type="datetime4">
              <a:rPr lang="en-US" smtClean="0"/>
              <a:t>March 3, 2022</a:t>
            </a:fld>
            <a:endParaRPr lang="en-US"/>
          </a:p>
        </p:txBody>
      </p:sp>
    </p:spTree>
    <p:extLst>
      <p:ext uri="{BB962C8B-B14F-4D97-AF65-F5344CB8AC3E}">
        <p14:creationId xmlns:p14="http://schemas.microsoft.com/office/powerpoint/2010/main" val="4390773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163772"/>
            <a:ext cx="5278723" cy="7124130"/>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940166 h 6968055"/>
              <a:gd name="connsiteX1" fmla="*/ 0 w 6318927"/>
              <a:gd name="connsiteY1" fmla="*/ 82166 h 6968055"/>
              <a:gd name="connsiteX2" fmla="*/ 4201905 w 6318927"/>
              <a:gd name="connsiteY2" fmla="*/ 0 h 6968055"/>
              <a:gd name="connsiteX3" fmla="*/ 6318913 w 6318927"/>
              <a:gd name="connsiteY3" fmla="*/ 6967461 h 6968055"/>
              <a:gd name="connsiteX4" fmla="*/ 0 w 6318927"/>
              <a:gd name="connsiteY4" fmla="*/ 6940166 h 6968055"/>
              <a:gd name="connsiteX0" fmla="*/ 0 w 6318927"/>
              <a:gd name="connsiteY0" fmla="*/ 6858000 h 6885889"/>
              <a:gd name="connsiteX1" fmla="*/ 0 w 6318927"/>
              <a:gd name="connsiteY1" fmla="*/ 0 h 6885889"/>
              <a:gd name="connsiteX2" fmla="*/ 4201905 w 6318927"/>
              <a:gd name="connsiteY2" fmla="*/ 13368 h 6885889"/>
              <a:gd name="connsiteX3" fmla="*/ 6318913 w 6318927"/>
              <a:gd name="connsiteY3" fmla="*/ 6885295 h 6885889"/>
              <a:gd name="connsiteX4" fmla="*/ 0 w 6318927"/>
              <a:gd name="connsiteY4" fmla="*/ 6858000 h 6885889"/>
              <a:gd name="connsiteX0" fmla="*/ 0 w 6318927"/>
              <a:gd name="connsiteY0" fmla="*/ 6885575 h 6913464"/>
              <a:gd name="connsiteX1" fmla="*/ 0 w 6318927"/>
              <a:gd name="connsiteY1" fmla="*/ 27575 h 6913464"/>
              <a:gd name="connsiteX2" fmla="*/ 4201905 w 6318927"/>
              <a:gd name="connsiteY2" fmla="*/ 0 h 6913464"/>
              <a:gd name="connsiteX3" fmla="*/ 6318913 w 6318927"/>
              <a:gd name="connsiteY3" fmla="*/ 6912870 h 6913464"/>
              <a:gd name="connsiteX4" fmla="*/ 0 w 6318927"/>
              <a:gd name="connsiteY4" fmla="*/ 6885575 h 6913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4">
                <a:moveTo>
                  <a:pt x="0" y="6885575"/>
                </a:moveTo>
                <a:lnTo>
                  <a:pt x="0" y="27575"/>
                </a:lnTo>
                <a:lnTo>
                  <a:pt x="4201905" y="0"/>
                </a:lnTo>
                <a:lnTo>
                  <a:pt x="6318913" y="6912870"/>
                </a:lnTo>
                <a:cubicBezTo>
                  <a:pt x="6328012" y="6917419"/>
                  <a:pt x="2106304" y="6894673"/>
                  <a:pt x="0" y="688557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39BA174E-F461-44FF-9093-638F5322483B}"/>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83AFE120-1EFF-41FA-8DCA-880638A36A9F}" type="datetime4">
              <a:rPr lang="en-US" smtClean="0"/>
              <a:t>March 3, 2022</a:t>
            </a:fld>
            <a:endParaRPr lang="en-US"/>
          </a:p>
        </p:txBody>
      </p:sp>
    </p:spTree>
    <p:extLst>
      <p:ext uri="{BB962C8B-B14F-4D97-AF65-F5344CB8AC3E}">
        <p14:creationId xmlns:p14="http://schemas.microsoft.com/office/powerpoint/2010/main" val="26088974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 Blue">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1" y="-13927"/>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160E5A65-AFDD-421E-B9F6-6AAE0B3A6266}"/>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3B511C61-DAC0-4F98-B858-B71E6CBFB21D}" type="datetime4">
              <a:rPr lang="en-US" smtClean="0"/>
              <a:t>March 3, 2022</a:t>
            </a:fld>
            <a:endParaRPr lang="en-US"/>
          </a:p>
        </p:txBody>
      </p:sp>
    </p:spTree>
    <p:extLst>
      <p:ext uri="{BB962C8B-B14F-4D97-AF65-F5344CB8AC3E}">
        <p14:creationId xmlns:p14="http://schemas.microsoft.com/office/powerpoint/2010/main" val="25742560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Teal">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ADE27B1D-0F20-4BA9-BD15-B2B92382E444}"/>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8B00A8E1-0A42-40AD-892D-AD4C7B5434E8}" type="datetime4">
              <a:rPr lang="en-US" smtClean="0"/>
              <a:t>March 3, 2022</a:t>
            </a:fld>
            <a:endParaRPr lang="en-US"/>
          </a:p>
        </p:txBody>
      </p:sp>
    </p:spTree>
    <p:extLst>
      <p:ext uri="{BB962C8B-B14F-4D97-AF65-F5344CB8AC3E}">
        <p14:creationId xmlns:p14="http://schemas.microsoft.com/office/powerpoint/2010/main" val="41379451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Orange">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94129" y="-94129"/>
            <a:ext cx="5277317" cy="7100047"/>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A7FA6EEB-0B96-45FA-91D8-D1923F3D25C0}"/>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91554CBD-DA7E-40C6-8F02-2CE20B2B70F3}" type="datetime4">
              <a:rPr lang="en-US" smtClean="0"/>
              <a:t>March 3, 2022</a:t>
            </a:fld>
            <a:endParaRPr lang="en-US"/>
          </a:p>
        </p:txBody>
      </p:sp>
    </p:spTree>
    <p:extLst>
      <p:ext uri="{BB962C8B-B14F-4D97-AF65-F5344CB8AC3E}">
        <p14:creationId xmlns:p14="http://schemas.microsoft.com/office/powerpoint/2010/main" val="3900818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 Yellow">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EAAF6FE6-2586-42F8-8971-BDC5EC55EF2F}"/>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AE53F9F-27FB-41CD-95B8-B1520CC1B6AE}" type="datetime4">
              <a:rPr lang="en-US" smtClean="0"/>
              <a:t>March 3, 2022</a:t>
            </a:fld>
            <a:endParaRPr lang="en-US"/>
          </a:p>
        </p:txBody>
      </p:sp>
    </p:spTree>
    <p:extLst>
      <p:ext uri="{BB962C8B-B14F-4D97-AF65-F5344CB8AC3E}">
        <p14:creationId xmlns:p14="http://schemas.microsoft.com/office/powerpoint/2010/main" val="38106970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 Pink">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121024" y="-147919"/>
            <a:ext cx="5304212" cy="7140389"/>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3589A5A5-D94A-404D-A669-1A64C32D40C9}"/>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20058C57-3F4D-48F0-88DD-D716F564CC29}" type="datetime4">
              <a:rPr lang="en-US" smtClean="0"/>
              <a:t>March 3, 2022</a:t>
            </a:fld>
            <a:endParaRPr lang="en-US"/>
          </a:p>
        </p:txBody>
      </p:sp>
    </p:spTree>
    <p:extLst>
      <p:ext uri="{BB962C8B-B14F-4D97-AF65-F5344CB8AC3E}">
        <p14:creationId xmlns:p14="http://schemas.microsoft.com/office/powerpoint/2010/main" val="17655219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 Blue">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1DDE87F0-FDA3-4FB0-ADC9-CD108984D8BE}"/>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AC9A6078-8DFC-4B18-8A7E-32B506F12B8C}" type="datetime4">
              <a:rPr lang="en-US" smtClean="0"/>
              <a:t>March 3, 2022</a:t>
            </a:fld>
            <a:endParaRPr lang="en-US"/>
          </a:p>
        </p:txBody>
      </p:sp>
    </p:spTree>
    <p:extLst>
      <p:ext uri="{BB962C8B-B14F-4D97-AF65-F5344CB8AC3E}">
        <p14:creationId xmlns:p14="http://schemas.microsoft.com/office/powerpoint/2010/main" val="218369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4F449A-758A-4296-A93B-B1F55F7005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9A5C32-29DA-4B8E-9CB7-D898F32ACC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D433256-9D2E-4147-B784-5AB6832EFAF5}"/>
              </a:ext>
            </a:extLst>
          </p:cNvPr>
          <p:cNvSpPr>
            <a:spLocks noGrp="1"/>
          </p:cNvSpPr>
          <p:nvPr>
            <p:ph type="ftr" sz="quarter" idx="3"/>
          </p:nvPr>
        </p:nvSpPr>
        <p:spPr>
          <a:xfrm>
            <a:off x="3657600" y="6329382"/>
            <a:ext cx="4114800" cy="365125"/>
          </a:xfrm>
          <a:prstGeom prst="rect">
            <a:avLst/>
          </a:prstGeom>
        </p:spPr>
        <p:txBody>
          <a:bodyPr vert="horz" lIns="91440" tIns="45720" rIns="91440" bIns="45720" rtlCol="0" anchor="ctr"/>
          <a:lstStyle>
            <a:lvl1pPr algn="ctr">
              <a:defRPr sz="1200">
                <a:solidFill>
                  <a:schemeClr val="tx1"/>
                </a:solidFill>
              </a:defRPr>
            </a:lvl1pPr>
          </a:lstStyle>
          <a:p>
            <a:r>
              <a:rPr lang="en-US"/>
              <a:t>SWAN Library Services</a:t>
            </a:r>
          </a:p>
        </p:txBody>
      </p:sp>
      <p:sp>
        <p:nvSpPr>
          <p:cNvPr id="12" name="Right Triangle 11">
            <a:extLst>
              <a:ext uri="{FF2B5EF4-FFF2-40B4-BE49-F238E27FC236}">
                <a16:creationId xmlns:a16="http://schemas.microsoft.com/office/drawing/2014/main" id="{40BA4F24-E363-4102-AE6A-B8348B2CA01E}"/>
              </a:ext>
            </a:extLst>
          </p:cNvPr>
          <p:cNvSpPr/>
          <p:nvPr/>
        </p:nvSpPr>
        <p:spPr>
          <a:xfrm rot="5400000" flipH="1" flipV="1">
            <a:off x="10606588" y="5272587"/>
            <a:ext cx="1842448" cy="1328380"/>
          </a:xfrm>
          <a:prstGeom prst="rtTriangl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C45004CB-3916-4B2C-93CE-D019A4B57E7C}"/>
              </a:ext>
            </a:extLst>
          </p:cNvPr>
          <p:cNvSpPr>
            <a:spLocks noGrp="1"/>
          </p:cNvSpPr>
          <p:nvPr>
            <p:ph type="sldNum" sz="quarter" idx="4"/>
          </p:nvPr>
        </p:nvSpPr>
        <p:spPr>
          <a:xfrm>
            <a:off x="11546006" y="6329381"/>
            <a:ext cx="532263" cy="365125"/>
          </a:xfrm>
          <a:prstGeom prst="rect">
            <a:avLst/>
          </a:prstGeom>
        </p:spPr>
        <p:txBody>
          <a:bodyPr vert="horz" lIns="91440" tIns="45720" rIns="91440" bIns="45720" rtlCol="0" anchor="ctr"/>
          <a:lstStyle>
            <a:lvl1pPr algn="ctr">
              <a:defRPr sz="1400" b="1">
                <a:solidFill>
                  <a:schemeClr val="bg1"/>
                </a:solidFill>
              </a:defRPr>
            </a:lvl1pPr>
          </a:lstStyle>
          <a:p>
            <a:fld id="{1FAA610F-65FB-4D76-A9F7-0135426F9A2E}" type="slidenum">
              <a:rPr lang="en-US" smtClean="0"/>
              <a:pPr/>
              <a:t>‹#›</a:t>
            </a:fld>
            <a:endParaRPr lang="en-US"/>
          </a:p>
        </p:txBody>
      </p:sp>
      <p:sp>
        <p:nvSpPr>
          <p:cNvPr id="4" name="Date Placeholder 3">
            <a:extLst>
              <a:ext uri="{FF2B5EF4-FFF2-40B4-BE49-F238E27FC236}">
                <a16:creationId xmlns:a16="http://schemas.microsoft.com/office/drawing/2014/main" id="{887FE394-EB20-449A-855A-8C51B7CADC19}"/>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3FA3ECAF-574B-4E90-9C13-32DCAA13B527}" type="datetime4">
              <a:rPr lang="en-US" smtClean="0"/>
              <a:t>March 3, 2022</a:t>
            </a:fld>
            <a:endParaRPr lang="en-US"/>
          </a:p>
        </p:txBody>
      </p:sp>
    </p:spTree>
    <p:extLst>
      <p:ext uri="{BB962C8B-B14F-4D97-AF65-F5344CB8AC3E}">
        <p14:creationId xmlns:p14="http://schemas.microsoft.com/office/powerpoint/2010/main" val="3990471660"/>
      </p:ext>
    </p:extLst>
  </p:cSld>
  <p:clrMap bg1="lt1" tx1="dk1" bg2="lt2" tx2="dk2" accent1="accent1" accent2="accent2" accent3="accent3" accent4="accent4" accent5="accent5" accent6="accent6" hlink="hlink" folHlink="folHlink"/>
  <p:sldLayoutIdLst>
    <p:sldLayoutId id="2147483996" r:id="rId1"/>
    <p:sldLayoutId id="2147484013" r:id="rId2"/>
    <p:sldLayoutId id="2147484014" r:id="rId3"/>
    <p:sldLayoutId id="2147484015" r:id="rId4"/>
    <p:sldLayoutId id="2147484016" r:id="rId5"/>
    <p:sldLayoutId id="2147483985" r:id="rId6"/>
    <p:sldLayoutId id="2147483986" r:id="rId7"/>
    <p:sldLayoutId id="2147484002" r:id="rId8"/>
    <p:sldLayoutId id="2147484001" r:id="rId9"/>
    <p:sldLayoutId id="2147484003" r:id="rId10"/>
    <p:sldLayoutId id="2147484004" r:id="rId11"/>
    <p:sldLayoutId id="2147483987" r:id="rId12"/>
    <p:sldLayoutId id="2147483988" r:id="rId13"/>
    <p:sldLayoutId id="2147483989" r:id="rId14"/>
    <p:sldLayoutId id="2147483990" r:id="rId15"/>
    <p:sldLayoutId id="2147483991" r:id="rId16"/>
    <p:sldLayoutId id="2147484006" r:id="rId17"/>
    <p:sldLayoutId id="2147484007" r:id="rId18"/>
    <p:sldLayoutId id="2147484008" r:id="rId19"/>
    <p:sldLayoutId id="2147484005" r:id="rId20"/>
    <p:sldLayoutId id="2147483999" r:id="rId21"/>
    <p:sldLayoutId id="2147483992" r:id="rId22"/>
    <p:sldLayoutId id="2147484009" r:id="rId23"/>
    <p:sldLayoutId id="2147484012" r:id="rId24"/>
    <p:sldLayoutId id="2147484011" r:id="rId25"/>
    <p:sldLayoutId id="2147484010" r:id="rId2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2.xml"/><Relationship Id="rId1" Type="http://schemas.openxmlformats.org/officeDocument/2006/relationships/tags" Target="../tags/tag5.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17.xml"/><Relationship Id="rId1" Type="http://schemas.openxmlformats.org/officeDocument/2006/relationships/tags" Target="../tags/tag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hyperlink" Target="https://support.swanlibraries.net/sites/default/files/meeting/21_10_22/82163/packet2021-10-22.pdf"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7.xml"/><Relationship Id="rId1" Type="http://schemas.openxmlformats.org/officeDocument/2006/relationships/tags" Target="../tags/tag9.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12.xml"/><Relationship Id="rId1" Type="http://schemas.openxmlformats.org/officeDocument/2006/relationships/tags" Target="../tags/tag10.xml"/><Relationship Id="rId5" Type="http://schemas.openxmlformats.org/officeDocument/2006/relationships/hyperlink" Target="http://ala-publishing.informz.net/z/cjUucD9taT0xMDQ2MTg4MyZwPTEmdT0xMTA4ODczMjYwJmxpPTkzMDE5MTEy/index.html" TargetMode="External"/><Relationship Id="rId4" Type="http://schemas.openxmlformats.org/officeDocument/2006/relationships/hyperlink" Target="http://ala-publishing.informz.net/z/cjUucD9taT0xMDQ2MTg4MyZwPTEmdT0xMTA4ODczMjYwJmxpPTkzMDE5MTEx/index.html"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1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13.xml"/><Relationship Id="rId6" Type="http://schemas.openxmlformats.org/officeDocument/2006/relationships/hyperlink" Target="https://support.swanlibraries.net/documentation/64828" TargetMode="External"/><Relationship Id="rId5" Type="http://schemas.openxmlformats.org/officeDocument/2006/relationships/hyperlink" Target="http://pngimg.com/download/18952" TargetMode="Externa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14.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15.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6.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2.xml"/><Relationship Id="rId1" Type="http://schemas.openxmlformats.org/officeDocument/2006/relationships/tags" Target="../tags/tag17.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2.xml"/><Relationship Id="rId1" Type="http://schemas.openxmlformats.org/officeDocument/2006/relationships/tags" Target="../tags/tag18.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slideLayout" Target="../slideLayouts/slideLayout12.xml"/><Relationship Id="rId1" Type="http://schemas.openxmlformats.org/officeDocument/2006/relationships/tags" Target="../tags/tag19.xml"/><Relationship Id="rId4" Type="http://schemas.openxmlformats.org/officeDocument/2006/relationships/hyperlink" Target="https://pokerfuse.com/news/industry/888-sees-silver-lining-in-uks-new-regulations/"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6.xml"/><Relationship Id="rId1" Type="http://schemas.openxmlformats.org/officeDocument/2006/relationships/tags" Target="../tags/tag2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21.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18.xml"/><Relationship Id="rId1" Type="http://schemas.openxmlformats.org/officeDocument/2006/relationships/tags" Target="../tags/tag2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0.xml"/><Relationship Id="rId1" Type="http://schemas.openxmlformats.org/officeDocument/2006/relationships/tags" Target="../tags/tag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50EF8-2200-4129-8424-313D11C3CF6D}"/>
              </a:ext>
            </a:extLst>
          </p:cNvPr>
          <p:cNvSpPr>
            <a:spLocks noGrp="1"/>
          </p:cNvSpPr>
          <p:nvPr>
            <p:ph type="ctrTitle"/>
          </p:nvPr>
        </p:nvSpPr>
        <p:spPr/>
        <p:txBody>
          <a:bodyPr/>
          <a:lstStyle/>
          <a:p>
            <a:r>
              <a:rPr lang="en-US"/>
              <a:t>SWAN Quarterly Meeting</a:t>
            </a:r>
          </a:p>
        </p:txBody>
      </p:sp>
      <p:sp>
        <p:nvSpPr>
          <p:cNvPr id="3" name="Subtitle 2">
            <a:extLst>
              <a:ext uri="{FF2B5EF4-FFF2-40B4-BE49-F238E27FC236}">
                <a16:creationId xmlns:a16="http://schemas.microsoft.com/office/drawing/2014/main" id="{B5ACB4E9-4212-4291-8E9F-7C29C2B607CC}"/>
              </a:ext>
            </a:extLst>
          </p:cNvPr>
          <p:cNvSpPr>
            <a:spLocks noGrp="1"/>
          </p:cNvSpPr>
          <p:nvPr>
            <p:ph type="subTitle" idx="1"/>
          </p:nvPr>
        </p:nvSpPr>
        <p:spPr>
          <a:xfrm>
            <a:off x="968991" y="4798948"/>
            <a:ext cx="7406184" cy="1655762"/>
          </a:xfrm>
        </p:spPr>
        <p:txBody>
          <a:bodyPr/>
          <a:lstStyle/>
          <a:p>
            <a:r>
              <a:rPr lang="en-US" dirty="0"/>
              <a:t>March 3, 2022</a:t>
            </a:r>
          </a:p>
        </p:txBody>
      </p:sp>
    </p:spTree>
    <p:custDataLst>
      <p:tags r:id="rId1"/>
    </p:custDataLst>
    <p:extLst>
      <p:ext uri="{BB962C8B-B14F-4D97-AF65-F5344CB8AC3E}">
        <p14:creationId xmlns:p14="http://schemas.microsoft.com/office/powerpoint/2010/main" val="564033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62A9-E514-41CB-8FB1-1F70EBE0C955}"/>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5E185930-0162-4E4F-8F37-5CED659EC4A9}"/>
              </a:ext>
            </a:extLst>
          </p:cNvPr>
          <p:cNvSpPr>
            <a:spLocks noGrp="1"/>
          </p:cNvSpPr>
          <p:nvPr>
            <p:ph sz="half" idx="1"/>
          </p:nvPr>
        </p:nvSpPr>
        <p:spPr/>
        <p:txBody>
          <a:bodyPr vert="horz" lIns="91440" tIns="45720" rIns="91440" bIns="45720" rtlCol="0" anchor="t">
            <a:normAutofit fontScale="92500" lnSpcReduction="20000"/>
          </a:bodyPr>
          <a:lstStyle/>
          <a:p>
            <a:pPr marL="342900" marR="0" lvl="0" indent="-342900">
              <a:lnSpc>
                <a:spcPct val="150000"/>
              </a:lnSpc>
              <a:spcBef>
                <a:spcPts val="0"/>
              </a:spcBef>
              <a:spcAft>
                <a:spcPts val="0"/>
              </a:spcAft>
              <a:buFont typeface="+mj-lt"/>
              <a:buAutoNum type="arabicPeriod"/>
            </a:pPr>
            <a:r>
              <a:rPr lang="en-US" sz="1800" dirty="0">
                <a:effectLst/>
                <a:latin typeface="Calibri" panose="020F0502020204030204" pitchFamily="34" charset="0"/>
                <a:ea typeface="MS Mincho" panose="02020609040205080304" pitchFamily="49" charset="-128"/>
                <a:cs typeface="Calibri" panose="020F0502020204030204" pitchFamily="34" charset="0"/>
              </a:rPr>
              <a:t>Call to Order and Welcome</a:t>
            </a:r>
            <a:endParaRPr lang="en-US" sz="1800" dirty="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a:pPr>
            <a:r>
              <a:rPr lang="en-US" sz="1800" dirty="0">
                <a:effectLst/>
                <a:latin typeface="Calibri" panose="020F0502020204030204" pitchFamily="34" charset="0"/>
                <a:ea typeface="MS Mincho" panose="02020609040205080304" pitchFamily="49" charset="-128"/>
                <a:cs typeface="Calibri" panose="020F0502020204030204" pitchFamily="34" charset="0"/>
              </a:rPr>
              <a:t>Public Comment</a:t>
            </a:r>
            <a:endParaRPr lang="en-US" sz="1800" dirty="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a:pPr>
            <a:r>
              <a:rPr lang="en-US" sz="1800" dirty="0">
                <a:effectLst/>
                <a:latin typeface="Calibri" panose="020F0502020204030204" pitchFamily="34" charset="0"/>
                <a:ea typeface="MS Mincho" panose="02020609040205080304" pitchFamily="49" charset="-128"/>
                <a:cs typeface="Calibri" panose="020F0502020204030204" pitchFamily="34" charset="0"/>
              </a:rPr>
              <a:t>Introduction of New Library Directors</a:t>
            </a:r>
            <a:endParaRPr lang="en-US" sz="1800" dirty="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a:pPr>
            <a:r>
              <a:rPr lang="en-US" sz="1800" dirty="0">
                <a:effectLst/>
                <a:latin typeface="Calibri" panose="020F0502020204030204" pitchFamily="34" charset="0"/>
                <a:ea typeface="MS Mincho" panose="02020609040205080304" pitchFamily="49" charset="-128"/>
                <a:cs typeface="Calibri" panose="020F0502020204030204" pitchFamily="34" charset="0"/>
              </a:rPr>
              <a:t>Introduction Item – Live voting platform demonstration</a:t>
            </a:r>
            <a:endParaRPr lang="en-US" sz="1800" dirty="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a:pPr>
            <a:r>
              <a:rPr lang="en-US" sz="1800" dirty="0">
                <a:effectLst/>
                <a:latin typeface="Calibri" panose="020F0502020204030204" pitchFamily="34" charset="0"/>
                <a:ea typeface="MS Mincho" panose="02020609040205080304" pitchFamily="49" charset="-128"/>
                <a:cs typeface="Calibri" panose="020F0502020204030204" pitchFamily="34" charset="0"/>
              </a:rPr>
              <a:t>Action Item – Approval of the December 2, 2021 Quarterly meeting minutes (live vote)</a:t>
            </a:r>
            <a:endParaRPr lang="en-US" sz="1800" dirty="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a:pPr>
            <a:r>
              <a:rPr lang="en-US" sz="1800" dirty="0">
                <a:effectLst/>
                <a:latin typeface="Calibri" panose="020F0502020204030204" pitchFamily="34" charset="0"/>
                <a:ea typeface="MS Mincho" panose="02020609040205080304" pitchFamily="49" charset="-128"/>
                <a:cs typeface="Calibri" panose="020F0502020204030204" pitchFamily="34" charset="0"/>
              </a:rPr>
              <a:t>Action Item – Approval of the fiscal year 2023 budget &amp; membership fees (live vote)</a:t>
            </a:r>
            <a:endParaRPr lang="en-US" sz="1800" dirty="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a:pPr>
            <a:r>
              <a:rPr lang="en-US" sz="1800" dirty="0">
                <a:effectLst/>
                <a:latin typeface="Calibri" panose="020F0502020204030204" pitchFamily="34" charset="0"/>
                <a:ea typeface="MS Mincho" panose="02020609040205080304" pitchFamily="49" charset="-128"/>
                <a:cs typeface="Calibri" panose="020F0502020204030204" pitchFamily="34" charset="0"/>
              </a:rPr>
              <a:t>Action Item – Approval of amending the fiscal year 2022 budget for Aspen fines payment integration (live vote)</a:t>
            </a:r>
            <a:endParaRPr lang="en-US" sz="1800" dirty="0">
              <a:effectLst/>
              <a:latin typeface="Calibri" panose="020F0502020204030204" pitchFamily="34" charset="0"/>
              <a:ea typeface="MS Mincho" panose="02020609040205080304" pitchFamily="49" charset="-128"/>
              <a:cs typeface="Arial" panose="020B0604020202020204" pitchFamily="34" charset="0"/>
            </a:endParaRPr>
          </a:p>
        </p:txBody>
      </p:sp>
      <p:sp>
        <p:nvSpPr>
          <p:cNvPr id="4" name="Content Placeholder 3">
            <a:extLst>
              <a:ext uri="{FF2B5EF4-FFF2-40B4-BE49-F238E27FC236}">
                <a16:creationId xmlns:a16="http://schemas.microsoft.com/office/drawing/2014/main" id="{6728C3D9-C1F6-43C6-9D39-B3BB781DC63C}"/>
              </a:ext>
            </a:extLst>
          </p:cNvPr>
          <p:cNvSpPr>
            <a:spLocks noGrp="1"/>
          </p:cNvSpPr>
          <p:nvPr>
            <p:ph sz="half" idx="2"/>
          </p:nvPr>
        </p:nvSpPr>
        <p:spPr/>
        <p:txBody>
          <a:bodyPr>
            <a:normAutofit fontScale="92500" lnSpcReduction="20000"/>
          </a:bodyPr>
          <a:lstStyle/>
          <a:p>
            <a:pPr marL="342900" marR="0" lvl="0" indent="-342900">
              <a:lnSpc>
                <a:spcPct val="150000"/>
              </a:lnSpc>
              <a:spcBef>
                <a:spcPts val="0"/>
              </a:spcBef>
              <a:spcAft>
                <a:spcPts val="0"/>
              </a:spcAft>
              <a:buFont typeface="+mj-lt"/>
              <a:buAutoNum type="arabicPeriod" startAt="8"/>
            </a:pPr>
            <a:r>
              <a:rPr lang="en-US" sz="1800" dirty="0">
                <a:effectLst/>
                <a:latin typeface="Calibri" panose="020F0502020204030204" pitchFamily="34" charset="0"/>
                <a:ea typeface="MS Mincho" panose="02020609040205080304" pitchFamily="49" charset="-128"/>
                <a:cs typeface="Calibri" panose="020F0502020204030204" pitchFamily="34" charset="0"/>
              </a:rPr>
              <a:t>Discussion Item—Planned downtime for Sunday, April 17, 2022 (poll)</a:t>
            </a:r>
            <a:endParaRPr lang="en-US" sz="1800" dirty="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startAt="8"/>
            </a:pPr>
            <a:r>
              <a:rPr lang="en-US" sz="1800" dirty="0">
                <a:effectLst/>
                <a:latin typeface="Calibri" panose="020F0502020204030204" pitchFamily="34" charset="0"/>
                <a:ea typeface="MS Mincho" panose="02020609040205080304" pitchFamily="49" charset="-128"/>
                <a:cs typeface="Calibri" panose="020F0502020204030204" pitchFamily="34" charset="0"/>
              </a:rPr>
              <a:t>Information Item— SWAN analysis of rental collection pilot with Baker &amp; Taylor</a:t>
            </a:r>
            <a:endParaRPr lang="en-US" sz="1800" dirty="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startAt="8"/>
            </a:pPr>
            <a:r>
              <a:rPr lang="en-US" sz="1800" dirty="0">
                <a:effectLst/>
                <a:latin typeface="Calibri" panose="020F0502020204030204" pitchFamily="34" charset="0"/>
                <a:ea typeface="MS Mincho" panose="02020609040205080304" pitchFamily="49" charset="-128"/>
                <a:cs typeface="Calibri" panose="020F0502020204030204" pitchFamily="34" charset="0"/>
              </a:rPr>
              <a:t>Information Item—Aspen Discovery progress report &amp; final steps remaining</a:t>
            </a:r>
            <a:endParaRPr lang="en-US" sz="1800" dirty="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startAt="8"/>
            </a:pPr>
            <a:r>
              <a:rPr lang="en-US" sz="1800" dirty="0">
                <a:effectLst/>
                <a:latin typeface="Calibri" panose="020F0502020204030204" pitchFamily="34" charset="0"/>
                <a:ea typeface="MS Mincho" panose="02020609040205080304" pitchFamily="49" charset="-128"/>
                <a:cs typeface="Calibri" panose="020F0502020204030204" pitchFamily="34" charset="0"/>
              </a:rPr>
              <a:t>Announcements and Questions</a:t>
            </a:r>
            <a:endParaRPr lang="en-US" sz="1800" dirty="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startAt="8"/>
            </a:pPr>
            <a:r>
              <a:rPr lang="en-US" sz="1800" dirty="0">
                <a:effectLst/>
                <a:latin typeface="Calibri" panose="020F0502020204030204" pitchFamily="34" charset="0"/>
                <a:ea typeface="MS Mincho" panose="02020609040205080304" pitchFamily="49" charset="-128"/>
                <a:cs typeface="Calibri" panose="020F0502020204030204" pitchFamily="34" charset="0"/>
              </a:rPr>
              <a:t>Next meeting: June 2, 2022</a:t>
            </a:r>
            <a:endParaRPr lang="en-US" sz="1800" dirty="0">
              <a:effectLst/>
              <a:latin typeface="Calibri" panose="020F0502020204030204" pitchFamily="34" charset="0"/>
              <a:ea typeface="MS Mincho" panose="02020609040205080304" pitchFamily="49" charset="-128"/>
              <a:cs typeface="Arial" panose="020B0604020202020204" pitchFamily="34" charset="0"/>
            </a:endParaRPr>
          </a:p>
          <a:p>
            <a:pPr marL="0" indent="0">
              <a:lnSpc>
                <a:spcPct val="150000"/>
              </a:lnSpc>
              <a:spcBef>
                <a:spcPts val="0"/>
              </a:spcBef>
              <a:buNone/>
            </a:pPr>
            <a:endParaRPr lang="en-US" sz="1800" dirty="0">
              <a:effectLst/>
              <a:latin typeface="Calibri" panose="020F0502020204030204" pitchFamily="34" charset="0"/>
              <a:ea typeface="MS Mincho" panose="02020609040205080304" pitchFamily="49" charset="-128"/>
              <a:cs typeface="Arial" panose="020B0604020202020204" pitchFamily="34" charset="0"/>
            </a:endParaRPr>
          </a:p>
        </p:txBody>
      </p:sp>
      <p:sp>
        <p:nvSpPr>
          <p:cNvPr id="6" name="Slide Number Placeholder 5">
            <a:extLst>
              <a:ext uri="{FF2B5EF4-FFF2-40B4-BE49-F238E27FC236}">
                <a16:creationId xmlns:a16="http://schemas.microsoft.com/office/drawing/2014/main" id="{16545946-1A9D-4A44-AF3C-EFF58864E4A4}"/>
              </a:ext>
            </a:extLst>
          </p:cNvPr>
          <p:cNvSpPr>
            <a:spLocks noGrp="1"/>
          </p:cNvSpPr>
          <p:nvPr>
            <p:ph type="sldNum" sz="quarter" idx="12"/>
          </p:nvPr>
        </p:nvSpPr>
        <p:spPr/>
        <p:txBody>
          <a:bodyPr/>
          <a:lstStyle/>
          <a:p>
            <a:fld id="{B2E8E252-A4C9-4825-B6A7-DD4A52002440}" type="slidenum">
              <a:rPr lang="en-US" smtClean="0"/>
              <a:t>2</a:t>
            </a:fld>
            <a:endParaRPr lang="en-US"/>
          </a:p>
        </p:txBody>
      </p:sp>
    </p:spTree>
    <p:custDataLst>
      <p:tags r:id="rId1"/>
    </p:custDataLst>
    <p:extLst>
      <p:ext uri="{BB962C8B-B14F-4D97-AF65-F5344CB8AC3E}">
        <p14:creationId xmlns:p14="http://schemas.microsoft.com/office/powerpoint/2010/main" val="4074708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95E157E-BB25-4AF7-A08A-7927E2CD9242}"/>
              </a:ext>
            </a:extLst>
          </p:cNvPr>
          <p:cNvSpPr>
            <a:spLocks noGrp="1"/>
          </p:cNvSpPr>
          <p:nvPr>
            <p:ph type="title"/>
          </p:nvPr>
        </p:nvSpPr>
        <p:spPr/>
        <p:txBody>
          <a:bodyPr/>
          <a:lstStyle/>
          <a:p>
            <a:r>
              <a:rPr lang="en-US"/>
              <a:t>Live Vote Demonstration</a:t>
            </a:r>
          </a:p>
        </p:txBody>
      </p:sp>
      <p:sp>
        <p:nvSpPr>
          <p:cNvPr id="9" name="Text Placeholder 8">
            <a:extLst>
              <a:ext uri="{FF2B5EF4-FFF2-40B4-BE49-F238E27FC236}">
                <a16:creationId xmlns:a16="http://schemas.microsoft.com/office/drawing/2014/main" id="{FA85B46F-D5D6-40F1-BEF6-2F78246CEFA5}"/>
              </a:ext>
            </a:extLst>
          </p:cNvPr>
          <p:cNvSpPr>
            <a:spLocks noGrp="1"/>
          </p:cNvSpPr>
          <p:nvPr>
            <p:ph type="body" idx="1"/>
          </p:nvPr>
        </p:nvSpPr>
        <p:spPr/>
        <p:txBody>
          <a:bodyPr/>
          <a:lstStyle/>
          <a:p>
            <a:r>
              <a:rPr lang="en-US"/>
              <a:t>Aaron Skog, Executive Director</a:t>
            </a:r>
          </a:p>
          <a:p>
            <a:r>
              <a:rPr lang="en-US"/>
              <a:t>Dawne Tortorella, Assistant Director</a:t>
            </a:r>
          </a:p>
        </p:txBody>
      </p:sp>
      <p:sp>
        <p:nvSpPr>
          <p:cNvPr id="5" name="Footer Placeholder 4">
            <a:extLst>
              <a:ext uri="{FF2B5EF4-FFF2-40B4-BE49-F238E27FC236}">
                <a16:creationId xmlns:a16="http://schemas.microsoft.com/office/drawing/2014/main" id="{F0906FD5-388B-4A3E-A2F9-4742F356EBA7}"/>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FB1ACFC9-F672-47CC-A10D-B6932906732A}"/>
              </a:ext>
            </a:extLst>
          </p:cNvPr>
          <p:cNvSpPr>
            <a:spLocks noGrp="1"/>
          </p:cNvSpPr>
          <p:nvPr>
            <p:ph type="dt" sz="half" idx="2"/>
          </p:nvPr>
        </p:nvSpPr>
        <p:spPr/>
        <p:txBody>
          <a:bodyPr/>
          <a:lstStyle/>
          <a:p>
            <a:fld id="{BE77881E-05EA-445D-A401-3F862F6B3C8C}" type="datetime4">
              <a:rPr lang="en-US" smtClean="0"/>
              <a:t>March 3, 2022</a:t>
            </a:fld>
            <a:endParaRPr lang="en-US"/>
          </a:p>
        </p:txBody>
      </p:sp>
      <p:sp>
        <p:nvSpPr>
          <p:cNvPr id="6" name="Slide Number Placeholder 5">
            <a:extLst>
              <a:ext uri="{FF2B5EF4-FFF2-40B4-BE49-F238E27FC236}">
                <a16:creationId xmlns:a16="http://schemas.microsoft.com/office/drawing/2014/main" id="{BF416743-3929-469A-97DD-CC602A2192D6}"/>
              </a:ext>
            </a:extLst>
          </p:cNvPr>
          <p:cNvSpPr>
            <a:spLocks noGrp="1"/>
          </p:cNvSpPr>
          <p:nvPr>
            <p:ph type="sldNum" sz="quarter" idx="12"/>
          </p:nvPr>
        </p:nvSpPr>
        <p:spPr/>
        <p:txBody>
          <a:bodyPr/>
          <a:lstStyle/>
          <a:p>
            <a:fld id="{1FAA610F-65FB-4D76-A9F7-0135426F9A2E}" type="slidenum">
              <a:rPr lang="en-US" smtClean="0"/>
              <a:t>3</a:t>
            </a:fld>
            <a:endParaRPr lang="en-US"/>
          </a:p>
        </p:txBody>
      </p:sp>
    </p:spTree>
    <p:custDataLst>
      <p:tags r:id="rId1"/>
    </p:custDataLst>
    <p:extLst>
      <p:ext uri="{BB962C8B-B14F-4D97-AF65-F5344CB8AC3E}">
        <p14:creationId xmlns:p14="http://schemas.microsoft.com/office/powerpoint/2010/main" val="1254153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CB30F64-5E7D-4D5A-969A-E7933A705C23}"/>
              </a:ext>
            </a:extLst>
          </p:cNvPr>
          <p:cNvSpPr>
            <a:spLocks noGrp="1"/>
          </p:cNvSpPr>
          <p:nvPr>
            <p:ph type="title"/>
          </p:nvPr>
        </p:nvSpPr>
        <p:spPr/>
        <p:txBody>
          <a:bodyPr/>
          <a:lstStyle/>
          <a:p>
            <a:r>
              <a:rPr lang="en-US"/>
              <a:t>Live Voting</a:t>
            </a:r>
          </a:p>
        </p:txBody>
      </p:sp>
      <p:sp>
        <p:nvSpPr>
          <p:cNvPr id="3" name="Footer Placeholder 2">
            <a:extLst>
              <a:ext uri="{FF2B5EF4-FFF2-40B4-BE49-F238E27FC236}">
                <a16:creationId xmlns:a16="http://schemas.microsoft.com/office/drawing/2014/main" id="{5A19D598-0D43-470F-99E3-C47EFD858025}"/>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BAA5EED5-8462-450C-8797-879723C855C0}"/>
              </a:ext>
            </a:extLst>
          </p:cNvPr>
          <p:cNvSpPr>
            <a:spLocks noGrp="1"/>
          </p:cNvSpPr>
          <p:nvPr>
            <p:ph type="sldNum" sz="quarter" idx="12"/>
          </p:nvPr>
        </p:nvSpPr>
        <p:spPr/>
        <p:txBody>
          <a:bodyPr/>
          <a:lstStyle/>
          <a:p>
            <a:fld id="{1FAA610F-65FB-4D76-A9F7-0135426F9A2E}" type="slidenum">
              <a:rPr lang="en-US" smtClean="0"/>
              <a:t>4</a:t>
            </a:fld>
            <a:endParaRPr lang="en-US"/>
          </a:p>
        </p:txBody>
      </p:sp>
      <p:sp>
        <p:nvSpPr>
          <p:cNvPr id="6" name="Date Placeholder 5">
            <a:extLst>
              <a:ext uri="{FF2B5EF4-FFF2-40B4-BE49-F238E27FC236}">
                <a16:creationId xmlns:a16="http://schemas.microsoft.com/office/drawing/2014/main" id="{BE37AB13-74A2-4435-86A7-009E43368C0E}"/>
              </a:ext>
            </a:extLst>
          </p:cNvPr>
          <p:cNvSpPr>
            <a:spLocks noGrp="1"/>
          </p:cNvSpPr>
          <p:nvPr>
            <p:ph type="dt" sz="half" idx="13"/>
          </p:nvPr>
        </p:nvSpPr>
        <p:spPr/>
        <p:txBody>
          <a:bodyPr/>
          <a:lstStyle/>
          <a:p>
            <a:fld id="{A99684E3-A0FF-49CA-B05E-EC4BBEDCAE69}" type="datetime4">
              <a:rPr lang="en-US" smtClean="0"/>
              <a:t>March 3, 2022</a:t>
            </a:fld>
            <a:endParaRPr lang="en-US"/>
          </a:p>
        </p:txBody>
      </p:sp>
      <p:pic>
        <p:nvPicPr>
          <p:cNvPr id="1028" name="Picture 4">
            <a:extLst>
              <a:ext uri="{FF2B5EF4-FFF2-40B4-BE49-F238E27FC236}">
                <a16:creationId xmlns:a16="http://schemas.microsoft.com/office/drawing/2014/main" id="{B23552FA-36D5-4BD8-B250-61DCE4A88209}"/>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2238226"/>
            <a:ext cx="5181600" cy="352613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DB15BCD-7D00-4D33-971D-21643143BD04}"/>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172200" y="2963313"/>
            <a:ext cx="5181600" cy="207596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92467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D4D85737-D2CF-42DF-9982-886CF6247530}"/>
              </a:ext>
            </a:extLst>
          </p:cNvPr>
          <p:cNvSpPr>
            <a:spLocks noGrp="1"/>
          </p:cNvSpPr>
          <p:nvPr>
            <p:ph type="title"/>
          </p:nvPr>
        </p:nvSpPr>
        <p:spPr>
          <a:xfrm>
            <a:off x="655093" y="1712794"/>
            <a:ext cx="3111690" cy="1600200"/>
          </a:xfrm>
        </p:spPr>
        <p:txBody>
          <a:bodyPr anchor="b">
            <a:normAutofit/>
          </a:bodyPr>
          <a:lstStyle/>
          <a:p>
            <a:r>
              <a:rPr lang="en-US"/>
              <a:t>Voting</a:t>
            </a:r>
          </a:p>
        </p:txBody>
      </p:sp>
      <p:sp>
        <p:nvSpPr>
          <p:cNvPr id="19" name="Text Placeholder 3">
            <a:extLst>
              <a:ext uri="{FF2B5EF4-FFF2-40B4-BE49-F238E27FC236}">
                <a16:creationId xmlns:a16="http://schemas.microsoft.com/office/drawing/2014/main" id="{A927BA83-524D-4697-B907-9A177E45DAC9}"/>
              </a:ext>
            </a:extLst>
          </p:cNvPr>
          <p:cNvSpPr>
            <a:spLocks noGrp="1"/>
          </p:cNvSpPr>
          <p:nvPr>
            <p:ph type="body" sz="half" idx="2"/>
          </p:nvPr>
        </p:nvSpPr>
        <p:spPr>
          <a:xfrm>
            <a:off x="655094" y="3429000"/>
            <a:ext cx="4116932" cy="2439988"/>
          </a:xfrm>
        </p:spPr>
        <p:txBody>
          <a:bodyPr/>
          <a:lstStyle/>
          <a:p>
            <a:endParaRPr lang="en-US"/>
          </a:p>
        </p:txBody>
      </p:sp>
      <p:sp>
        <p:nvSpPr>
          <p:cNvPr id="5" name="Footer Placeholder 4">
            <a:extLst>
              <a:ext uri="{FF2B5EF4-FFF2-40B4-BE49-F238E27FC236}">
                <a16:creationId xmlns:a16="http://schemas.microsoft.com/office/drawing/2014/main" id="{AB57DFDA-60B4-4726-9A1C-27D41999A0BB}"/>
              </a:ext>
            </a:extLst>
          </p:cNvPr>
          <p:cNvSpPr>
            <a:spLocks noGrp="1"/>
          </p:cNvSpPr>
          <p:nvPr>
            <p:ph type="ftr" sz="quarter" idx="11"/>
          </p:nvPr>
        </p:nvSpPr>
        <p:spPr>
          <a:xfrm>
            <a:off x="6438309" y="6339849"/>
            <a:ext cx="4114800" cy="365125"/>
          </a:xfrm>
        </p:spPr>
        <p:txBody>
          <a:bodyPr anchor="ctr">
            <a:normAutofit/>
          </a:bodyPr>
          <a:lstStyle/>
          <a:p>
            <a:pPr>
              <a:spcAft>
                <a:spcPts val="600"/>
              </a:spcAft>
            </a:pPr>
            <a:r>
              <a:rPr lang="en-US"/>
              <a:t>SWAN Library Services</a:t>
            </a:r>
          </a:p>
        </p:txBody>
      </p:sp>
      <p:sp>
        <p:nvSpPr>
          <p:cNvPr id="6" name="Slide Number Placeholder 5">
            <a:extLst>
              <a:ext uri="{FF2B5EF4-FFF2-40B4-BE49-F238E27FC236}">
                <a16:creationId xmlns:a16="http://schemas.microsoft.com/office/drawing/2014/main" id="{3A8673C9-E8AA-48DD-973F-2799A56D0A96}"/>
              </a:ext>
            </a:extLst>
          </p:cNvPr>
          <p:cNvSpPr>
            <a:spLocks noGrp="1"/>
          </p:cNvSpPr>
          <p:nvPr>
            <p:ph type="sldNum" sz="quarter" idx="12"/>
          </p:nvPr>
        </p:nvSpPr>
        <p:spPr>
          <a:xfrm>
            <a:off x="11546006" y="6329381"/>
            <a:ext cx="532263" cy="365125"/>
          </a:xfrm>
        </p:spPr>
        <p:txBody>
          <a:bodyPr anchor="ctr">
            <a:normAutofit/>
          </a:bodyPr>
          <a:lstStyle/>
          <a:p>
            <a:pPr>
              <a:spcAft>
                <a:spcPts val="600"/>
              </a:spcAft>
            </a:pPr>
            <a:fld id="{1FAA610F-65FB-4D76-A9F7-0135426F9A2E}" type="slidenum">
              <a:rPr lang="en-US" smtClean="0"/>
              <a:pPr>
                <a:spcAft>
                  <a:spcPts val="600"/>
                </a:spcAft>
              </a:pPr>
              <a:t>5</a:t>
            </a:fld>
            <a:endParaRPr lang="en-US"/>
          </a:p>
        </p:txBody>
      </p:sp>
      <p:sp>
        <p:nvSpPr>
          <p:cNvPr id="7" name="Date Placeholder 6">
            <a:extLst>
              <a:ext uri="{FF2B5EF4-FFF2-40B4-BE49-F238E27FC236}">
                <a16:creationId xmlns:a16="http://schemas.microsoft.com/office/drawing/2014/main" id="{D4B426E8-171A-4F6B-9D08-9A40C1A3FC32}"/>
              </a:ext>
            </a:extLst>
          </p:cNvPr>
          <p:cNvSpPr>
            <a:spLocks noGrp="1"/>
          </p:cNvSpPr>
          <p:nvPr>
            <p:ph type="dt" sz="half" idx="13"/>
          </p:nvPr>
        </p:nvSpPr>
        <p:spPr>
          <a:xfrm>
            <a:off x="838200" y="6329380"/>
            <a:ext cx="2743200" cy="365125"/>
          </a:xfrm>
        </p:spPr>
        <p:txBody>
          <a:bodyPr anchor="ctr">
            <a:normAutofit/>
          </a:bodyPr>
          <a:lstStyle/>
          <a:p>
            <a:pPr>
              <a:spcAft>
                <a:spcPts val="600"/>
              </a:spcAft>
            </a:pPr>
            <a:fld id="{BE77881E-05EA-445D-A401-3F862F6B3C8C}" type="datetime4">
              <a:rPr lang="en-US" smtClean="0"/>
              <a:pPr>
                <a:spcAft>
                  <a:spcPts val="600"/>
                </a:spcAft>
              </a:pPr>
              <a:t>March 3, 2022</a:t>
            </a:fld>
            <a:endParaRPr lang="en-US"/>
          </a:p>
        </p:txBody>
      </p:sp>
      <p:graphicFrame>
        <p:nvGraphicFramePr>
          <p:cNvPr id="15" name="Content Placeholder 2">
            <a:extLst>
              <a:ext uri="{FF2B5EF4-FFF2-40B4-BE49-F238E27FC236}">
                <a16:creationId xmlns:a16="http://schemas.microsoft.com/office/drawing/2014/main" id="{59158277-42DA-43FC-B5B4-5A733288279C}"/>
              </a:ext>
            </a:extLst>
          </p:cNvPr>
          <p:cNvGraphicFramePr>
            <a:graphicFrameLocks noGrp="1"/>
          </p:cNvGraphicFramePr>
          <p:nvPr>
            <p:ph idx="1"/>
            <p:extLst>
              <p:ext uri="{D42A27DB-BD31-4B8C-83A1-F6EECF244321}">
                <p14:modId xmlns:p14="http://schemas.microsoft.com/office/powerpoint/2010/main" val="2548765610"/>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77138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573BC0F-C8BF-4341-82F7-5A3D52864F20}"/>
              </a:ext>
            </a:extLst>
          </p:cNvPr>
          <p:cNvSpPr>
            <a:spLocks noGrp="1"/>
          </p:cNvSpPr>
          <p:nvPr>
            <p:ph type="title"/>
          </p:nvPr>
        </p:nvSpPr>
        <p:spPr/>
        <p:txBody>
          <a:bodyPr/>
          <a:lstStyle/>
          <a:p>
            <a:r>
              <a:rPr lang="en-US" dirty="0"/>
              <a:t>Budget &amp; Membership Fees</a:t>
            </a:r>
          </a:p>
        </p:txBody>
      </p:sp>
      <p:sp>
        <p:nvSpPr>
          <p:cNvPr id="9" name="Text Placeholder 8">
            <a:extLst>
              <a:ext uri="{FF2B5EF4-FFF2-40B4-BE49-F238E27FC236}">
                <a16:creationId xmlns:a16="http://schemas.microsoft.com/office/drawing/2014/main" id="{665D6259-B7C0-41DD-8400-1304BA65B552}"/>
              </a:ext>
            </a:extLst>
          </p:cNvPr>
          <p:cNvSpPr>
            <a:spLocks noGrp="1"/>
          </p:cNvSpPr>
          <p:nvPr>
            <p:ph type="body" idx="1"/>
          </p:nvPr>
        </p:nvSpPr>
        <p:spPr/>
        <p:txBody>
          <a:bodyPr/>
          <a:lstStyle/>
          <a:p>
            <a:endParaRPr lang="en-US"/>
          </a:p>
        </p:txBody>
      </p:sp>
      <p:sp>
        <p:nvSpPr>
          <p:cNvPr id="5" name="Footer Placeholder 4">
            <a:extLst>
              <a:ext uri="{FF2B5EF4-FFF2-40B4-BE49-F238E27FC236}">
                <a16:creationId xmlns:a16="http://schemas.microsoft.com/office/drawing/2014/main" id="{AF6D15EB-E8F2-4AC0-BEA4-A1749E5CF242}"/>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C87EEC80-689A-4829-9815-8B2D01D0B831}"/>
              </a:ext>
            </a:extLst>
          </p:cNvPr>
          <p:cNvSpPr>
            <a:spLocks noGrp="1"/>
          </p:cNvSpPr>
          <p:nvPr>
            <p:ph type="dt" sz="half" idx="2"/>
          </p:nvPr>
        </p:nvSpPr>
        <p:spPr/>
        <p:txBody>
          <a:bodyPr/>
          <a:lstStyle/>
          <a:p>
            <a:fld id="{C7EE3EF2-A7B1-4F23-8584-F0BBB5D3EC1A}" type="datetime4">
              <a:rPr lang="en-US" smtClean="0"/>
              <a:t>March 3, 2022</a:t>
            </a:fld>
            <a:endParaRPr lang="en-US"/>
          </a:p>
        </p:txBody>
      </p:sp>
      <p:sp>
        <p:nvSpPr>
          <p:cNvPr id="6" name="Slide Number Placeholder 5">
            <a:extLst>
              <a:ext uri="{FF2B5EF4-FFF2-40B4-BE49-F238E27FC236}">
                <a16:creationId xmlns:a16="http://schemas.microsoft.com/office/drawing/2014/main" id="{577AB9F8-0772-4303-B82A-DD409BF85809}"/>
              </a:ext>
            </a:extLst>
          </p:cNvPr>
          <p:cNvSpPr>
            <a:spLocks noGrp="1"/>
          </p:cNvSpPr>
          <p:nvPr>
            <p:ph type="sldNum" sz="quarter" idx="12"/>
          </p:nvPr>
        </p:nvSpPr>
        <p:spPr/>
        <p:txBody>
          <a:bodyPr/>
          <a:lstStyle/>
          <a:p>
            <a:fld id="{1FAA610F-65FB-4D76-A9F7-0135426F9A2E}" type="slidenum">
              <a:rPr lang="en-US" smtClean="0"/>
              <a:t>6</a:t>
            </a:fld>
            <a:endParaRPr lang="en-US"/>
          </a:p>
        </p:txBody>
      </p:sp>
    </p:spTree>
    <p:custDataLst>
      <p:tags r:id="rId1"/>
    </p:custDataLst>
    <p:extLst>
      <p:ext uri="{BB962C8B-B14F-4D97-AF65-F5344CB8AC3E}">
        <p14:creationId xmlns:p14="http://schemas.microsoft.com/office/powerpoint/2010/main" val="2638809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F3B772-E253-4ABC-B330-F418CB008698}"/>
              </a:ext>
            </a:extLst>
          </p:cNvPr>
          <p:cNvSpPr>
            <a:spLocks noGrp="1"/>
          </p:cNvSpPr>
          <p:nvPr>
            <p:ph type="title"/>
          </p:nvPr>
        </p:nvSpPr>
        <p:spPr/>
        <p:txBody>
          <a:bodyPr/>
          <a:lstStyle/>
          <a:p>
            <a:r>
              <a:rPr lang="en-US"/>
              <a:t>Budget Highlights</a:t>
            </a:r>
          </a:p>
        </p:txBody>
      </p:sp>
      <p:sp>
        <p:nvSpPr>
          <p:cNvPr id="2" name="Content Placeholder 1">
            <a:extLst>
              <a:ext uri="{FF2B5EF4-FFF2-40B4-BE49-F238E27FC236}">
                <a16:creationId xmlns:a16="http://schemas.microsoft.com/office/drawing/2014/main" id="{18D37B9E-65EC-4431-AA72-2E0028814110}"/>
              </a:ext>
            </a:extLst>
          </p:cNvPr>
          <p:cNvSpPr>
            <a:spLocks noGrp="1"/>
          </p:cNvSpPr>
          <p:nvPr>
            <p:ph sz="half" idx="1"/>
          </p:nvPr>
        </p:nvSpPr>
        <p:spPr>
          <a:xfrm>
            <a:off x="6172200" y="1659563"/>
            <a:ext cx="5181600" cy="4351338"/>
          </a:xfrm>
        </p:spPr>
        <p:txBody>
          <a:bodyPr>
            <a:normAutofit fontScale="92500" lnSpcReduction="10000"/>
          </a:bodyPr>
          <a:lstStyle/>
          <a:p>
            <a:r>
              <a:rPr lang="en-US"/>
              <a:t>Revenue</a:t>
            </a:r>
          </a:p>
          <a:p>
            <a:pPr lvl="1"/>
            <a:r>
              <a:rPr lang="en-US"/>
              <a:t>Lower interest income</a:t>
            </a:r>
          </a:p>
          <a:p>
            <a:pPr lvl="1"/>
            <a:r>
              <a:rPr lang="en-US"/>
              <a:t>Lower RAILS funding from prior years</a:t>
            </a:r>
          </a:p>
          <a:p>
            <a:r>
              <a:rPr lang="en-US"/>
              <a:t>Expenses</a:t>
            </a:r>
          </a:p>
          <a:p>
            <a:pPr lvl="1"/>
            <a:r>
              <a:rPr lang="en-US"/>
              <a:t>Overall, 1.2% increase</a:t>
            </a:r>
          </a:p>
          <a:p>
            <a:pPr lvl="2"/>
            <a:r>
              <a:rPr lang="en-US"/>
              <a:t>Additional e-commerce/PayPal expense pass-thru</a:t>
            </a:r>
          </a:p>
          <a:p>
            <a:pPr lvl="2"/>
            <a:r>
              <a:rPr lang="en-US"/>
              <a:t>Printer group purchase pass-thru</a:t>
            </a:r>
          </a:p>
          <a:p>
            <a:pPr lvl="1"/>
            <a:r>
              <a:rPr lang="en-US"/>
              <a:t>Removed Enterprise expense</a:t>
            </a:r>
          </a:p>
          <a:p>
            <a:pPr lvl="1"/>
            <a:r>
              <a:rPr lang="en-US"/>
              <a:t>Added KitKeeper &amp; Book Club Kits</a:t>
            </a:r>
          </a:p>
          <a:p>
            <a:pPr lvl="1"/>
            <a:r>
              <a:rPr lang="en-US"/>
              <a:t>Reduced expenses due to pandemic</a:t>
            </a:r>
          </a:p>
          <a:p>
            <a:pPr lvl="1"/>
            <a:endParaRPr lang="en-US"/>
          </a:p>
          <a:p>
            <a:pPr lvl="1"/>
            <a:endParaRPr lang="en-US"/>
          </a:p>
          <a:p>
            <a:endParaRPr lang="en-US"/>
          </a:p>
        </p:txBody>
      </p:sp>
      <p:sp>
        <p:nvSpPr>
          <p:cNvPr id="3" name="Footer Placeholder 2">
            <a:extLst>
              <a:ext uri="{FF2B5EF4-FFF2-40B4-BE49-F238E27FC236}">
                <a16:creationId xmlns:a16="http://schemas.microsoft.com/office/drawing/2014/main" id="{9875F76A-5459-408C-AE23-E97D34C5685B}"/>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3B8348D7-ECCD-463D-9746-BF706BD45E4E}"/>
              </a:ext>
            </a:extLst>
          </p:cNvPr>
          <p:cNvSpPr>
            <a:spLocks noGrp="1"/>
          </p:cNvSpPr>
          <p:nvPr>
            <p:ph type="sldNum" sz="quarter" idx="12"/>
          </p:nvPr>
        </p:nvSpPr>
        <p:spPr/>
        <p:txBody>
          <a:bodyPr/>
          <a:lstStyle/>
          <a:p>
            <a:fld id="{1FAA610F-65FB-4D76-A9F7-0135426F9A2E}" type="slidenum">
              <a:rPr lang="en-US" smtClean="0"/>
              <a:t>7</a:t>
            </a:fld>
            <a:endParaRPr lang="en-US"/>
          </a:p>
        </p:txBody>
      </p:sp>
      <p:sp>
        <p:nvSpPr>
          <p:cNvPr id="6" name="Date Placeholder 5">
            <a:extLst>
              <a:ext uri="{FF2B5EF4-FFF2-40B4-BE49-F238E27FC236}">
                <a16:creationId xmlns:a16="http://schemas.microsoft.com/office/drawing/2014/main" id="{32906509-1950-4A73-A7CD-CB6B706B0FC6}"/>
              </a:ext>
            </a:extLst>
          </p:cNvPr>
          <p:cNvSpPr>
            <a:spLocks noGrp="1"/>
          </p:cNvSpPr>
          <p:nvPr>
            <p:ph type="dt" sz="half" idx="13"/>
          </p:nvPr>
        </p:nvSpPr>
        <p:spPr/>
        <p:txBody>
          <a:bodyPr/>
          <a:lstStyle/>
          <a:p>
            <a:fld id="{A99684E3-A0FF-49CA-B05E-EC4BBEDCAE69}" type="datetime4">
              <a:rPr lang="en-US" smtClean="0"/>
              <a:t>March 3, 2022</a:t>
            </a:fld>
            <a:endParaRPr lang="en-US"/>
          </a:p>
        </p:txBody>
      </p:sp>
      <p:sp>
        <p:nvSpPr>
          <p:cNvPr id="12" name="Content Placeholder 11">
            <a:extLst>
              <a:ext uri="{FF2B5EF4-FFF2-40B4-BE49-F238E27FC236}">
                <a16:creationId xmlns:a16="http://schemas.microsoft.com/office/drawing/2014/main" id="{C5E23693-8CA4-4105-84D8-93A12B3BDB41}"/>
              </a:ext>
            </a:extLst>
          </p:cNvPr>
          <p:cNvSpPr>
            <a:spLocks noGrp="1"/>
          </p:cNvSpPr>
          <p:nvPr>
            <p:ph sz="half" idx="2"/>
          </p:nvPr>
        </p:nvSpPr>
        <p:spPr>
          <a:xfrm>
            <a:off x="646611" y="1659563"/>
            <a:ext cx="5181600" cy="4351338"/>
          </a:xfrm>
        </p:spPr>
        <p:txBody>
          <a:bodyPr>
            <a:normAutofit fontScale="92500" lnSpcReduction="10000"/>
          </a:bodyPr>
          <a:lstStyle/>
          <a:p>
            <a:r>
              <a:rPr lang="en-US"/>
              <a:t>100 Libraries strong</a:t>
            </a:r>
          </a:p>
          <a:p>
            <a:r>
              <a:rPr lang="en-US"/>
              <a:t>No library add-ons in FY23</a:t>
            </a:r>
          </a:p>
          <a:p>
            <a:r>
              <a:rPr lang="en-US"/>
              <a:t>Aspen Discovery catalog support, SirsiDynix Enterprise subscription ends</a:t>
            </a:r>
          </a:p>
          <a:p>
            <a:r>
              <a:rPr lang="en-US"/>
              <a:t>Preparing for the BLUEcloud Circulation &amp; automation of delivery transit labels</a:t>
            </a:r>
          </a:p>
          <a:p>
            <a:r>
              <a:rPr lang="en-US"/>
              <a:t>Security initiative consulting expenses</a:t>
            </a:r>
          </a:p>
          <a:p>
            <a:r>
              <a:rPr lang="en-US"/>
              <a:t>SWAN Expo August 19, 2022</a:t>
            </a:r>
          </a:p>
          <a:p>
            <a:endParaRPr lang="en-US"/>
          </a:p>
          <a:p>
            <a:endParaRPr lang="en-US"/>
          </a:p>
        </p:txBody>
      </p:sp>
    </p:spTree>
    <p:extLst>
      <p:ext uri="{BB962C8B-B14F-4D97-AF65-F5344CB8AC3E}">
        <p14:creationId xmlns:p14="http://schemas.microsoft.com/office/powerpoint/2010/main" val="382271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D854519-99D8-47D4-8BB1-0185BB356D2B}"/>
              </a:ext>
            </a:extLst>
          </p:cNvPr>
          <p:cNvSpPr>
            <a:spLocks noGrp="1"/>
          </p:cNvSpPr>
          <p:nvPr>
            <p:ph type="title"/>
          </p:nvPr>
        </p:nvSpPr>
        <p:spPr/>
        <p:txBody>
          <a:bodyPr/>
          <a:lstStyle/>
          <a:p>
            <a:r>
              <a:rPr lang="en-US"/>
              <a:t>2022 priorities</a:t>
            </a:r>
          </a:p>
        </p:txBody>
      </p:sp>
      <p:sp>
        <p:nvSpPr>
          <p:cNvPr id="2" name="Content Placeholder 1">
            <a:extLst>
              <a:ext uri="{FF2B5EF4-FFF2-40B4-BE49-F238E27FC236}">
                <a16:creationId xmlns:a16="http://schemas.microsoft.com/office/drawing/2014/main" id="{6D10A92E-9DD3-497A-8F0D-13EA66AAA10F}"/>
              </a:ext>
            </a:extLst>
          </p:cNvPr>
          <p:cNvSpPr>
            <a:spLocks noGrp="1"/>
          </p:cNvSpPr>
          <p:nvPr>
            <p:ph sz="half" idx="1"/>
          </p:nvPr>
        </p:nvSpPr>
        <p:spPr/>
        <p:txBody>
          <a:bodyPr>
            <a:normAutofit/>
          </a:bodyPr>
          <a:lstStyle/>
          <a:p>
            <a:pPr marL="0" indent="0">
              <a:buNone/>
            </a:pPr>
            <a:r>
              <a:rPr lang="en-US"/>
              <a:t>Strategic plan &amp; tactical plan</a:t>
            </a:r>
          </a:p>
          <a:p>
            <a:pPr marL="514350" indent="-514350">
              <a:buFont typeface="+mj-lt"/>
              <a:buAutoNum type="arabicPeriod"/>
            </a:pPr>
            <a:r>
              <a:rPr lang="en-US"/>
              <a:t>Aspen Discovery</a:t>
            </a:r>
          </a:p>
          <a:p>
            <a:pPr marL="514350" indent="-514350">
              <a:buFont typeface="+mj-lt"/>
              <a:buAutoNum type="arabicPeriod"/>
            </a:pPr>
            <a:r>
              <a:rPr lang="en-US"/>
              <a:t>Security initiative</a:t>
            </a:r>
          </a:p>
          <a:p>
            <a:pPr marL="514350" indent="-514350">
              <a:buFont typeface="+mj-lt"/>
              <a:buAutoNum type="arabicPeriod"/>
            </a:pPr>
            <a:r>
              <a:rPr lang="en-US"/>
              <a:t>BLUEcloud Staff </a:t>
            </a:r>
          </a:p>
          <a:p>
            <a:pPr marL="971550" lvl="1" indent="-514350">
              <a:buFont typeface="+mj-lt"/>
              <a:buAutoNum type="alphaUcPeriod"/>
            </a:pPr>
            <a:r>
              <a:rPr lang="en-US"/>
              <a:t>Acquisitions</a:t>
            </a:r>
          </a:p>
          <a:p>
            <a:pPr marL="971550" lvl="1" indent="-514350">
              <a:buFont typeface="+mj-lt"/>
              <a:buAutoNum type="alphaUcPeriod"/>
            </a:pPr>
            <a:r>
              <a:rPr lang="en-US"/>
              <a:t>Cataloging</a:t>
            </a:r>
          </a:p>
          <a:p>
            <a:pPr marL="971550" lvl="1" indent="-514350">
              <a:buFont typeface="+mj-lt"/>
              <a:buAutoNum type="alphaUcPeriod"/>
            </a:pPr>
            <a:r>
              <a:rPr lang="en-US"/>
              <a:t>Circulation</a:t>
            </a:r>
          </a:p>
        </p:txBody>
      </p:sp>
      <p:sp>
        <p:nvSpPr>
          <p:cNvPr id="7" name="Content Placeholder 6">
            <a:extLst>
              <a:ext uri="{FF2B5EF4-FFF2-40B4-BE49-F238E27FC236}">
                <a16:creationId xmlns:a16="http://schemas.microsoft.com/office/drawing/2014/main" id="{52B58B5F-9824-4CCE-AF35-B5D77E331965}"/>
              </a:ext>
            </a:extLst>
          </p:cNvPr>
          <p:cNvSpPr>
            <a:spLocks noGrp="1"/>
          </p:cNvSpPr>
          <p:nvPr>
            <p:ph sz="half" idx="2"/>
          </p:nvPr>
        </p:nvSpPr>
        <p:spPr/>
        <p:txBody>
          <a:bodyPr/>
          <a:lstStyle/>
          <a:p>
            <a:pPr marL="0" indent="0">
              <a:buNone/>
            </a:pPr>
            <a:r>
              <a:rPr lang="en-US"/>
              <a:t>Preparation &amp; research</a:t>
            </a:r>
          </a:p>
          <a:p>
            <a:r>
              <a:rPr lang="en-US">
                <a:hlinkClick r:id="rId2"/>
              </a:rPr>
              <a:t>Find More Illinois analysis</a:t>
            </a:r>
            <a:endParaRPr lang="en-US"/>
          </a:p>
          <a:p>
            <a:pPr lvl="1"/>
            <a:r>
              <a:rPr lang="en-US"/>
              <a:t>Inadequate solution</a:t>
            </a:r>
          </a:p>
          <a:p>
            <a:pPr lvl="1"/>
            <a:r>
              <a:rPr lang="en-US"/>
              <a:t>19% hit rate compared to OCLC</a:t>
            </a:r>
          </a:p>
          <a:p>
            <a:pPr lvl="1"/>
            <a:r>
              <a:rPr lang="en-US"/>
              <a:t>Savings 0.9% to SWAN</a:t>
            </a:r>
          </a:p>
          <a:p>
            <a:r>
              <a:rPr lang="en-US"/>
              <a:t>SirsiDynix annual subscription</a:t>
            </a:r>
          </a:p>
          <a:p>
            <a:pPr lvl="1"/>
            <a:r>
              <a:rPr lang="en-US"/>
              <a:t>Negotiated 0% increase</a:t>
            </a:r>
          </a:p>
          <a:p>
            <a:r>
              <a:rPr lang="en-US"/>
              <a:t>OCLC annual subscription</a:t>
            </a:r>
          </a:p>
          <a:p>
            <a:pPr lvl="1"/>
            <a:r>
              <a:rPr lang="en-US"/>
              <a:t>Lowered cost in FY22</a:t>
            </a:r>
          </a:p>
          <a:p>
            <a:endParaRPr lang="en-US"/>
          </a:p>
        </p:txBody>
      </p:sp>
      <p:sp>
        <p:nvSpPr>
          <p:cNvPr id="3" name="Footer Placeholder 2">
            <a:extLst>
              <a:ext uri="{FF2B5EF4-FFF2-40B4-BE49-F238E27FC236}">
                <a16:creationId xmlns:a16="http://schemas.microsoft.com/office/drawing/2014/main" id="{A6958F97-75CB-44AB-ACBD-D4DB83E53EDD}"/>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08283482-45B6-4F6B-A019-516E32AC0975}"/>
              </a:ext>
            </a:extLst>
          </p:cNvPr>
          <p:cNvSpPr>
            <a:spLocks noGrp="1"/>
          </p:cNvSpPr>
          <p:nvPr>
            <p:ph type="sldNum" sz="quarter" idx="12"/>
          </p:nvPr>
        </p:nvSpPr>
        <p:spPr/>
        <p:txBody>
          <a:bodyPr/>
          <a:lstStyle/>
          <a:p>
            <a:fld id="{1FAA610F-65FB-4D76-A9F7-0135426F9A2E}" type="slidenum">
              <a:rPr lang="en-US" smtClean="0"/>
              <a:t>8</a:t>
            </a:fld>
            <a:endParaRPr lang="en-US"/>
          </a:p>
        </p:txBody>
      </p:sp>
      <p:sp>
        <p:nvSpPr>
          <p:cNvPr id="6" name="Date Placeholder 5">
            <a:extLst>
              <a:ext uri="{FF2B5EF4-FFF2-40B4-BE49-F238E27FC236}">
                <a16:creationId xmlns:a16="http://schemas.microsoft.com/office/drawing/2014/main" id="{4D8F68A3-7EE1-4AEA-AC1C-8E90F0FE3A0D}"/>
              </a:ext>
            </a:extLst>
          </p:cNvPr>
          <p:cNvSpPr>
            <a:spLocks noGrp="1"/>
          </p:cNvSpPr>
          <p:nvPr>
            <p:ph type="dt" sz="half" idx="13"/>
          </p:nvPr>
        </p:nvSpPr>
        <p:spPr/>
        <p:txBody>
          <a:bodyPr/>
          <a:lstStyle/>
          <a:p>
            <a:fld id="{A99684E3-A0FF-49CA-B05E-EC4BBEDCAE69}" type="datetime4">
              <a:rPr lang="en-US" smtClean="0"/>
              <a:t>March 3, 2022</a:t>
            </a:fld>
            <a:endParaRPr lang="en-US"/>
          </a:p>
        </p:txBody>
      </p:sp>
    </p:spTree>
    <p:extLst>
      <p:ext uri="{BB962C8B-B14F-4D97-AF65-F5344CB8AC3E}">
        <p14:creationId xmlns:p14="http://schemas.microsoft.com/office/powerpoint/2010/main" val="2776971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974CD-48E9-4298-A399-79A49D6610C7}"/>
              </a:ext>
            </a:extLst>
          </p:cNvPr>
          <p:cNvSpPr>
            <a:spLocks noGrp="1"/>
          </p:cNvSpPr>
          <p:nvPr>
            <p:ph type="title"/>
          </p:nvPr>
        </p:nvSpPr>
        <p:spPr/>
        <p:txBody>
          <a:bodyPr/>
          <a:lstStyle/>
          <a:p>
            <a:r>
              <a:rPr lang="en-US" dirty="0"/>
              <a:t>Budget: Aspen Discovery</a:t>
            </a:r>
          </a:p>
        </p:txBody>
      </p:sp>
      <p:sp>
        <p:nvSpPr>
          <p:cNvPr id="3" name="Content Placeholder 2">
            <a:extLst>
              <a:ext uri="{FF2B5EF4-FFF2-40B4-BE49-F238E27FC236}">
                <a16:creationId xmlns:a16="http://schemas.microsoft.com/office/drawing/2014/main" id="{D2154949-AA18-4E8D-B65A-EC8403AA4518}"/>
              </a:ext>
            </a:extLst>
          </p:cNvPr>
          <p:cNvSpPr>
            <a:spLocks noGrp="1"/>
          </p:cNvSpPr>
          <p:nvPr>
            <p:ph sz="half" idx="1"/>
          </p:nvPr>
        </p:nvSpPr>
        <p:spPr>
          <a:xfrm>
            <a:off x="838200" y="1690688"/>
            <a:ext cx="2357673" cy="4486275"/>
          </a:xfrm>
        </p:spPr>
        <p:txBody>
          <a:bodyPr>
            <a:normAutofit lnSpcReduction="10000"/>
          </a:bodyPr>
          <a:lstStyle/>
          <a:p>
            <a:r>
              <a:rPr lang="en-US" dirty="0"/>
              <a:t>FY23 Aspen expenses increase for server hosting </a:t>
            </a:r>
          </a:p>
          <a:p>
            <a:r>
              <a:rPr lang="en-US" dirty="0"/>
              <a:t>SirsiDynix expenses are lowered by $58,735</a:t>
            </a:r>
          </a:p>
          <a:p>
            <a:r>
              <a:rPr lang="en-US" dirty="0"/>
              <a:t>Net savings $34,735</a:t>
            </a:r>
          </a:p>
        </p:txBody>
      </p:sp>
      <p:graphicFrame>
        <p:nvGraphicFramePr>
          <p:cNvPr id="8" name="Content Placeholder 7">
            <a:extLst>
              <a:ext uri="{FF2B5EF4-FFF2-40B4-BE49-F238E27FC236}">
                <a16:creationId xmlns:a16="http://schemas.microsoft.com/office/drawing/2014/main" id="{DDE0E938-ED1E-49BE-A957-E2996117F650}"/>
              </a:ext>
            </a:extLst>
          </p:cNvPr>
          <p:cNvGraphicFramePr>
            <a:graphicFrameLocks noGrp="1"/>
          </p:cNvGraphicFramePr>
          <p:nvPr>
            <p:ph sz="half" idx="2"/>
            <p:extLst>
              <p:ext uri="{D42A27DB-BD31-4B8C-83A1-F6EECF244321}">
                <p14:modId xmlns:p14="http://schemas.microsoft.com/office/powerpoint/2010/main" val="3810484619"/>
              </p:ext>
            </p:extLst>
          </p:nvPr>
        </p:nvGraphicFramePr>
        <p:xfrm>
          <a:off x="3422209" y="1690691"/>
          <a:ext cx="8474801" cy="3241800"/>
        </p:xfrm>
        <a:graphic>
          <a:graphicData uri="http://schemas.openxmlformats.org/drawingml/2006/table">
            <a:tbl>
              <a:tblPr firstRow="1" lastRow="1">
                <a:tableStyleId>{9D7B26C5-4107-4FEC-AEDC-1716B250A1EF}</a:tableStyleId>
              </a:tblPr>
              <a:tblGrid>
                <a:gridCol w="6202057">
                  <a:extLst>
                    <a:ext uri="{9D8B030D-6E8A-4147-A177-3AD203B41FA5}">
                      <a16:colId xmlns:a16="http://schemas.microsoft.com/office/drawing/2014/main" val="3082471852"/>
                    </a:ext>
                  </a:extLst>
                </a:gridCol>
                <a:gridCol w="1136372">
                  <a:extLst>
                    <a:ext uri="{9D8B030D-6E8A-4147-A177-3AD203B41FA5}">
                      <a16:colId xmlns:a16="http://schemas.microsoft.com/office/drawing/2014/main" val="325279142"/>
                    </a:ext>
                  </a:extLst>
                </a:gridCol>
                <a:gridCol w="1136372">
                  <a:extLst>
                    <a:ext uri="{9D8B030D-6E8A-4147-A177-3AD203B41FA5}">
                      <a16:colId xmlns:a16="http://schemas.microsoft.com/office/drawing/2014/main" val="453890392"/>
                    </a:ext>
                  </a:extLst>
                </a:gridCol>
              </a:tblGrid>
              <a:tr h="394154">
                <a:tc>
                  <a:txBody>
                    <a:bodyPr/>
                    <a:lstStyle/>
                    <a:p>
                      <a:pPr algn="l" fontAlgn="b"/>
                      <a:r>
                        <a:rPr lang="en-US" sz="1800" u="none" strike="noStrike">
                          <a:effectLst/>
                        </a:rPr>
                        <a:t>5430 &amp; 5440 Expenses</a:t>
                      </a:r>
                      <a:endParaRPr lang="en-US" sz="1800" b="1" i="0" u="none" strike="noStrike">
                        <a:solidFill>
                          <a:srgbClr val="000000"/>
                        </a:solidFill>
                        <a:effectLst/>
                        <a:latin typeface="Calibri" panose="020F0502020204030204" pitchFamily="34" charset="0"/>
                      </a:endParaRPr>
                    </a:p>
                  </a:txBody>
                  <a:tcPr marL="9275" marR="9275" marT="9275" marB="0" anchor="b"/>
                </a:tc>
                <a:tc>
                  <a:txBody>
                    <a:bodyPr/>
                    <a:lstStyle/>
                    <a:p>
                      <a:pPr algn="l" fontAlgn="b"/>
                      <a:r>
                        <a:rPr lang="en-US" sz="1800" u="none" strike="noStrike">
                          <a:effectLst/>
                        </a:rPr>
                        <a:t>Current</a:t>
                      </a:r>
                      <a:endParaRPr lang="en-US" sz="1800" b="1" i="0" u="none" strike="noStrike">
                        <a:solidFill>
                          <a:srgbClr val="000000"/>
                        </a:solidFill>
                        <a:effectLst/>
                        <a:latin typeface="Calibri" panose="020F0502020204030204" pitchFamily="34" charset="0"/>
                      </a:endParaRPr>
                    </a:p>
                  </a:txBody>
                  <a:tcPr marL="9275" marR="9275" marT="9275" marB="0" anchor="b"/>
                </a:tc>
                <a:tc>
                  <a:txBody>
                    <a:bodyPr/>
                    <a:lstStyle/>
                    <a:p>
                      <a:pPr algn="l" fontAlgn="b"/>
                      <a:r>
                        <a:rPr lang="en-US" sz="1800" u="none" strike="noStrike">
                          <a:effectLst/>
                        </a:rPr>
                        <a:t>FY2023</a:t>
                      </a:r>
                      <a:endParaRPr lang="en-US" sz="1800" b="1" i="0" u="none" strike="noStrike">
                        <a:solidFill>
                          <a:srgbClr val="000000"/>
                        </a:solidFill>
                        <a:effectLst/>
                        <a:latin typeface="Calibri" panose="020F0502020204030204" pitchFamily="34" charset="0"/>
                      </a:endParaRPr>
                    </a:p>
                  </a:txBody>
                  <a:tcPr marL="9275" marR="9275" marT="9275" marB="0" anchor="b"/>
                </a:tc>
                <a:extLst>
                  <a:ext uri="{0D108BD9-81ED-4DB2-BD59-A6C34878D82A}">
                    <a16:rowId xmlns:a16="http://schemas.microsoft.com/office/drawing/2014/main" val="3729151687"/>
                  </a:ext>
                </a:extLst>
              </a:tr>
              <a:tr h="457200">
                <a:tc>
                  <a:txBody>
                    <a:bodyPr/>
                    <a:lstStyle/>
                    <a:p>
                      <a:pPr algn="l" fontAlgn="b"/>
                      <a:r>
                        <a:rPr lang="en-US" sz="1800" u="none" strike="noStrike" dirty="0">
                          <a:effectLst/>
                        </a:rPr>
                        <a:t>SirsiDynix Enterprise, SaaS Annual Subscription</a:t>
                      </a:r>
                      <a:endParaRPr lang="en-US" sz="1800" b="0" i="0" u="none" strike="noStrike" dirty="0">
                        <a:solidFill>
                          <a:srgbClr val="000000"/>
                        </a:solidFill>
                        <a:effectLst/>
                        <a:latin typeface="Calibri" panose="020F0502020204030204" pitchFamily="34" charset="0"/>
                      </a:endParaRPr>
                    </a:p>
                  </a:txBody>
                  <a:tcPr marL="9275" marR="9275" marT="9275" marB="0" anchor="b"/>
                </a:tc>
                <a:tc>
                  <a:txBody>
                    <a:bodyPr/>
                    <a:lstStyle/>
                    <a:p>
                      <a:pPr algn="r" fontAlgn="b"/>
                      <a:r>
                        <a:rPr lang="en-US" sz="1800" u="none" strike="noStrike">
                          <a:effectLst/>
                        </a:rPr>
                        <a:t>$41,185</a:t>
                      </a:r>
                      <a:endParaRPr lang="en-US" sz="1800" b="0" i="0" u="none" strike="noStrike">
                        <a:solidFill>
                          <a:srgbClr val="000000"/>
                        </a:solidFill>
                        <a:effectLst/>
                        <a:latin typeface="Calibri" panose="020F0502020204030204" pitchFamily="34" charset="0"/>
                      </a:endParaRPr>
                    </a:p>
                  </a:txBody>
                  <a:tcPr marL="9275" marR="9275" marT="9275" marB="0" anchor="b"/>
                </a:tc>
                <a:tc>
                  <a:txBody>
                    <a:bodyPr/>
                    <a:lstStyle/>
                    <a:p>
                      <a:pPr algn="r" fontAlgn="b"/>
                      <a:r>
                        <a:rPr lang="en-US" sz="1800" u="none" strike="noStrike">
                          <a:effectLst/>
                        </a:rPr>
                        <a:t>$0</a:t>
                      </a:r>
                      <a:endParaRPr lang="en-US" sz="1800" b="0" i="0" u="none" strike="noStrike">
                        <a:solidFill>
                          <a:srgbClr val="000000"/>
                        </a:solidFill>
                        <a:effectLst/>
                        <a:latin typeface="Calibri" panose="020F0502020204030204" pitchFamily="34" charset="0"/>
                      </a:endParaRPr>
                    </a:p>
                  </a:txBody>
                  <a:tcPr marL="9275" marR="9275" marT="9275" marB="0" anchor="b"/>
                </a:tc>
                <a:extLst>
                  <a:ext uri="{0D108BD9-81ED-4DB2-BD59-A6C34878D82A}">
                    <a16:rowId xmlns:a16="http://schemas.microsoft.com/office/drawing/2014/main" val="667309928"/>
                  </a:ext>
                </a:extLst>
              </a:tr>
              <a:tr h="457200">
                <a:tc>
                  <a:txBody>
                    <a:bodyPr/>
                    <a:lstStyle/>
                    <a:p>
                      <a:pPr algn="l" fontAlgn="b"/>
                      <a:r>
                        <a:rPr lang="en-US" sz="1800" u="none" strike="noStrike" dirty="0">
                          <a:effectLst/>
                        </a:rPr>
                        <a:t>SirsiDynix Portfolio, SaaS Annual Subscription - Up to 10K assets</a:t>
                      </a:r>
                      <a:endParaRPr lang="en-US" sz="1800" b="0" i="0" u="none" strike="noStrike" dirty="0">
                        <a:solidFill>
                          <a:srgbClr val="000000"/>
                        </a:solidFill>
                        <a:effectLst/>
                        <a:latin typeface="Calibri" panose="020F0502020204030204" pitchFamily="34" charset="0"/>
                      </a:endParaRPr>
                    </a:p>
                  </a:txBody>
                  <a:tcPr marL="9275" marR="9275" marT="9275" marB="0" anchor="b"/>
                </a:tc>
                <a:tc>
                  <a:txBody>
                    <a:bodyPr/>
                    <a:lstStyle/>
                    <a:p>
                      <a:pPr algn="r" fontAlgn="b"/>
                      <a:r>
                        <a:rPr lang="en-US" sz="1800" u="none" strike="noStrike">
                          <a:effectLst/>
                        </a:rPr>
                        <a:t>$15,000</a:t>
                      </a:r>
                      <a:endParaRPr lang="en-US" sz="1800" b="0" i="0" u="none" strike="noStrike">
                        <a:solidFill>
                          <a:srgbClr val="000000"/>
                        </a:solidFill>
                        <a:effectLst/>
                        <a:latin typeface="Calibri" panose="020F0502020204030204" pitchFamily="34" charset="0"/>
                      </a:endParaRPr>
                    </a:p>
                  </a:txBody>
                  <a:tcPr marL="9275" marR="9275" marT="9275" marB="0" anchor="b"/>
                </a:tc>
                <a:tc>
                  <a:txBody>
                    <a:bodyPr/>
                    <a:lstStyle/>
                    <a:p>
                      <a:pPr algn="r" fontAlgn="b"/>
                      <a:r>
                        <a:rPr lang="en-US" sz="1800" u="none" strike="noStrike">
                          <a:effectLst/>
                        </a:rPr>
                        <a:t>$0</a:t>
                      </a:r>
                      <a:endParaRPr lang="en-US" sz="1800" b="0" i="0" u="none" strike="noStrike">
                        <a:solidFill>
                          <a:srgbClr val="000000"/>
                        </a:solidFill>
                        <a:effectLst/>
                        <a:latin typeface="Calibri" panose="020F0502020204030204" pitchFamily="34" charset="0"/>
                      </a:endParaRPr>
                    </a:p>
                  </a:txBody>
                  <a:tcPr marL="9275" marR="9275" marT="9275" marB="0" anchor="b"/>
                </a:tc>
                <a:extLst>
                  <a:ext uri="{0D108BD9-81ED-4DB2-BD59-A6C34878D82A}">
                    <a16:rowId xmlns:a16="http://schemas.microsoft.com/office/drawing/2014/main" val="2427821372"/>
                  </a:ext>
                </a:extLst>
              </a:tr>
              <a:tr h="457200">
                <a:tc>
                  <a:txBody>
                    <a:bodyPr/>
                    <a:lstStyle/>
                    <a:p>
                      <a:pPr algn="l" fontAlgn="b"/>
                      <a:r>
                        <a:rPr lang="en-US" sz="1800" u="none" strike="noStrike" dirty="0">
                          <a:effectLst/>
                        </a:rPr>
                        <a:t>SirsiDynix Enterprise SaaS Test System, Annual Subscription</a:t>
                      </a:r>
                      <a:endParaRPr lang="en-US" sz="1800" b="0" i="0" u="none" strike="noStrike" dirty="0">
                        <a:solidFill>
                          <a:srgbClr val="000000"/>
                        </a:solidFill>
                        <a:effectLst/>
                        <a:latin typeface="Calibri" panose="020F0502020204030204" pitchFamily="34" charset="0"/>
                      </a:endParaRPr>
                    </a:p>
                  </a:txBody>
                  <a:tcPr marL="9275" marR="9275" marT="9275" marB="0" anchor="b"/>
                </a:tc>
                <a:tc>
                  <a:txBody>
                    <a:bodyPr/>
                    <a:lstStyle/>
                    <a:p>
                      <a:pPr algn="r" fontAlgn="b"/>
                      <a:r>
                        <a:rPr lang="en-US" sz="1800" u="none" strike="noStrike">
                          <a:effectLst/>
                        </a:rPr>
                        <a:t>$2,550</a:t>
                      </a:r>
                      <a:endParaRPr lang="en-US" sz="1800" b="0" i="0" u="none" strike="noStrike">
                        <a:solidFill>
                          <a:srgbClr val="000000"/>
                        </a:solidFill>
                        <a:effectLst/>
                        <a:latin typeface="Calibri" panose="020F0502020204030204" pitchFamily="34" charset="0"/>
                      </a:endParaRPr>
                    </a:p>
                  </a:txBody>
                  <a:tcPr marL="9275" marR="9275" marT="9275" marB="0" anchor="b"/>
                </a:tc>
                <a:tc>
                  <a:txBody>
                    <a:bodyPr/>
                    <a:lstStyle/>
                    <a:p>
                      <a:pPr algn="r" fontAlgn="b"/>
                      <a:r>
                        <a:rPr lang="en-US" sz="1800" u="none" strike="noStrike">
                          <a:effectLst/>
                        </a:rPr>
                        <a:t>$0</a:t>
                      </a:r>
                      <a:endParaRPr lang="en-US" sz="1800" b="0" i="0" u="none" strike="noStrike">
                        <a:solidFill>
                          <a:srgbClr val="000000"/>
                        </a:solidFill>
                        <a:effectLst/>
                        <a:latin typeface="Calibri" panose="020F0502020204030204" pitchFamily="34" charset="0"/>
                      </a:endParaRPr>
                    </a:p>
                  </a:txBody>
                  <a:tcPr marL="9275" marR="9275" marT="9275" marB="0" anchor="b"/>
                </a:tc>
                <a:extLst>
                  <a:ext uri="{0D108BD9-81ED-4DB2-BD59-A6C34878D82A}">
                    <a16:rowId xmlns:a16="http://schemas.microsoft.com/office/drawing/2014/main" val="2720679842"/>
                  </a:ext>
                </a:extLst>
              </a:tr>
              <a:tr h="457200">
                <a:tc>
                  <a:txBody>
                    <a:bodyPr/>
                    <a:lstStyle/>
                    <a:p>
                      <a:pPr algn="l" fontAlgn="b"/>
                      <a:r>
                        <a:rPr lang="en-US" sz="1800" u="none" strike="noStrike" dirty="0">
                          <a:effectLst/>
                        </a:rPr>
                        <a:t>Aspen hosting server expense</a:t>
                      </a:r>
                      <a:endParaRPr lang="en-US" sz="1800" b="0" i="0" u="none" strike="noStrike" dirty="0">
                        <a:solidFill>
                          <a:srgbClr val="000000"/>
                        </a:solidFill>
                        <a:effectLst/>
                        <a:latin typeface="Calibri" panose="020F0502020204030204" pitchFamily="34" charset="0"/>
                      </a:endParaRPr>
                    </a:p>
                  </a:txBody>
                  <a:tcPr marL="9275" marR="9275" marT="9275" marB="0" anchor="b"/>
                </a:tc>
                <a:tc>
                  <a:txBody>
                    <a:bodyPr/>
                    <a:lstStyle/>
                    <a:p>
                      <a:pPr algn="r" fontAlgn="b"/>
                      <a:r>
                        <a:rPr lang="en-US" sz="1800" u="none" strike="noStrike" dirty="0">
                          <a:effectLst/>
                        </a:rPr>
                        <a:t>$6,000</a:t>
                      </a:r>
                      <a:endParaRPr lang="en-US" sz="1800" b="0" i="0" u="none" strike="noStrike" dirty="0">
                        <a:solidFill>
                          <a:srgbClr val="000000"/>
                        </a:solidFill>
                        <a:effectLst/>
                        <a:latin typeface="Calibri" panose="020F0502020204030204" pitchFamily="34" charset="0"/>
                      </a:endParaRPr>
                    </a:p>
                  </a:txBody>
                  <a:tcPr marL="9275" marR="9275" marT="9275" marB="0" anchor="b"/>
                </a:tc>
                <a:tc>
                  <a:txBody>
                    <a:bodyPr/>
                    <a:lstStyle/>
                    <a:p>
                      <a:pPr algn="r" fontAlgn="b"/>
                      <a:r>
                        <a:rPr lang="en-US" sz="1800" u="none" strike="noStrike">
                          <a:effectLst/>
                        </a:rPr>
                        <a:t>$30,000</a:t>
                      </a:r>
                      <a:endParaRPr lang="en-US" sz="1800" b="0" i="0" u="none" strike="noStrike">
                        <a:solidFill>
                          <a:srgbClr val="000000"/>
                        </a:solidFill>
                        <a:effectLst/>
                        <a:latin typeface="Calibri" panose="020F0502020204030204" pitchFamily="34" charset="0"/>
                      </a:endParaRPr>
                    </a:p>
                  </a:txBody>
                  <a:tcPr marL="9275" marR="9275" marT="9275" marB="0" anchor="b"/>
                </a:tc>
                <a:extLst>
                  <a:ext uri="{0D108BD9-81ED-4DB2-BD59-A6C34878D82A}">
                    <a16:rowId xmlns:a16="http://schemas.microsoft.com/office/drawing/2014/main" val="20443091"/>
                  </a:ext>
                </a:extLst>
              </a:tr>
              <a:tr h="457200">
                <a:tc>
                  <a:txBody>
                    <a:bodyPr/>
                    <a:lstStyle/>
                    <a:p>
                      <a:pPr algn="l" fontAlgn="b"/>
                      <a:r>
                        <a:rPr lang="en-US" sz="1800" u="none" strike="noStrike">
                          <a:effectLst/>
                        </a:rPr>
                        <a:t>Aspen support with ByWater Solutions expense</a:t>
                      </a:r>
                      <a:endParaRPr lang="en-US" sz="1800" b="0" i="0" u="none" strike="noStrike">
                        <a:solidFill>
                          <a:srgbClr val="000000"/>
                        </a:solidFill>
                        <a:effectLst/>
                        <a:latin typeface="Calibri" panose="020F0502020204030204" pitchFamily="34" charset="0"/>
                      </a:endParaRPr>
                    </a:p>
                  </a:txBody>
                  <a:tcPr marL="9275" marR="9275" marT="9275" marB="0" anchor="b"/>
                </a:tc>
                <a:tc>
                  <a:txBody>
                    <a:bodyPr/>
                    <a:lstStyle/>
                    <a:p>
                      <a:pPr algn="r" fontAlgn="b"/>
                      <a:r>
                        <a:rPr lang="en-US" sz="1800" u="none" strike="noStrike" dirty="0">
                          <a:effectLst/>
                        </a:rPr>
                        <a:t>$85,000</a:t>
                      </a:r>
                      <a:endParaRPr lang="en-US" sz="1800" b="0" i="0" u="none" strike="noStrike" dirty="0">
                        <a:solidFill>
                          <a:srgbClr val="000000"/>
                        </a:solidFill>
                        <a:effectLst/>
                        <a:latin typeface="Calibri" panose="020F0502020204030204" pitchFamily="34" charset="0"/>
                      </a:endParaRPr>
                    </a:p>
                  </a:txBody>
                  <a:tcPr marL="9275" marR="9275" marT="9275" marB="0" anchor="b"/>
                </a:tc>
                <a:tc>
                  <a:txBody>
                    <a:bodyPr/>
                    <a:lstStyle/>
                    <a:p>
                      <a:pPr algn="r" fontAlgn="b"/>
                      <a:r>
                        <a:rPr lang="en-US" sz="1800" u="none" strike="noStrike" dirty="0">
                          <a:effectLst/>
                        </a:rPr>
                        <a:t>$85,000</a:t>
                      </a:r>
                      <a:endParaRPr lang="en-US" sz="1800" b="0" i="0" u="none" strike="noStrike" dirty="0">
                        <a:solidFill>
                          <a:srgbClr val="000000"/>
                        </a:solidFill>
                        <a:effectLst/>
                        <a:latin typeface="Calibri" panose="020F0502020204030204" pitchFamily="34" charset="0"/>
                      </a:endParaRPr>
                    </a:p>
                  </a:txBody>
                  <a:tcPr marL="9275" marR="9275" marT="9275" marB="0" anchor="b"/>
                </a:tc>
                <a:extLst>
                  <a:ext uri="{0D108BD9-81ED-4DB2-BD59-A6C34878D82A}">
                    <a16:rowId xmlns:a16="http://schemas.microsoft.com/office/drawing/2014/main" val="1161258424"/>
                  </a:ext>
                </a:extLst>
              </a:tr>
              <a:tr h="561646">
                <a:tc>
                  <a:txBody>
                    <a:bodyPr/>
                    <a:lstStyle/>
                    <a:p>
                      <a:pPr algn="l" fontAlgn="b"/>
                      <a:r>
                        <a:rPr lang="en-US" sz="1800" u="none" strike="noStrike">
                          <a:effectLst/>
                        </a:rPr>
                        <a:t> </a:t>
                      </a:r>
                      <a:endParaRPr lang="en-US" sz="1800" b="1" i="0" u="none" strike="noStrike">
                        <a:solidFill>
                          <a:srgbClr val="000000"/>
                        </a:solidFill>
                        <a:effectLst/>
                        <a:latin typeface="Calibri" panose="020F0502020204030204" pitchFamily="34" charset="0"/>
                      </a:endParaRPr>
                    </a:p>
                  </a:txBody>
                  <a:tcPr marL="9275" marR="9275" marT="9275" marB="0" anchor="b"/>
                </a:tc>
                <a:tc>
                  <a:txBody>
                    <a:bodyPr/>
                    <a:lstStyle/>
                    <a:p>
                      <a:pPr algn="r" fontAlgn="b"/>
                      <a:r>
                        <a:rPr lang="en-US" sz="1800" u="none" strike="noStrike" dirty="0">
                          <a:effectLst/>
                        </a:rPr>
                        <a:t>$149,735</a:t>
                      </a:r>
                      <a:endParaRPr lang="en-US" sz="1800" b="1" i="0" u="none" strike="noStrike" dirty="0">
                        <a:solidFill>
                          <a:srgbClr val="000000"/>
                        </a:solidFill>
                        <a:effectLst/>
                        <a:latin typeface="Calibri" panose="020F0502020204030204" pitchFamily="34" charset="0"/>
                      </a:endParaRPr>
                    </a:p>
                  </a:txBody>
                  <a:tcPr marL="9275" marR="9275" marT="9275" marB="0" anchor="ctr"/>
                </a:tc>
                <a:tc>
                  <a:txBody>
                    <a:bodyPr/>
                    <a:lstStyle/>
                    <a:p>
                      <a:pPr algn="r" fontAlgn="b"/>
                      <a:r>
                        <a:rPr lang="en-US" sz="1800" u="none" strike="noStrike" dirty="0">
                          <a:effectLst/>
                        </a:rPr>
                        <a:t>$115,000</a:t>
                      </a:r>
                      <a:endParaRPr lang="en-US" sz="1800" b="1" i="0" u="none" strike="noStrike" dirty="0">
                        <a:solidFill>
                          <a:srgbClr val="000000"/>
                        </a:solidFill>
                        <a:effectLst/>
                        <a:latin typeface="Calibri" panose="020F0502020204030204" pitchFamily="34" charset="0"/>
                      </a:endParaRPr>
                    </a:p>
                  </a:txBody>
                  <a:tcPr marL="9275" marR="9275" marT="9275" marB="0" anchor="ctr"/>
                </a:tc>
                <a:extLst>
                  <a:ext uri="{0D108BD9-81ED-4DB2-BD59-A6C34878D82A}">
                    <a16:rowId xmlns:a16="http://schemas.microsoft.com/office/drawing/2014/main" val="847581468"/>
                  </a:ext>
                </a:extLst>
              </a:tr>
            </a:tbl>
          </a:graphicData>
        </a:graphic>
      </p:graphicFrame>
      <p:sp>
        <p:nvSpPr>
          <p:cNvPr id="5" name="Footer Placeholder 4">
            <a:extLst>
              <a:ext uri="{FF2B5EF4-FFF2-40B4-BE49-F238E27FC236}">
                <a16:creationId xmlns:a16="http://schemas.microsoft.com/office/drawing/2014/main" id="{0E6E1D83-F529-4465-9247-5227617C1E5B}"/>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B6540D10-1A48-4F76-AEFE-81151B82B031}"/>
              </a:ext>
            </a:extLst>
          </p:cNvPr>
          <p:cNvSpPr>
            <a:spLocks noGrp="1"/>
          </p:cNvSpPr>
          <p:nvPr>
            <p:ph type="sldNum" sz="quarter" idx="12"/>
          </p:nvPr>
        </p:nvSpPr>
        <p:spPr/>
        <p:txBody>
          <a:bodyPr/>
          <a:lstStyle/>
          <a:p>
            <a:fld id="{1FAA610F-65FB-4D76-A9F7-0135426F9A2E}" type="slidenum">
              <a:rPr lang="en-US" smtClean="0"/>
              <a:t>9</a:t>
            </a:fld>
            <a:endParaRPr lang="en-US"/>
          </a:p>
        </p:txBody>
      </p:sp>
      <p:sp>
        <p:nvSpPr>
          <p:cNvPr id="7" name="Date Placeholder 6">
            <a:extLst>
              <a:ext uri="{FF2B5EF4-FFF2-40B4-BE49-F238E27FC236}">
                <a16:creationId xmlns:a16="http://schemas.microsoft.com/office/drawing/2014/main" id="{B94C641B-4F2F-4453-9C5C-DA8D74845026}"/>
              </a:ext>
            </a:extLst>
          </p:cNvPr>
          <p:cNvSpPr>
            <a:spLocks noGrp="1"/>
          </p:cNvSpPr>
          <p:nvPr>
            <p:ph type="dt" sz="half" idx="13"/>
          </p:nvPr>
        </p:nvSpPr>
        <p:spPr/>
        <p:txBody>
          <a:bodyPr/>
          <a:lstStyle/>
          <a:p>
            <a:fld id="{BE77881E-05EA-445D-A401-3F862F6B3C8C}" type="datetime4">
              <a:rPr lang="en-US" smtClean="0"/>
              <a:t>March 3, 2022</a:t>
            </a:fld>
            <a:endParaRPr lang="en-US"/>
          </a:p>
        </p:txBody>
      </p:sp>
    </p:spTree>
    <p:extLst>
      <p:ext uri="{BB962C8B-B14F-4D97-AF65-F5344CB8AC3E}">
        <p14:creationId xmlns:p14="http://schemas.microsoft.com/office/powerpoint/2010/main" val="1214152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A9146-F637-48EA-B20D-76DAF3CB496B}"/>
              </a:ext>
            </a:extLst>
          </p:cNvPr>
          <p:cNvSpPr>
            <a:spLocks noGrp="1"/>
          </p:cNvSpPr>
          <p:nvPr>
            <p:ph type="title"/>
          </p:nvPr>
        </p:nvSpPr>
        <p:spPr/>
        <p:txBody>
          <a:bodyPr/>
          <a:lstStyle/>
          <a:p>
            <a:r>
              <a:rPr lang="en-US" dirty="0"/>
              <a:t>Budget: Security Initiative</a:t>
            </a:r>
          </a:p>
        </p:txBody>
      </p:sp>
      <p:sp>
        <p:nvSpPr>
          <p:cNvPr id="8" name="Text Placeholder 7">
            <a:extLst>
              <a:ext uri="{FF2B5EF4-FFF2-40B4-BE49-F238E27FC236}">
                <a16:creationId xmlns:a16="http://schemas.microsoft.com/office/drawing/2014/main" id="{DEB1306A-B224-4D64-995F-1531DA0BF04E}"/>
              </a:ext>
            </a:extLst>
          </p:cNvPr>
          <p:cNvSpPr>
            <a:spLocks noGrp="1"/>
          </p:cNvSpPr>
          <p:nvPr>
            <p:ph type="body" idx="1"/>
          </p:nvPr>
        </p:nvSpPr>
        <p:spPr/>
        <p:txBody>
          <a:bodyPr/>
          <a:lstStyle/>
          <a:p>
            <a:r>
              <a:rPr lang="en-US" dirty="0"/>
              <a:t>Current budget (underway)</a:t>
            </a:r>
          </a:p>
        </p:txBody>
      </p:sp>
      <p:sp>
        <p:nvSpPr>
          <p:cNvPr id="9" name="Content Placeholder 8">
            <a:extLst>
              <a:ext uri="{FF2B5EF4-FFF2-40B4-BE49-F238E27FC236}">
                <a16:creationId xmlns:a16="http://schemas.microsoft.com/office/drawing/2014/main" id="{214CBBEA-B82B-48B2-B175-335DBD280E0B}"/>
              </a:ext>
            </a:extLst>
          </p:cNvPr>
          <p:cNvSpPr>
            <a:spLocks noGrp="1"/>
          </p:cNvSpPr>
          <p:nvPr>
            <p:ph sz="half" idx="2"/>
          </p:nvPr>
        </p:nvSpPr>
        <p:spPr/>
        <p:txBody>
          <a:bodyPr/>
          <a:lstStyle/>
          <a:p>
            <a:pPr marL="0" indent="0">
              <a:buNone/>
            </a:pPr>
            <a:r>
              <a:rPr lang="en-US" dirty="0"/>
              <a:t>#</a:t>
            </a:r>
            <a:r>
              <a:rPr lang="en-US"/>
              <a:t>5830 Consulting $38,000</a:t>
            </a:r>
            <a:endParaRPr lang="en-US" dirty="0"/>
          </a:p>
          <a:p>
            <a:pPr marL="0" indent="0">
              <a:buNone/>
            </a:pPr>
            <a:r>
              <a:rPr lang="en-US" dirty="0"/>
              <a:t>Added expense for Sikich to conduct information security audit with SWAN</a:t>
            </a:r>
          </a:p>
          <a:p>
            <a:pPr marL="0" indent="0">
              <a:buNone/>
            </a:pPr>
            <a:endParaRPr lang="en-US" dirty="0"/>
          </a:p>
        </p:txBody>
      </p:sp>
      <p:sp>
        <p:nvSpPr>
          <p:cNvPr id="10" name="Text Placeholder 9">
            <a:extLst>
              <a:ext uri="{FF2B5EF4-FFF2-40B4-BE49-F238E27FC236}">
                <a16:creationId xmlns:a16="http://schemas.microsoft.com/office/drawing/2014/main" id="{2A9477A3-5236-4D2A-A3E3-18B9877FA5E3}"/>
              </a:ext>
            </a:extLst>
          </p:cNvPr>
          <p:cNvSpPr>
            <a:spLocks noGrp="1"/>
          </p:cNvSpPr>
          <p:nvPr>
            <p:ph type="body" sz="quarter" idx="3"/>
          </p:nvPr>
        </p:nvSpPr>
        <p:spPr/>
        <p:txBody>
          <a:bodyPr/>
          <a:lstStyle/>
          <a:p>
            <a:r>
              <a:rPr lang="en-US" dirty="0"/>
              <a:t>FY23 budget expense</a:t>
            </a:r>
          </a:p>
        </p:txBody>
      </p:sp>
      <p:sp>
        <p:nvSpPr>
          <p:cNvPr id="11" name="Content Placeholder 10">
            <a:extLst>
              <a:ext uri="{FF2B5EF4-FFF2-40B4-BE49-F238E27FC236}">
                <a16:creationId xmlns:a16="http://schemas.microsoft.com/office/drawing/2014/main" id="{5C119551-EA1A-45EA-AF0B-557F274BC3EC}"/>
              </a:ext>
            </a:extLst>
          </p:cNvPr>
          <p:cNvSpPr>
            <a:spLocks noGrp="1"/>
          </p:cNvSpPr>
          <p:nvPr>
            <p:ph sz="quarter" idx="4"/>
          </p:nvPr>
        </p:nvSpPr>
        <p:spPr/>
        <p:txBody>
          <a:bodyPr/>
          <a:lstStyle/>
          <a:p>
            <a:pPr marL="0" indent="0">
              <a:buNone/>
            </a:pPr>
            <a:r>
              <a:rPr lang="en-US" dirty="0"/>
              <a:t>#5830 Consulting $19,200</a:t>
            </a:r>
          </a:p>
          <a:p>
            <a:pPr marL="0" indent="0">
              <a:buNone/>
            </a:pPr>
            <a:r>
              <a:rPr lang="en-US" dirty="0"/>
              <a:t>Mitigation efforts for security audit findings</a:t>
            </a:r>
          </a:p>
          <a:p>
            <a:pPr marL="0" indent="0">
              <a:buNone/>
            </a:pPr>
            <a:r>
              <a:rPr lang="en-US" dirty="0"/>
              <a:t>Virtual Chief of Information Security (</a:t>
            </a:r>
            <a:r>
              <a:rPr lang="en-US" dirty="0" err="1"/>
              <a:t>vCISO</a:t>
            </a:r>
            <a:r>
              <a:rPr lang="en-US" dirty="0"/>
              <a:t>) service</a:t>
            </a:r>
          </a:p>
          <a:p>
            <a:pPr marL="0" indent="0">
              <a:buNone/>
            </a:pPr>
            <a:r>
              <a:rPr lang="en-US" dirty="0"/>
              <a:t>Creation &amp; implementation of policies</a:t>
            </a:r>
          </a:p>
        </p:txBody>
      </p:sp>
      <p:sp>
        <p:nvSpPr>
          <p:cNvPr id="5" name="Footer Placeholder 4">
            <a:extLst>
              <a:ext uri="{FF2B5EF4-FFF2-40B4-BE49-F238E27FC236}">
                <a16:creationId xmlns:a16="http://schemas.microsoft.com/office/drawing/2014/main" id="{B2C8ACF5-5571-4DAD-A1B4-8B0BA699A39E}"/>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C6EC2898-92E9-4E70-82B2-1D0D6CF654BB}"/>
              </a:ext>
            </a:extLst>
          </p:cNvPr>
          <p:cNvSpPr>
            <a:spLocks noGrp="1"/>
          </p:cNvSpPr>
          <p:nvPr>
            <p:ph type="sldNum" sz="quarter" idx="12"/>
          </p:nvPr>
        </p:nvSpPr>
        <p:spPr/>
        <p:txBody>
          <a:bodyPr/>
          <a:lstStyle/>
          <a:p>
            <a:fld id="{1FAA610F-65FB-4D76-A9F7-0135426F9A2E}" type="slidenum">
              <a:rPr lang="en-US" smtClean="0"/>
              <a:t>10</a:t>
            </a:fld>
            <a:endParaRPr lang="en-US"/>
          </a:p>
        </p:txBody>
      </p:sp>
      <p:sp>
        <p:nvSpPr>
          <p:cNvPr id="7" name="Date Placeholder 6">
            <a:extLst>
              <a:ext uri="{FF2B5EF4-FFF2-40B4-BE49-F238E27FC236}">
                <a16:creationId xmlns:a16="http://schemas.microsoft.com/office/drawing/2014/main" id="{0F3AC6E1-FBAD-42EC-86BF-CB6DA0A1A4FF}"/>
              </a:ext>
            </a:extLst>
          </p:cNvPr>
          <p:cNvSpPr>
            <a:spLocks noGrp="1"/>
          </p:cNvSpPr>
          <p:nvPr>
            <p:ph type="dt" sz="half" idx="13"/>
          </p:nvPr>
        </p:nvSpPr>
        <p:spPr/>
        <p:txBody>
          <a:bodyPr/>
          <a:lstStyle/>
          <a:p>
            <a:fld id="{BE77881E-05EA-445D-A401-3F862F6B3C8C}" type="datetime4">
              <a:rPr lang="en-US" smtClean="0"/>
              <a:t>March 3, 2022</a:t>
            </a:fld>
            <a:endParaRPr lang="en-US"/>
          </a:p>
        </p:txBody>
      </p:sp>
    </p:spTree>
    <p:extLst>
      <p:ext uri="{BB962C8B-B14F-4D97-AF65-F5344CB8AC3E}">
        <p14:creationId xmlns:p14="http://schemas.microsoft.com/office/powerpoint/2010/main" val="164756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5540-4395-4A08-854D-6A803FEF7875}"/>
              </a:ext>
            </a:extLst>
          </p:cNvPr>
          <p:cNvSpPr>
            <a:spLocks noGrp="1"/>
          </p:cNvSpPr>
          <p:nvPr>
            <p:ph type="title"/>
          </p:nvPr>
        </p:nvSpPr>
        <p:spPr/>
        <p:txBody>
          <a:bodyPr/>
          <a:lstStyle/>
          <a:p>
            <a:r>
              <a:rPr lang="en-US" dirty="0"/>
              <a:t>Budget: BLUEcloud: Acquisitions, Cataloging, Circulation</a:t>
            </a:r>
          </a:p>
        </p:txBody>
      </p:sp>
      <p:sp>
        <p:nvSpPr>
          <p:cNvPr id="3" name="Content Placeholder 2">
            <a:extLst>
              <a:ext uri="{FF2B5EF4-FFF2-40B4-BE49-F238E27FC236}">
                <a16:creationId xmlns:a16="http://schemas.microsoft.com/office/drawing/2014/main" id="{C2AFD074-6083-4A09-B6F3-0B35AFA7B954}"/>
              </a:ext>
            </a:extLst>
          </p:cNvPr>
          <p:cNvSpPr>
            <a:spLocks noGrp="1"/>
          </p:cNvSpPr>
          <p:nvPr>
            <p:ph sz="half" idx="1"/>
          </p:nvPr>
        </p:nvSpPr>
        <p:spPr/>
        <p:txBody>
          <a:bodyPr/>
          <a:lstStyle/>
          <a:p>
            <a:r>
              <a:rPr lang="en-US" dirty="0"/>
              <a:t>Included in SirsiDynix agreement</a:t>
            </a:r>
          </a:p>
          <a:p>
            <a:r>
              <a:rPr lang="en-US" dirty="0"/>
              <a:t>No additional cost</a:t>
            </a:r>
          </a:p>
          <a:p>
            <a:r>
              <a:rPr lang="en-US" dirty="0"/>
              <a:t>BLUEcloud Acquisitions</a:t>
            </a:r>
          </a:p>
          <a:p>
            <a:r>
              <a:rPr lang="en-US" dirty="0"/>
              <a:t>BLUEcloud Cataloging</a:t>
            </a:r>
          </a:p>
          <a:p>
            <a:r>
              <a:rPr lang="en-US" dirty="0"/>
              <a:t>BLUEcloud Circulation</a:t>
            </a:r>
          </a:p>
        </p:txBody>
      </p:sp>
      <p:sp>
        <p:nvSpPr>
          <p:cNvPr id="4" name="Content Placeholder 3">
            <a:extLst>
              <a:ext uri="{FF2B5EF4-FFF2-40B4-BE49-F238E27FC236}">
                <a16:creationId xmlns:a16="http://schemas.microsoft.com/office/drawing/2014/main" id="{58842270-57E0-4BC8-BCDA-8701D9177CAF}"/>
              </a:ext>
            </a:extLst>
          </p:cNvPr>
          <p:cNvSpPr>
            <a:spLocks noGrp="1"/>
          </p:cNvSpPr>
          <p:nvPr>
            <p:ph sz="half" idx="2"/>
          </p:nvPr>
        </p:nvSpPr>
        <p:spPr/>
        <p:txBody>
          <a:bodyPr/>
          <a:lstStyle/>
          <a:p>
            <a:r>
              <a:rPr lang="en-US" dirty="0"/>
              <a:t>Cataloging Pilot</a:t>
            </a:r>
          </a:p>
          <a:p>
            <a:r>
              <a:rPr lang="en-US" dirty="0"/>
              <a:t>Circulation Pilot with SWAN Circulation Advisory</a:t>
            </a:r>
          </a:p>
          <a:p>
            <a:r>
              <a:rPr lang="en-US" dirty="0"/>
              <a:t>Acquisitions live with 3 libraries</a:t>
            </a:r>
          </a:p>
          <a:p>
            <a:r>
              <a:rPr lang="en-US" dirty="0"/>
              <a:t>Watch for BLUEcloud Update announcements</a:t>
            </a:r>
          </a:p>
          <a:p>
            <a:r>
              <a:rPr lang="en-US" dirty="0"/>
              <a:t>February release</a:t>
            </a:r>
          </a:p>
        </p:txBody>
      </p:sp>
      <p:sp>
        <p:nvSpPr>
          <p:cNvPr id="5" name="Footer Placeholder 4">
            <a:extLst>
              <a:ext uri="{FF2B5EF4-FFF2-40B4-BE49-F238E27FC236}">
                <a16:creationId xmlns:a16="http://schemas.microsoft.com/office/drawing/2014/main" id="{0F2AF763-D86C-4320-8A2A-B2CBA854C4D0}"/>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15C82460-07ED-4695-8961-FBF990DE0BD1}"/>
              </a:ext>
            </a:extLst>
          </p:cNvPr>
          <p:cNvSpPr>
            <a:spLocks noGrp="1"/>
          </p:cNvSpPr>
          <p:nvPr>
            <p:ph type="sldNum" sz="quarter" idx="12"/>
          </p:nvPr>
        </p:nvSpPr>
        <p:spPr/>
        <p:txBody>
          <a:bodyPr/>
          <a:lstStyle/>
          <a:p>
            <a:fld id="{1FAA610F-65FB-4D76-A9F7-0135426F9A2E}" type="slidenum">
              <a:rPr lang="en-US" smtClean="0"/>
              <a:t>11</a:t>
            </a:fld>
            <a:endParaRPr lang="en-US"/>
          </a:p>
        </p:txBody>
      </p:sp>
      <p:sp>
        <p:nvSpPr>
          <p:cNvPr id="7" name="Date Placeholder 6">
            <a:extLst>
              <a:ext uri="{FF2B5EF4-FFF2-40B4-BE49-F238E27FC236}">
                <a16:creationId xmlns:a16="http://schemas.microsoft.com/office/drawing/2014/main" id="{90F7CE9E-2D1A-4ACE-888D-12F8A014B3D7}"/>
              </a:ext>
            </a:extLst>
          </p:cNvPr>
          <p:cNvSpPr>
            <a:spLocks noGrp="1"/>
          </p:cNvSpPr>
          <p:nvPr>
            <p:ph type="dt" sz="half" idx="13"/>
          </p:nvPr>
        </p:nvSpPr>
        <p:spPr/>
        <p:txBody>
          <a:bodyPr/>
          <a:lstStyle/>
          <a:p>
            <a:fld id="{BE77881E-05EA-445D-A401-3F862F6B3C8C}" type="datetime4">
              <a:rPr lang="en-US" smtClean="0"/>
              <a:t>March 3, 2022</a:t>
            </a:fld>
            <a:endParaRPr lang="en-US"/>
          </a:p>
        </p:txBody>
      </p:sp>
    </p:spTree>
    <p:extLst>
      <p:ext uri="{BB962C8B-B14F-4D97-AF65-F5344CB8AC3E}">
        <p14:creationId xmlns:p14="http://schemas.microsoft.com/office/powerpoint/2010/main" val="615870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A1C033A-B394-494F-B3B5-DA73CDDF7D74}"/>
              </a:ext>
            </a:extLst>
          </p:cNvPr>
          <p:cNvSpPr>
            <a:spLocks noGrp="1"/>
          </p:cNvSpPr>
          <p:nvPr>
            <p:ph type="title"/>
          </p:nvPr>
        </p:nvSpPr>
        <p:spPr>
          <a:xfrm>
            <a:off x="838200" y="365125"/>
            <a:ext cx="6522267" cy="1325563"/>
          </a:xfrm>
        </p:spPr>
        <p:txBody>
          <a:bodyPr/>
          <a:lstStyle/>
          <a:p>
            <a:r>
              <a:rPr lang="en-US" dirty="0"/>
              <a:t>Budget: Restick printer purchase</a:t>
            </a:r>
          </a:p>
        </p:txBody>
      </p:sp>
      <p:sp>
        <p:nvSpPr>
          <p:cNvPr id="8" name="Content Placeholder 7">
            <a:extLst>
              <a:ext uri="{FF2B5EF4-FFF2-40B4-BE49-F238E27FC236}">
                <a16:creationId xmlns:a16="http://schemas.microsoft.com/office/drawing/2014/main" id="{22D7EFB0-65C6-4667-9345-099A34FAB7B8}"/>
              </a:ext>
            </a:extLst>
          </p:cNvPr>
          <p:cNvSpPr>
            <a:spLocks noGrp="1"/>
          </p:cNvSpPr>
          <p:nvPr>
            <p:ph sz="half" idx="1"/>
          </p:nvPr>
        </p:nvSpPr>
        <p:spPr/>
        <p:txBody>
          <a:bodyPr>
            <a:normAutofit lnSpcReduction="10000"/>
          </a:bodyPr>
          <a:lstStyle/>
          <a:p>
            <a:r>
              <a:rPr lang="en-US"/>
              <a:t>BLUEcloud Circulation generates transit/delivery labels</a:t>
            </a:r>
          </a:p>
          <a:p>
            <a:r>
              <a:rPr lang="en-US"/>
              <a:t>100 printers $34,000 reserve purchase: 1 printer per library</a:t>
            </a:r>
          </a:p>
          <a:p>
            <a:r>
              <a:rPr lang="en-US"/>
              <a:t>Additional group-purchase for delivery printers: </a:t>
            </a:r>
          </a:p>
          <a:p>
            <a:pPr lvl="1"/>
            <a:r>
              <a:rPr lang="en-US"/>
              <a:t>Revenue #4190 Member Group Purchase Receipts $10,200</a:t>
            </a:r>
          </a:p>
          <a:p>
            <a:pPr lvl="1"/>
            <a:r>
              <a:rPr lang="en-US"/>
              <a:t>Expense #5690 Group Purchases – Hardware $10,200</a:t>
            </a:r>
          </a:p>
          <a:p>
            <a:endParaRPr lang="en-US"/>
          </a:p>
        </p:txBody>
      </p:sp>
      <p:sp>
        <p:nvSpPr>
          <p:cNvPr id="3" name="Footer Placeholder 2">
            <a:extLst>
              <a:ext uri="{FF2B5EF4-FFF2-40B4-BE49-F238E27FC236}">
                <a16:creationId xmlns:a16="http://schemas.microsoft.com/office/drawing/2014/main" id="{8A29D329-C26B-4E4D-93E2-E26B565D9737}"/>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473C709F-3202-46F2-BCAD-F242AD49EC3E}"/>
              </a:ext>
            </a:extLst>
          </p:cNvPr>
          <p:cNvSpPr>
            <a:spLocks noGrp="1"/>
          </p:cNvSpPr>
          <p:nvPr>
            <p:ph type="sldNum" sz="quarter" idx="12"/>
          </p:nvPr>
        </p:nvSpPr>
        <p:spPr/>
        <p:txBody>
          <a:bodyPr/>
          <a:lstStyle/>
          <a:p>
            <a:fld id="{1FAA610F-65FB-4D76-A9F7-0135426F9A2E}" type="slidenum">
              <a:rPr lang="en-US" smtClean="0"/>
              <a:t>12</a:t>
            </a:fld>
            <a:endParaRPr lang="en-US"/>
          </a:p>
        </p:txBody>
      </p:sp>
      <p:sp>
        <p:nvSpPr>
          <p:cNvPr id="6" name="Date Placeholder 5">
            <a:extLst>
              <a:ext uri="{FF2B5EF4-FFF2-40B4-BE49-F238E27FC236}">
                <a16:creationId xmlns:a16="http://schemas.microsoft.com/office/drawing/2014/main" id="{2C6A1817-05B7-4449-A9AA-6A1B26C824A3}"/>
              </a:ext>
            </a:extLst>
          </p:cNvPr>
          <p:cNvSpPr>
            <a:spLocks noGrp="1"/>
          </p:cNvSpPr>
          <p:nvPr>
            <p:ph type="dt" sz="half" idx="13"/>
          </p:nvPr>
        </p:nvSpPr>
        <p:spPr/>
        <p:txBody>
          <a:bodyPr/>
          <a:lstStyle/>
          <a:p>
            <a:fld id="{A99684E3-A0FF-49CA-B05E-EC4BBEDCAE69}" type="datetime4">
              <a:rPr lang="en-US" smtClean="0"/>
              <a:t>March 3, 2022</a:t>
            </a:fld>
            <a:endParaRPr lang="en-US"/>
          </a:p>
        </p:txBody>
      </p:sp>
      <p:pic>
        <p:nvPicPr>
          <p:cNvPr id="3074" name="Picture 2" descr="TM-L90 Plus Liner-free Compatible Label Printer">
            <a:extLst>
              <a:ext uri="{FF2B5EF4-FFF2-40B4-BE49-F238E27FC236}">
                <a16:creationId xmlns:a16="http://schemas.microsoft.com/office/drawing/2014/main" id="{849BAC9A-FE15-45E9-B91E-36ABE50F83A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552910" y="2722563"/>
            <a:ext cx="5181600" cy="34544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58AD8911-5862-4FAA-9E2F-D40BEC6406DC}"/>
              </a:ext>
            </a:extLst>
          </p:cNvPr>
          <p:cNvPicPr>
            <a:picLocks noChangeAspect="1"/>
          </p:cNvPicPr>
          <p:nvPr/>
        </p:nvPicPr>
        <p:blipFill>
          <a:blip r:embed="rId3"/>
          <a:stretch>
            <a:fillRect/>
          </a:stretch>
        </p:blipFill>
        <p:spPr>
          <a:xfrm>
            <a:off x="7477493" y="514286"/>
            <a:ext cx="3332434" cy="2657642"/>
          </a:xfrm>
          <a:prstGeom prst="rect">
            <a:avLst/>
          </a:prstGeom>
          <a:ln>
            <a:solidFill>
              <a:schemeClr val="bg1">
                <a:lumMod val="65000"/>
              </a:schemeClr>
            </a:solidFill>
          </a:ln>
        </p:spPr>
      </p:pic>
    </p:spTree>
    <p:extLst>
      <p:ext uri="{BB962C8B-B14F-4D97-AF65-F5344CB8AC3E}">
        <p14:creationId xmlns:p14="http://schemas.microsoft.com/office/powerpoint/2010/main" val="246168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CB8CF-88CB-488E-8C24-A3C644F2837E}"/>
              </a:ext>
            </a:extLst>
          </p:cNvPr>
          <p:cNvSpPr>
            <a:spLocks noGrp="1"/>
          </p:cNvSpPr>
          <p:nvPr>
            <p:ph type="title"/>
          </p:nvPr>
        </p:nvSpPr>
        <p:spPr/>
        <p:txBody>
          <a:bodyPr/>
          <a:lstStyle/>
          <a:p>
            <a:r>
              <a:rPr lang="en-US" dirty="0"/>
              <a:t>Budget: Book club support &amp; Popular materials</a:t>
            </a:r>
          </a:p>
        </p:txBody>
      </p:sp>
      <p:sp>
        <p:nvSpPr>
          <p:cNvPr id="3" name="Content Placeholder 2">
            <a:extLst>
              <a:ext uri="{FF2B5EF4-FFF2-40B4-BE49-F238E27FC236}">
                <a16:creationId xmlns:a16="http://schemas.microsoft.com/office/drawing/2014/main" id="{2A9B497F-A104-4657-B110-B03822F07064}"/>
              </a:ext>
            </a:extLst>
          </p:cNvPr>
          <p:cNvSpPr>
            <a:spLocks noGrp="1"/>
          </p:cNvSpPr>
          <p:nvPr>
            <p:ph sz="half" idx="1"/>
          </p:nvPr>
        </p:nvSpPr>
        <p:spPr>
          <a:xfrm>
            <a:off x="838200" y="1566250"/>
            <a:ext cx="5181600" cy="2061448"/>
          </a:xfrm>
        </p:spPr>
        <p:txBody>
          <a:bodyPr>
            <a:normAutofit lnSpcReduction="10000"/>
          </a:bodyPr>
          <a:lstStyle/>
          <a:p>
            <a:pPr marL="0" indent="0">
              <a:buNone/>
            </a:pPr>
            <a:r>
              <a:rPr lang="en-US" dirty="0"/>
              <a:t>KitKeeper out of pilot – any library can join</a:t>
            </a:r>
          </a:p>
          <a:p>
            <a:r>
              <a:rPr lang="en-US" dirty="0"/>
              <a:t>Geneva and Downers Grove are sharing 176 kits with SWAN libraries</a:t>
            </a:r>
          </a:p>
          <a:p>
            <a:pPr marL="0" indent="0">
              <a:buNone/>
            </a:pPr>
            <a:endParaRPr lang="en-US" dirty="0"/>
          </a:p>
        </p:txBody>
      </p:sp>
      <p:sp>
        <p:nvSpPr>
          <p:cNvPr id="4" name="Content Placeholder 3">
            <a:extLst>
              <a:ext uri="{FF2B5EF4-FFF2-40B4-BE49-F238E27FC236}">
                <a16:creationId xmlns:a16="http://schemas.microsoft.com/office/drawing/2014/main" id="{A9B50603-18B7-4614-B58A-2F8493D8321D}"/>
              </a:ext>
            </a:extLst>
          </p:cNvPr>
          <p:cNvSpPr>
            <a:spLocks noGrp="1"/>
          </p:cNvSpPr>
          <p:nvPr>
            <p:ph sz="half" idx="2"/>
          </p:nvPr>
        </p:nvSpPr>
        <p:spPr>
          <a:xfrm>
            <a:off x="6248400" y="1452029"/>
            <a:ext cx="5181600" cy="4351338"/>
          </a:xfrm>
        </p:spPr>
        <p:txBody>
          <a:bodyPr>
            <a:normAutofit lnSpcReduction="10000"/>
          </a:bodyPr>
          <a:lstStyle/>
          <a:p>
            <a:pPr marL="0" indent="0">
              <a:buNone/>
            </a:pPr>
            <a:r>
              <a:rPr lang="en-US"/>
              <a:t>Baker &amp; Taylor Rental – targeting high demand holds</a:t>
            </a:r>
          </a:p>
          <a:p>
            <a:r>
              <a:rPr lang="en-US"/>
              <a:t>Rental copies circulated an average of 4.79 times</a:t>
            </a:r>
          </a:p>
          <a:p>
            <a:r>
              <a:rPr lang="en-US"/>
              <a:t>Once returned and hold queue exhausted, books returned</a:t>
            </a:r>
          </a:p>
          <a:p>
            <a:pPr marL="0" indent="0">
              <a:buNone/>
            </a:pPr>
            <a:r>
              <a:rPr lang="en-US"/>
              <a:t>2022 – expanding test to include floating collections to minimize transit time</a:t>
            </a:r>
          </a:p>
        </p:txBody>
      </p:sp>
      <p:sp>
        <p:nvSpPr>
          <p:cNvPr id="5" name="Footer Placeholder 4">
            <a:extLst>
              <a:ext uri="{FF2B5EF4-FFF2-40B4-BE49-F238E27FC236}">
                <a16:creationId xmlns:a16="http://schemas.microsoft.com/office/drawing/2014/main" id="{203CCE2F-19AF-4189-AA30-F4182DB3520C}"/>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EC52B9EE-B2FF-490F-9BF0-166A8847CD65}"/>
              </a:ext>
            </a:extLst>
          </p:cNvPr>
          <p:cNvSpPr>
            <a:spLocks noGrp="1"/>
          </p:cNvSpPr>
          <p:nvPr>
            <p:ph type="sldNum" sz="quarter" idx="12"/>
          </p:nvPr>
        </p:nvSpPr>
        <p:spPr/>
        <p:txBody>
          <a:bodyPr/>
          <a:lstStyle/>
          <a:p>
            <a:fld id="{1FAA610F-65FB-4D76-A9F7-0135426F9A2E}" type="slidenum">
              <a:rPr lang="en-US" smtClean="0"/>
              <a:t>13</a:t>
            </a:fld>
            <a:endParaRPr lang="en-US"/>
          </a:p>
        </p:txBody>
      </p:sp>
      <p:sp>
        <p:nvSpPr>
          <p:cNvPr id="7" name="Date Placeholder 6">
            <a:extLst>
              <a:ext uri="{FF2B5EF4-FFF2-40B4-BE49-F238E27FC236}">
                <a16:creationId xmlns:a16="http://schemas.microsoft.com/office/drawing/2014/main" id="{A190CD36-EE87-4637-B8AB-A051DFC81D89}"/>
              </a:ext>
            </a:extLst>
          </p:cNvPr>
          <p:cNvSpPr>
            <a:spLocks noGrp="1"/>
          </p:cNvSpPr>
          <p:nvPr>
            <p:ph type="dt" sz="half" idx="13"/>
          </p:nvPr>
        </p:nvSpPr>
        <p:spPr/>
        <p:txBody>
          <a:bodyPr/>
          <a:lstStyle/>
          <a:p>
            <a:fld id="{BE77881E-05EA-445D-A401-3F862F6B3C8C}" type="datetime4">
              <a:rPr lang="en-US" smtClean="0"/>
              <a:t>March 3, 2022</a:t>
            </a:fld>
            <a:endParaRPr lang="en-US"/>
          </a:p>
        </p:txBody>
      </p:sp>
      <p:pic>
        <p:nvPicPr>
          <p:cNvPr id="9" name="Picture 8">
            <a:extLst>
              <a:ext uri="{FF2B5EF4-FFF2-40B4-BE49-F238E27FC236}">
                <a16:creationId xmlns:a16="http://schemas.microsoft.com/office/drawing/2014/main" id="{7FD747F8-B78D-451D-B0A2-49AE0C8722AB}"/>
              </a:ext>
            </a:extLst>
          </p:cNvPr>
          <p:cNvPicPr>
            <a:picLocks noChangeAspect="1"/>
          </p:cNvPicPr>
          <p:nvPr/>
        </p:nvPicPr>
        <p:blipFill>
          <a:blip r:embed="rId3"/>
          <a:stretch>
            <a:fillRect/>
          </a:stretch>
        </p:blipFill>
        <p:spPr>
          <a:xfrm>
            <a:off x="1183674" y="3627698"/>
            <a:ext cx="3274884" cy="2549265"/>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3389667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20EF4-E406-4146-B265-7715DADC571F}"/>
              </a:ext>
            </a:extLst>
          </p:cNvPr>
          <p:cNvSpPr>
            <a:spLocks noGrp="1"/>
          </p:cNvSpPr>
          <p:nvPr>
            <p:ph type="title"/>
          </p:nvPr>
        </p:nvSpPr>
        <p:spPr>
          <a:xfrm>
            <a:off x="653955" y="428576"/>
            <a:ext cx="3111690" cy="1600200"/>
          </a:xfrm>
        </p:spPr>
        <p:txBody>
          <a:bodyPr/>
          <a:lstStyle/>
          <a:p>
            <a:r>
              <a:rPr lang="en-US" dirty="0"/>
              <a:t>Budget: Reading Platform - Beanstack </a:t>
            </a:r>
          </a:p>
        </p:txBody>
      </p:sp>
      <p:sp>
        <p:nvSpPr>
          <p:cNvPr id="3" name="Content Placeholder 2">
            <a:extLst>
              <a:ext uri="{FF2B5EF4-FFF2-40B4-BE49-F238E27FC236}">
                <a16:creationId xmlns:a16="http://schemas.microsoft.com/office/drawing/2014/main" id="{9CB36900-3638-4AAA-8392-87FE62B47587}"/>
              </a:ext>
            </a:extLst>
          </p:cNvPr>
          <p:cNvSpPr>
            <a:spLocks noGrp="1"/>
          </p:cNvSpPr>
          <p:nvPr>
            <p:ph idx="1"/>
          </p:nvPr>
        </p:nvSpPr>
        <p:spPr>
          <a:xfrm>
            <a:off x="5183188" y="398352"/>
            <a:ext cx="6172200" cy="6174463"/>
          </a:xfrm>
        </p:spPr>
        <p:txBody>
          <a:bodyPr>
            <a:normAutofit fontScale="92500" lnSpcReduction="10000"/>
          </a:bodyPr>
          <a:lstStyle/>
          <a:p>
            <a:r>
              <a:rPr lang="en-US" dirty="0"/>
              <a:t>Provides reading platform for small libraries and their patrons who do not have budget or staff time to support</a:t>
            </a:r>
          </a:p>
          <a:p>
            <a:r>
              <a:rPr lang="en-US" dirty="0"/>
              <a:t>Provides opportunity to share marketing and training resources throughout SWAN</a:t>
            </a:r>
          </a:p>
          <a:p>
            <a:r>
              <a:rPr lang="en-US" dirty="0"/>
              <a:t>Support year-long reading and student outreach</a:t>
            </a:r>
          </a:p>
          <a:p>
            <a:r>
              <a:rPr lang="en-US" dirty="0"/>
              <a:t>Supplements, does not replace existing library-branded reading platforms or programs</a:t>
            </a:r>
          </a:p>
          <a:p>
            <a:r>
              <a:rPr lang="en-US" dirty="0"/>
              <a:t>Will be available </a:t>
            </a:r>
            <a:r>
              <a:rPr lang="en-US"/>
              <a:t>for patron use by </a:t>
            </a:r>
            <a:r>
              <a:rPr lang="en-US" dirty="0"/>
              <a:t>mid-May to accommodate summer reading</a:t>
            </a:r>
          </a:p>
        </p:txBody>
      </p:sp>
      <p:sp>
        <p:nvSpPr>
          <p:cNvPr id="5" name="Footer Placeholder 4">
            <a:extLst>
              <a:ext uri="{FF2B5EF4-FFF2-40B4-BE49-F238E27FC236}">
                <a16:creationId xmlns:a16="http://schemas.microsoft.com/office/drawing/2014/main" id="{5FF8955C-B97A-4EBB-9C48-3402E36834CA}"/>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A8070CE9-2A3C-4C3F-92F9-B2A41BDD371A}"/>
              </a:ext>
            </a:extLst>
          </p:cNvPr>
          <p:cNvSpPr>
            <a:spLocks noGrp="1"/>
          </p:cNvSpPr>
          <p:nvPr>
            <p:ph type="sldNum" sz="quarter" idx="12"/>
          </p:nvPr>
        </p:nvSpPr>
        <p:spPr/>
        <p:txBody>
          <a:bodyPr/>
          <a:lstStyle/>
          <a:p>
            <a:fld id="{1FAA610F-65FB-4D76-A9F7-0135426F9A2E}" type="slidenum">
              <a:rPr lang="en-US" smtClean="0"/>
              <a:t>14</a:t>
            </a:fld>
            <a:endParaRPr lang="en-US"/>
          </a:p>
        </p:txBody>
      </p:sp>
      <p:sp>
        <p:nvSpPr>
          <p:cNvPr id="7" name="Date Placeholder 6">
            <a:extLst>
              <a:ext uri="{FF2B5EF4-FFF2-40B4-BE49-F238E27FC236}">
                <a16:creationId xmlns:a16="http://schemas.microsoft.com/office/drawing/2014/main" id="{212944B0-F0BA-4FB9-86A3-0DF8C2D97B82}"/>
              </a:ext>
            </a:extLst>
          </p:cNvPr>
          <p:cNvSpPr>
            <a:spLocks noGrp="1"/>
          </p:cNvSpPr>
          <p:nvPr>
            <p:ph type="dt" sz="half" idx="13"/>
          </p:nvPr>
        </p:nvSpPr>
        <p:spPr/>
        <p:txBody>
          <a:bodyPr/>
          <a:lstStyle/>
          <a:p>
            <a:fld id="{C7EE3EF2-A7B1-4F23-8584-F0BBB5D3EC1A}" type="datetime4">
              <a:rPr lang="en-US" smtClean="0"/>
              <a:t>March 3, 2022</a:t>
            </a:fld>
            <a:endParaRPr lang="en-US"/>
          </a:p>
        </p:txBody>
      </p:sp>
      <p:pic>
        <p:nvPicPr>
          <p:cNvPr id="8" name="Picture 7">
            <a:extLst>
              <a:ext uri="{FF2B5EF4-FFF2-40B4-BE49-F238E27FC236}">
                <a16:creationId xmlns:a16="http://schemas.microsoft.com/office/drawing/2014/main" id="{63442DEC-08C7-4AD9-A906-475A8E0C30EF}"/>
              </a:ext>
            </a:extLst>
          </p:cNvPr>
          <p:cNvPicPr>
            <a:picLocks noChangeAspect="1"/>
          </p:cNvPicPr>
          <p:nvPr/>
        </p:nvPicPr>
        <p:blipFill>
          <a:blip r:embed="rId3"/>
          <a:stretch>
            <a:fillRect/>
          </a:stretch>
        </p:blipFill>
        <p:spPr>
          <a:xfrm>
            <a:off x="113834" y="2292366"/>
            <a:ext cx="4366722" cy="3336958"/>
          </a:xfrm>
          <a:prstGeom prst="rect">
            <a:avLst/>
          </a:prstGeom>
        </p:spPr>
      </p:pic>
    </p:spTree>
    <p:custDataLst>
      <p:tags r:id="rId1"/>
    </p:custDataLst>
    <p:extLst>
      <p:ext uri="{BB962C8B-B14F-4D97-AF65-F5344CB8AC3E}">
        <p14:creationId xmlns:p14="http://schemas.microsoft.com/office/powerpoint/2010/main" val="2606527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7CCAEFF-0963-488C-85B0-238F4AE86072}"/>
              </a:ext>
            </a:extLst>
          </p:cNvPr>
          <p:cNvSpPr>
            <a:spLocks noGrp="1"/>
          </p:cNvSpPr>
          <p:nvPr>
            <p:ph type="title"/>
          </p:nvPr>
        </p:nvSpPr>
        <p:spPr/>
        <p:txBody>
          <a:bodyPr/>
          <a:lstStyle/>
          <a:p>
            <a:r>
              <a:rPr lang="en-US" dirty="0"/>
              <a:t>Why Beanstack?</a:t>
            </a:r>
          </a:p>
        </p:txBody>
      </p:sp>
      <p:sp>
        <p:nvSpPr>
          <p:cNvPr id="9" name="Content Placeholder 8">
            <a:extLst>
              <a:ext uri="{FF2B5EF4-FFF2-40B4-BE49-F238E27FC236}">
                <a16:creationId xmlns:a16="http://schemas.microsoft.com/office/drawing/2014/main" id="{1A28E943-7733-48AE-84A1-AB8A8D2CD7DF}"/>
              </a:ext>
            </a:extLst>
          </p:cNvPr>
          <p:cNvSpPr>
            <a:spLocks noGrp="1"/>
          </p:cNvSpPr>
          <p:nvPr>
            <p:ph sz="half" idx="1"/>
          </p:nvPr>
        </p:nvSpPr>
        <p:spPr>
          <a:xfrm>
            <a:off x="838200" y="1825625"/>
            <a:ext cx="6793872" cy="4351338"/>
          </a:xfrm>
        </p:spPr>
        <p:txBody>
          <a:bodyPr>
            <a:normAutofit fontScale="92500" lnSpcReduction="10000"/>
          </a:bodyPr>
          <a:lstStyle/>
          <a:p>
            <a:r>
              <a:rPr lang="en-US" dirty="0"/>
              <a:t>Currently 48 of our 95 public libraries use Beanstack</a:t>
            </a:r>
          </a:p>
          <a:p>
            <a:r>
              <a:rPr lang="en-US" dirty="0"/>
              <a:t>Does not require integration with patron database, retaining patron privacy and limiting access to personal identifiable information</a:t>
            </a:r>
          </a:p>
          <a:p>
            <a:r>
              <a:rPr lang="en-US" dirty="0"/>
              <a:t>Year-round reading programs/templates</a:t>
            </a:r>
          </a:p>
          <a:p>
            <a:r>
              <a:rPr lang="en-US" dirty="0"/>
              <a:t>Monthly reading challenges </a:t>
            </a:r>
          </a:p>
          <a:p>
            <a:r>
              <a:rPr lang="en-US" dirty="0"/>
              <a:t>Strong community of users</a:t>
            </a:r>
          </a:p>
          <a:p>
            <a:r>
              <a:rPr lang="en-US" dirty="0"/>
              <a:t>Continuous development</a:t>
            </a:r>
          </a:p>
          <a:p>
            <a:r>
              <a:rPr lang="en-US" dirty="0"/>
              <a:t>Compliance with accessibility standards</a:t>
            </a:r>
          </a:p>
        </p:txBody>
      </p:sp>
      <p:sp>
        <p:nvSpPr>
          <p:cNvPr id="5" name="Footer Placeholder 4">
            <a:extLst>
              <a:ext uri="{FF2B5EF4-FFF2-40B4-BE49-F238E27FC236}">
                <a16:creationId xmlns:a16="http://schemas.microsoft.com/office/drawing/2014/main" id="{172F3141-DD5E-4459-A622-2123BDDCCB33}"/>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58517E5C-878B-4032-9A23-C3D8D6A20645}"/>
              </a:ext>
            </a:extLst>
          </p:cNvPr>
          <p:cNvSpPr>
            <a:spLocks noGrp="1"/>
          </p:cNvSpPr>
          <p:nvPr>
            <p:ph type="sldNum" sz="quarter" idx="12"/>
          </p:nvPr>
        </p:nvSpPr>
        <p:spPr/>
        <p:txBody>
          <a:bodyPr/>
          <a:lstStyle/>
          <a:p>
            <a:fld id="{1FAA610F-65FB-4D76-A9F7-0135426F9A2E}" type="slidenum">
              <a:rPr lang="en-US" smtClean="0"/>
              <a:t>15</a:t>
            </a:fld>
            <a:endParaRPr lang="en-US"/>
          </a:p>
        </p:txBody>
      </p:sp>
      <p:sp>
        <p:nvSpPr>
          <p:cNvPr id="7" name="Date Placeholder 6">
            <a:extLst>
              <a:ext uri="{FF2B5EF4-FFF2-40B4-BE49-F238E27FC236}">
                <a16:creationId xmlns:a16="http://schemas.microsoft.com/office/drawing/2014/main" id="{AA042636-6D5B-4BF8-8685-EE1049AEAD33}"/>
              </a:ext>
            </a:extLst>
          </p:cNvPr>
          <p:cNvSpPr>
            <a:spLocks noGrp="1"/>
          </p:cNvSpPr>
          <p:nvPr>
            <p:ph type="dt" sz="half" idx="13"/>
          </p:nvPr>
        </p:nvSpPr>
        <p:spPr/>
        <p:txBody>
          <a:bodyPr/>
          <a:lstStyle/>
          <a:p>
            <a:fld id="{C7EE3EF2-A7B1-4F23-8584-F0BBB5D3EC1A}" type="datetime4">
              <a:rPr lang="en-US" smtClean="0"/>
              <a:t>March 3, 2022</a:t>
            </a:fld>
            <a:endParaRPr lang="en-US"/>
          </a:p>
        </p:txBody>
      </p:sp>
      <p:pic>
        <p:nvPicPr>
          <p:cNvPr id="12" name="Picture 11">
            <a:extLst>
              <a:ext uri="{FF2B5EF4-FFF2-40B4-BE49-F238E27FC236}">
                <a16:creationId xmlns:a16="http://schemas.microsoft.com/office/drawing/2014/main" id="{B43E99C5-77CA-4352-A143-D8A46D23B817}"/>
              </a:ext>
            </a:extLst>
          </p:cNvPr>
          <p:cNvPicPr>
            <a:picLocks noChangeAspect="1"/>
          </p:cNvPicPr>
          <p:nvPr/>
        </p:nvPicPr>
        <p:blipFill rotWithShape="1">
          <a:blip r:embed="rId3">
            <a:clrChange>
              <a:clrFrom>
                <a:srgbClr val="FFFEFF"/>
              </a:clrFrom>
              <a:clrTo>
                <a:srgbClr val="FFFEFF">
                  <a:alpha val="0"/>
                </a:srgbClr>
              </a:clrTo>
            </a:clrChange>
          </a:blip>
          <a:srcRect l="17861" t="22449" r="15944"/>
          <a:stretch/>
        </p:blipFill>
        <p:spPr>
          <a:xfrm>
            <a:off x="7582759" y="2195948"/>
            <a:ext cx="4031615" cy="4386929"/>
          </a:xfrm>
          <a:prstGeom prst="rect">
            <a:avLst/>
          </a:prstGeom>
        </p:spPr>
      </p:pic>
      <p:sp>
        <p:nvSpPr>
          <p:cNvPr id="13" name="TextBox 12">
            <a:extLst>
              <a:ext uri="{FF2B5EF4-FFF2-40B4-BE49-F238E27FC236}">
                <a16:creationId xmlns:a16="http://schemas.microsoft.com/office/drawing/2014/main" id="{A759B42D-6103-45D2-B0FB-492B2A168B45}"/>
              </a:ext>
            </a:extLst>
          </p:cNvPr>
          <p:cNvSpPr txBox="1"/>
          <p:nvPr/>
        </p:nvSpPr>
        <p:spPr>
          <a:xfrm>
            <a:off x="7582759" y="533459"/>
            <a:ext cx="4323987" cy="1477328"/>
          </a:xfrm>
          <a:prstGeom prst="rect">
            <a:avLst/>
          </a:prstGeom>
          <a:noFill/>
        </p:spPr>
        <p:txBody>
          <a:bodyPr wrap="square" rtlCol="0">
            <a:spAutoFit/>
          </a:bodyPr>
          <a:lstStyle/>
          <a:p>
            <a:r>
              <a:rPr lang="en-US" dirty="0"/>
              <a:t>ALA Publishing – </a:t>
            </a:r>
            <a:r>
              <a:rPr lang="en-US" dirty="0" err="1"/>
              <a:t>eLearningSolutions</a:t>
            </a:r>
            <a:endParaRPr lang="en-US" dirty="0"/>
          </a:p>
          <a:p>
            <a:r>
              <a:rPr lang="en-US" i="1" dirty="0"/>
              <a:t>Use the 2021 Summer Reading Report to Adapt for Summer 2022 </a:t>
            </a:r>
            <a:r>
              <a:rPr lang="en-US" dirty="0"/>
              <a:t>(Feb. 22, 2022)</a:t>
            </a:r>
          </a:p>
          <a:p>
            <a:r>
              <a:rPr lang="en-US" dirty="0">
                <a:hlinkClick r:id="rId4"/>
              </a:rPr>
              <a:t>Webinar archive</a:t>
            </a:r>
            <a:r>
              <a:rPr lang="en-US" dirty="0"/>
              <a:t>, including chat log</a:t>
            </a:r>
          </a:p>
          <a:p>
            <a:r>
              <a:rPr lang="en-US" dirty="0">
                <a:hlinkClick r:id="rId5"/>
              </a:rPr>
              <a:t>Webcast slides</a:t>
            </a:r>
            <a:endParaRPr lang="en-US" dirty="0"/>
          </a:p>
        </p:txBody>
      </p:sp>
    </p:spTree>
    <p:custDataLst>
      <p:tags r:id="rId1"/>
    </p:custDataLst>
    <p:extLst>
      <p:ext uri="{BB962C8B-B14F-4D97-AF65-F5344CB8AC3E}">
        <p14:creationId xmlns:p14="http://schemas.microsoft.com/office/powerpoint/2010/main" val="2793693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9A8DFC13-8155-4D9D-A459-C7D0347D49A0}"/>
              </a:ext>
            </a:extLst>
          </p:cNvPr>
          <p:cNvSpPr>
            <a:spLocks noGrp="1"/>
          </p:cNvSpPr>
          <p:nvPr>
            <p:ph idx="1"/>
          </p:nvPr>
        </p:nvSpPr>
        <p:spPr/>
        <p:txBody>
          <a:bodyPr/>
          <a:lstStyle/>
          <a:p>
            <a:r>
              <a:rPr lang="en-US" dirty="0"/>
              <a:t>Year-3 renewal with 84 participating libraries</a:t>
            </a:r>
          </a:p>
          <a:p>
            <a:r>
              <a:rPr lang="en-US" dirty="0"/>
              <a:t>Pricing finalized at 2% increase &amp; updated in meeting packet</a:t>
            </a:r>
          </a:p>
          <a:p>
            <a:r>
              <a:rPr lang="en-US" dirty="0"/>
              <a:t>Opt-out period ended Friday, February 18</a:t>
            </a:r>
            <a:r>
              <a:rPr lang="en-US" baseline="30000" dirty="0"/>
              <a:t>th</a:t>
            </a:r>
            <a:r>
              <a:rPr lang="en-US" dirty="0"/>
              <a:t> 11:59 p.m.</a:t>
            </a:r>
          </a:p>
          <a:p>
            <a:r>
              <a:rPr lang="en-US" dirty="0"/>
              <a:t>No additional libraries opted out year-3</a:t>
            </a:r>
          </a:p>
          <a:p>
            <a:r>
              <a:rPr lang="en-US" dirty="0"/>
              <a:t>Invoices for full year subscription will be sent July 2022 (same as year-2)</a:t>
            </a:r>
          </a:p>
          <a:p>
            <a:endParaRPr lang="en-US" dirty="0"/>
          </a:p>
          <a:p>
            <a:endParaRPr lang="en-US" dirty="0"/>
          </a:p>
        </p:txBody>
      </p:sp>
      <p:sp>
        <p:nvSpPr>
          <p:cNvPr id="5" name="Footer Placeholder 4">
            <a:extLst>
              <a:ext uri="{FF2B5EF4-FFF2-40B4-BE49-F238E27FC236}">
                <a16:creationId xmlns:a16="http://schemas.microsoft.com/office/drawing/2014/main" id="{40C23A48-B1DF-4CB6-8A5F-0041F68BBBEE}"/>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61BFCBED-7B4F-4A30-97B7-B4FE086F2B12}"/>
              </a:ext>
            </a:extLst>
          </p:cNvPr>
          <p:cNvSpPr>
            <a:spLocks noGrp="1"/>
          </p:cNvSpPr>
          <p:nvPr>
            <p:ph type="sldNum" sz="quarter" idx="12"/>
          </p:nvPr>
        </p:nvSpPr>
        <p:spPr/>
        <p:txBody>
          <a:bodyPr/>
          <a:lstStyle/>
          <a:p>
            <a:fld id="{1FAA610F-65FB-4D76-A9F7-0135426F9A2E}" type="slidenum">
              <a:rPr lang="en-US" smtClean="0"/>
              <a:t>16</a:t>
            </a:fld>
            <a:endParaRPr lang="en-US"/>
          </a:p>
        </p:txBody>
      </p:sp>
      <p:sp>
        <p:nvSpPr>
          <p:cNvPr id="8" name="Title 7">
            <a:extLst>
              <a:ext uri="{FF2B5EF4-FFF2-40B4-BE49-F238E27FC236}">
                <a16:creationId xmlns:a16="http://schemas.microsoft.com/office/drawing/2014/main" id="{DB8F8EBE-72C3-4770-B398-7D26F164D52A}"/>
              </a:ext>
            </a:extLst>
          </p:cNvPr>
          <p:cNvSpPr>
            <a:spLocks noGrp="1"/>
          </p:cNvSpPr>
          <p:nvPr>
            <p:ph type="title"/>
          </p:nvPr>
        </p:nvSpPr>
        <p:spPr/>
        <p:txBody>
          <a:bodyPr/>
          <a:lstStyle/>
          <a:p>
            <a:r>
              <a:rPr lang="en-US" dirty="0"/>
              <a:t>Budget: EBSCO database group-purchase</a:t>
            </a:r>
          </a:p>
        </p:txBody>
      </p:sp>
      <p:sp>
        <p:nvSpPr>
          <p:cNvPr id="7" name="Date Placeholder 6">
            <a:extLst>
              <a:ext uri="{FF2B5EF4-FFF2-40B4-BE49-F238E27FC236}">
                <a16:creationId xmlns:a16="http://schemas.microsoft.com/office/drawing/2014/main" id="{5126F9FB-B46C-4C41-AA94-1C6EF12BD0FE}"/>
              </a:ext>
            </a:extLst>
          </p:cNvPr>
          <p:cNvSpPr>
            <a:spLocks noGrp="1"/>
          </p:cNvSpPr>
          <p:nvPr>
            <p:ph type="dt" sz="half" idx="2"/>
          </p:nvPr>
        </p:nvSpPr>
        <p:spPr/>
        <p:txBody>
          <a:bodyPr/>
          <a:lstStyle/>
          <a:p>
            <a:fld id="{3B511C61-DAC0-4F98-B858-B71E6CBFB21D}" type="datetime4">
              <a:rPr lang="en-US" smtClean="0"/>
              <a:t>March 3, 2022</a:t>
            </a:fld>
            <a:endParaRPr lang="en-US"/>
          </a:p>
        </p:txBody>
      </p:sp>
    </p:spTree>
    <p:extLst>
      <p:ext uri="{BB962C8B-B14F-4D97-AF65-F5344CB8AC3E}">
        <p14:creationId xmlns:p14="http://schemas.microsoft.com/office/powerpoint/2010/main" val="2332395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F5F82ED-3D96-49AD-A334-5406C7876221}"/>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AA540466-4358-4649-9F73-8DB914FC104B}"/>
              </a:ext>
            </a:extLst>
          </p:cNvPr>
          <p:cNvSpPr>
            <a:spLocks noGrp="1"/>
          </p:cNvSpPr>
          <p:nvPr>
            <p:ph type="sldNum" sz="quarter" idx="12"/>
          </p:nvPr>
        </p:nvSpPr>
        <p:spPr/>
        <p:txBody>
          <a:bodyPr/>
          <a:lstStyle/>
          <a:p>
            <a:fld id="{1FAA610F-65FB-4D76-A9F7-0135426F9A2E}" type="slidenum">
              <a:rPr lang="en-US" smtClean="0"/>
              <a:t>17</a:t>
            </a:fld>
            <a:endParaRPr lang="en-US"/>
          </a:p>
        </p:txBody>
      </p:sp>
      <p:sp>
        <p:nvSpPr>
          <p:cNvPr id="5" name="Title 4">
            <a:extLst>
              <a:ext uri="{FF2B5EF4-FFF2-40B4-BE49-F238E27FC236}">
                <a16:creationId xmlns:a16="http://schemas.microsoft.com/office/drawing/2014/main" id="{739BCD81-81B3-4A8A-A257-F985C4583A0A}"/>
              </a:ext>
            </a:extLst>
          </p:cNvPr>
          <p:cNvSpPr>
            <a:spLocks noGrp="1"/>
          </p:cNvSpPr>
          <p:nvPr>
            <p:ph type="title"/>
          </p:nvPr>
        </p:nvSpPr>
        <p:spPr/>
        <p:txBody>
          <a:bodyPr/>
          <a:lstStyle/>
          <a:p>
            <a:r>
              <a:rPr lang="en-US" dirty="0"/>
              <a:t>Budget: SWAN Reserves</a:t>
            </a:r>
          </a:p>
        </p:txBody>
      </p:sp>
      <p:sp>
        <p:nvSpPr>
          <p:cNvPr id="6" name="Date Placeholder 5">
            <a:extLst>
              <a:ext uri="{FF2B5EF4-FFF2-40B4-BE49-F238E27FC236}">
                <a16:creationId xmlns:a16="http://schemas.microsoft.com/office/drawing/2014/main" id="{3B9D40B5-619F-4072-B090-C96D54062EB0}"/>
              </a:ext>
            </a:extLst>
          </p:cNvPr>
          <p:cNvSpPr>
            <a:spLocks noGrp="1"/>
          </p:cNvSpPr>
          <p:nvPr>
            <p:ph type="dt" sz="half" idx="2"/>
          </p:nvPr>
        </p:nvSpPr>
        <p:spPr/>
        <p:txBody>
          <a:bodyPr/>
          <a:lstStyle/>
          <a:p>
            <a:fld id="{A99684E3-A0FF-49CA-B05E-EC4BBEDCAE69}" type="datetime4">
              <a:rPr lang="en-US" smtClean="0"/>
              <a:t>March 3, 2022</a:t>
            </a:fld>
            <a:endParaRPr lang="en-US"/>
          </a:p>
        </p:txBody>
      </p:sp>
      <p:graphicFrame>
        <p:nvGraphicFramePr>
          <p:cNvPr id="16" name="Content Placeholder 15">
            <a:extLst>
              <a:ext uri="{FF2B5EF4-FFF2-40B4-BE49-F238E27FC236}">
                <a16:creationId xmlns:a16="http://schemas.microsoft.com/office/drawing/2014/main" id="{6D90F162-72A8-4275-A064-D91CD400B9E5}"/>
              </a:ext>
            </a:extLst>
          </p:cNvPr>
          <p:cNvGraphicFramePr>
            <a:graphicFrameLocks noGrp="1"/>
          </p:cNvGraphicFramePr>
          <p:nvPr>
            <p:ph idx="1"/>
            <p:extLst>
              <p:ext uri="{D42A27DB-BD31-4B8C-83A1-F6EECF244321}">
                <p14:modId xmlns:p14="http://schemas.microsoft.com/office/powerpoint/2010/main" val="39332120"/>
              </p:ext>
            </p:extLst>
          </p:nvPr>
        </p:nvGraphicFramePr>
        <p:xfrm>
          <a:off x="932509" y="1312752"/>
          <a:ext cx="10284737" cy="5016623"/>
        </p:xfrm>
        <a:graphic>
          <a:graphicData uri="http://schemas.openxmlformats.org/drawingml/2006/table">
            <a:tbl>
              <a:tblPr/>
              <a:tblGrid>
                <a:gridCol w="4215052">
                  <a:extLst>
                    <a:ext uri="{9D8B030D-6E8A-4147-A177-3AD203B41FA5}">
                      <a16:colId xmlns:a16="http://schemas.microsoft.com/office/drawing/2014/main" val="1165394590"/>
                    </a:ext>
                  </a:extLst>
                </a:gridCol>
                <a:gridCol w="1213937">
                  <a:extLst>
                    <a:ext uri="{9D8B030D-6E8A-4147-A177-3AD203B41FA5}">
                      <a16:colId xmlns:a16="http://schemas.microsoft.com/office/drawing/2014/main" val="3743089827"/>
                    </a:ext>
                  </a:extLst>
                </a:gridCol>
                <a:gridCol w="1213937">
                  <a:extLst>
                    <a:ext uri="{9D8B030D-6E8A-4147-A177-3AD203B41FA5}">
                      <a16:colId xmlns:a16="http://schemas.microsoft.com/office/drawing/2014/main" val="95702585"/>
                    </a:ext>
                  </a:extLst>
                </a:gridCol>
                <a:gridCol w="1213937">
                  <a:extLst>
                    <a:ext uri="{9D8B030D-6E8A-4147-A177-3AD203B41FA5}">
                      <a16:colId xmlns:a16="http://schemas.microsoft.com/office/drawing/2014/main" val="1301119454"/>
                    </a:ext>
                  </a:extLst>
                </a:gridCol>
                <a:gridCol w="1213937">
                  <a:extLst>
                    <a:ext uri="{9D8B030D-6E8A-4147-A177-3AD203B41FA5}">
                      <a16:colId xmlns:a16="http://schemas.microsoft.com/office/drawing/2014/main" val="1099357332"/>
                    </a:ext>
                  </a:extLst>
                </a:gridCol>
                <a:gridCol w="1213937">
                  <a:extLst>
                    <a:ext uri="{9D8B030D-6E8A-4147-A177-3AD203B41FA5}">
                      <a16:colId xmlns:a16="http://schemas.microsoft.com/office/drawing/2014/main" val="3530260946"/>
                    </a:ext>
                  </a:extLst>
                </a:gridCol>
              </a:tblGrid>
              <a:tr h="251478">
                <a:tc gridSpan="2">
                  <a:txBody>
                    <a:bodyPr/>
                    <a:lstStyle/>
                    <a:p>
                      <a:pPr algn="l" fontAlgn="b"/>
                      <a:r>
                        <a:rPr lang="en-US" sz="1600" b="1" i="0" u="none" strike="noStrike">
                          <a:solidFill>
                            <a:srgbClr val="1F497D"/>
                          </a:solidFill>
                          <a:effectLst/>
                          <a:latin typeface="Calibri" panose="020F0502020204030204" pitchFamily="34" charset="0"/>
                        </a:rPr>
                        <a:t>SWAN Reserves Plan: Updated for FY23 Budget</a:t>
                      </a:r>
                    </a:p>
                  </a:txBody>
                  <a:tcPr marL="7240" marR="7240" marT="7240" marB="0" anchor="b">
                    <a:lnL>
                      <a:noFill/>
                    </a:lnL>
                    <a:lnR>
                      <a:noFill/>
                    </a:lnR>
                    <a:lnT>
                      <a:noFill/>
                    </a:lnT>
                    <a:lnB w="19050" cap="flat" cmpd="sng" algn="ctr">
                      <a:solidFill>
                        <a:srgbClr val="4F81BD"/>
                      </a:solidFill>
                      <a:prstDash val="solid"/>
                      <a:round/>
                      <a:headEnd type="none" w="med" len="med"/>
                      <a:tailEnd type="none" w="med" len="med"/>
                    </a:lnB>
                  </a:tcPr>
                </a:tc>
                <a:tc hMerge="1">
                  <a:txBody>
                    <a:bodyPr/>
                    <a:lstStyle/>
                    <a:p>
                      <a:endParaRPr lang="en-US"/>
                    </a:p>
                  </a:txBody>
                  <a:tcPr/>
                </a:tc>
                <a:tc>
                  <a:txBody>
                    <a:bodyPr/>
                    <a:lstStyle/>
                    <a:p>
                      <a:pPr algn="l" fontAlgn="b"/>
                      <a:r>
                        <a:rPr lang="en-US" sz="1600" b="1" i="0" u="none" strike="noStrike">
                          <a:solidFill>
                            <a:srgbClr val="1F497D"/>
                          </a:solidFill>
                          <a:effectLst/>
                          <a:latin typeface="Calibri" panose="020F0502020204030204" pitchFamily="34" charset="0"/>
                        </a:rPr>
                        <a:t> </a:t>
                      </a:r>
                    </a:p>
                  </a:txBody>
                  <a:tcPr marL="7240" marR="7240" marT="7240" marB="0" anchor="b">
                    <a:lnL>
                      <a:noFill/>
                    </a:lnL>
                    <a:lnR>
                      <a:noFill/>
                    </a:lnR>
                    <a:lnT>
                      <a:noFill/>
                    </a:lnT>
                    <a:lnB w="19050" cap="flat" cmpd="sng" algn="ctr">
                      <a:solidFill>
                        <a:srgbClr val="4F81BD"/>
                      </a:solidFill>
                      <a:prstDash val="solid"/>
                      <a:round/>
                      <a:headEnd type="none" w="med" len="med"/>
                      <a:tailEnd type="none" w="med" len="med"/>
                    </a:lnB>
                  </a:tcPr>
                </a:tc>
                <a:tc>
                  <a:txBody>
                    <a:bodyPr/>
                    <a:lstStyle/>
                    <a:p>
                      <a:pPr algn="l" fontAlgn="b"/>
                      <a:r>
                        <a:rPr lang="en-US" sz="1600" b="1" i="0" u="none" strike="noStrike">
                          <a:solidFill>
                            <a:srgbClr val="1F497D"/>
                          </a:solidFill>
                          <a:effectLst/>
                          <a:latin typeface="Calibri" panose="020F0502020204030204" pitchFamily="34" charset="0"/>
                        </a:rPr>
                        <a:t> </a:t>
                      </a:r>
                    </a:p>
                  </a:txBody>
                  <a:tcPr marL="7240" marR="7240" marT="7240" marB="0" anchor="b">
                    <a:lnL>
                      <a:noFill/>
                    </a:lnL>
                    <a:lnR>
                      <a:noFill/>
                    </a:lnR>
                    <a:lnT>
                      <a:noFill/>
                    </a:lnT>
                    <a:lnB w="19050" cap="flat" cmpd="sng" algn="ctr">
                      <a:solidFill>
                        <a:srgbClr val="4F81BD"/>
                      </a:solidFill>
                      <a:prstDash val="solid"/>
                      <a:round/>
                      <a:headEnd type="none" w="med" len="med"/>
                      <a:tailEnd type="none" w="med" len="med"/>
                    </a:lnB>
                  </a:tcPr>
                </a:tc>
                <a:tc>
                  <a:txBody>
                    <a:bodyPr/>
                    <a:lstStyle/>
                    <a:p>
                      <a:pPr algn="l" fontAlgn="b"/>
                      <a:r>
                        <a:rPr lang="en-US" sz="1600" b="1" i="0" u="none" strike="noStrike">
                          <a:solidFill>
                            <a:srgbClr val="1F497D"/>
                          </a:solidFill>
                          <a:effectLst/>
                          <a:latin typeface="Calibri" panose="020F0502020204030204" pitchFamily="34" charset="0"/>
                        </a:rPr>
                        <a:t> </a:t>
                      </a:r>
                    </a:p>
                  </a:txBody>
                  <a:tcPr marL="7240" marR="7240" marT="7240" marB="0" anchor="b">
                    <a:lnL>
                      <a:noFill/>
                    </a:lnL>
                    <a:lnR>
                      <a:noFill/>
                    </a:lnR>
                    <a:lnT>
                      <a:noFill/>
                    </a:lnT>
                    <a:lnB w="19050" cap="flat" cmpd="sng" algn="ctr">
                      <a:solidFill>
                        <a:srgbClr val="4F81BD"/>
                      </a:solidFill>
                      <a:prstDash val="solid"/>
                      <a:round/>
                      <a:headEnd type="none" w="med" len="med"/>
                      <a:tailEnd type="none" w="med" len="med"/>
                    </a:lnB>
                  </a:tcPr>
                </a:tc>
                <a:tc>
                  <a:txBody>
                    <a:bodyPr/>
                    <a:lstStyle/>
                    <a:p>
                      <a:pPr algn="l" fontAlgn="b"/>
                      <a:r>
                        <a:rPr lang="en-US" sz="1600" b="1" i="0" u="none" strike="noStrike">
                          <a:solidFill>
                            <a:srgbClr val="1F497D"/>
                          </a:solidFill>
                          <a:effectLst/>
                          <a:latin typeface="Calibri" panose="020F0502020204030204" pitchFamily="34" charset="0"/>
                        </a:rPr>
                        <a:t> </a:t>
                      </a:r>
                    </a:p>
                  </a:txBody>
                  <a:tcPr marL="7240" marR="7240" marT="7240" marB="0" anchor="b">
                    <a:lnL>
                      <a:noFill/>
                    </a:lnL>
                    <a:lnR>
                      <a:noFill/>
                    </a:lnR>
                    <a:lnT>
                      <a:noFill/>
                    </a:lnT>
                    <a:lnB w="1905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3135481743"/>
                  </a:ext>
                </a:extLst>
              </a:tr>
              <a:tr h="397212">
                <a:tc>
                  <a:txBody>
                    <a:bodyPr/>
                    <a:lstStyle/>
                    <a:p>
                      <a:pPr algn="ctr" fontAlgn="b"/>
                      <a:r>
                        <a:rPr lang="en-US" sz="1200" b="1" i="0" u="none" strike="noStrike">
                          <a:solidFill>
                            <a:srgbClr val="1F497D"/>
                          </a:solidFill>
                          <a:effectLst/>
                          <a:latin typeface="Calibri" panose="020F0502020204030204" pitchFamily="34" charset="0"/>
                        </a:rPr>
                        <a:t>Capital Expenditures (anything over $5,000)</a:t>
                      </a:r>
                    </a:p>
                  </a:txBody>
                  <a:tcPr marL="7240" marR="7240" marT="7240" marB="0" anchor="b">
                    <a:lnL>
                      <a:noFill/>
                    </a:lnL>
                    <a:lnR>
                      <a:noFill/>
                    </a:lnR>
                    <a:lnT w="19050" cap="flat" cmpd="sng" algn="ctr">
                      <a:solidFill>
                        <a:srgbClr val="4F81BD"/>
                      </a:solidFill>
                      <a:prstDash val="solid"/>
                      <a:round/>
                      <a:headEnd type="none" w="med" len="med"/>
                      <a:tailEnd type="none" w="med" len="med"/>
                    </a:lnT>
                    <a:lnB w="19050" cap="flat" cmpd="sng" algn="ctr">
                      <a:solidFill>
                        <a:srgbClr val="A7BFDE"/>
                      </a:solidFill>
                      <a:prstDash val="solid"/>
                      <a:round/>
                      <a:headEnd type="none" w="med" len="med"/>
                      <a:tailEnd type="none" w="med" len="med"/>
                    </a:lnB>
                  </a:tcPr>
                </a:tc>
                <a:tc>
                  <a:txBody>
                    <a:bodyPr/>
                    <a:lstStyle/>
                    <a:p>
                      <a:pPr algn="ctr" fontAlgn="b"/>
                      <a:r>
                        <a:rPr lang="en-US" sz="1200" b="1" i="0" u="none" strike="noStrike">
                          <a:solidFill>
                            <a:srgbClr val="1F497D"/>
                          </a:solidFill>
                          <a:effectLst/>
                          <a:latin typeface="Calibri" panose="020F0502020204030204" pitchFamily="34" charset="0"/>
                        </a:rPr>
                        <a:t>FY22</a:t>
                      </a:r>
                    </a:p>
                  </a:txBody>
                  <a:tcPr marL="7240" marR="7240" marT="7240" marB="0" anchor="b">
                    <a:lnL>
                      <a:noFill/>
                    </a:lnL>
                    <a:lnR>
                      <a:noFill/>
                    </a:lnR>
                    <a:lnT w="19050" cap="flat" cmpd="sng" algn="ctr">
                      <a:solidFill>
                        <a:srgbClr val="4F81BD"/>
                      </a:solidFill>
                      <a:prstDash val="solid"/>
                      <a:round/>
                      <a:headEnd type="none" w="med" len="med"/>
                      <a:tailEnd type="none" w="med" len="med"/>
                    </a:lnT>
                    <a:lnB w="19050" cap="flat" cmpd="sng" algn="ctr">
                      <a:solidFill>
                        <a:srgbClr val="A7BFDE"/>
                      </a:solidFill>
                      <a:prstDash val="solid"/>
                      <a:round/>
                      <a:headEnd type="none" w="med" len="med"/>
                      <a:tailEnd type="none" w="med" len="med"/>
                    </a:lnB>
                  </a:tcPr>
                </a:tc>
                <a:tc>
                  <a:txBody>
                    <a:bodyPr/>
                    <a:lstStyle/>
                    <a:p>
                      <a:pPr algn="ctr" fontAlgn="b"/>
                      <a:r>
                        <a:rPr lang="en-US" sz="1200" b="1" i="0" u="none" strike="noStrike">
                          <a:solidFill>
                            <a:srgbClr val="1F497D"/>
                          </a:solidFill>
                          <a:effectLst/>
                          <a:latin typeface="Calibri" panose="020F0502020204030204" pitchFamily="34" charset="0"/>
                        </a:rPr>
                        <a:t>FY23</a:t>
                      </a:r>
                    </a:p>
                  </a:txBody>
                  <a:tcPr marL="7240" marR="7240" marT="7240" marB="0" anchor="b">
                    <a:lnL>
                      <a:noFill/>
                    </a:lnL>
                    <a:lnR>
                      <a:noFill/>
                    </a:lnR>
                    <a:lnT w="19050" cap="flat" cmpd="sng" algn="ctr">
                      <a:solidFill>
                        <a:srgbClr val="4F81BD"/>
                      </a:solidFill>
                      <a:prstDash val="solid"/>
                      <a:round/>
                      <a:headEnd type="none" w="med" len="med"/>
                      <a:tailEnd type="none" w="med" len="med"/>
                    </a:lnT>
                    <a:lnB w="19050" cap="flat" cmpd="sng" algn="ctr">
                      <a:solidFill>
                        <a:srgbClr val="A7BFDE"/>
                      </a:solidFill>
                      <a:prstDash val="solid"/>
                      <a:round/>
                      <a:headEnd type="none" w="med" len="med"/>
                      <a:tailEnd type="none" w="med" len="med"/>
                    </a:lnB>
                  </a:tcPr>
                </a:tc>
                <a:tc>
                  <a:txBody>
                    <a:bodyPr/>
                    <a:lstStyle/>
                    <a:p>
                      <a:pPr algn="ctr" fontAlgn="b"/>
                      <a:r>
                        <a:rPr lang="en-US" sz="1200" b="1" i="0" u="none" strike="noStrike">
                          <a:solidFill>
                            <a:srgbClr val="1F497D"/>
                          </a:solidFill>
                          <a:effectLst/>
                          <a:latin typeface="Calibri" panose="020F0502020204030204" pitchFamily="34" charset="0"/>
                        </a:rPr>
                        <a:t>FY24</a:t>
                      </a:r>
                    </a:p>
                  </a:txBody>
                  <a:tcPr marL="7240" marR="7240" marT="7240" marB="0" anchor="b">
                    <a:lnL>
                      <a:noFill/>
                    </a:lnL>
                    <a:lnR>
                      <a:noFill/>
                    </a:lnR>
                    <a:lnT w="19050" cap="flat" cmpd="sng" algn="ctr">
                      <a:solidFill>
                        <a:srgbClr val="4F81BD"/>
                      </a:solidFill>
                      <a:prstDash val="solid"/>
                      <a:round/>
                      <a:headEnd type="none" w="med" len="med"/>
                      <a:tailEnd type="none" w="med" len="med"/>
                    </a:lnT>
                    <a:lnB w="19050" cap="flat" cmpd="sng" algn="ctr">
                      <a:solidFill>
                        <a:srgbClr val="A7BFDE"/>
                      </a:solidFill>
                      <a:prstDash val="solid"/>
                      <a:round/>
                      <a:headEnd type="none" w="med" len="med"/>
                      <a:tailEnd type="none" w="med" len="med"/>
                    </a:lnB>
                  </a:tcPr>
                </a:tc>
                <a:tc>
                  <a:txBody>
                    <a:bodyPr/>
                    <a:lstStyle/>
                    <a:p>
                      <a:pPr algn="ctr" fontAlgn="b"/>
                      <a:r>
                        <a:rPr lang="en-US" sz="1200" b="1" i="0" u="none" strike="noStrike">
                          <a:solidFill>
                            <a:srgbClr val="1F497D"/>
                          </a:solidFill>
                          <a:effectLst/>
                          <a:latin typeface="Calibri" panose="020F0502020204030204" pitchFamily="34" charset="0"/>
                        </a:rPr>
                        <a:t>FY25</a:t>
                      </a:r>
                    </a:p>
                  </a:txBody>
                  <a:tcPr marL="7240" marR="7240" marT="7240" marB="0" anchor="b">
                    <a:lnL>
                      <a:noFill/>
                    </a:lnL>
                    <a:lnR>
                      <a:noFill/>
                    </a:lnR>
                    <a:lnT w="19050" cap="flat" cmpd="sng" algn="ctr">
                      <a:solidFill>
                        <a:srgbClr val="4F81BD"/>
                      </a:solidFill>
                      <a:prstDash val="solid"/>
                      <a:round/>
                      <a:headEnd type="none" w="med" len="med"/>
                      <a:tailEnd type="none" w="med" len="med"/>
                    </a:lnT>
                    <a:lnB w="19050" cap="flat" cmpd="sng" algn="ctr">
                      <a:solidFill>
                        <a:srgbClr val="A7BFDE"/>
                      </a:solidFill>
                      <a:prstDash val="solid"/>
                      <a:round/>
                      <a:headEnd type="none" w="med" len="med"/>
                      <a:tailEnd type="none" w="med" len="med"/>
                    </a:lnB>
                  </a:tcPr>
                </a:tc>
                <a:tc>
                  <a:txBody>
                    <a:bodyPr/>
                    <a:lstStyle/>
                    <a:p>
                      <a:pPr algn="ctr" fontAlgn="b"/>
                      <a:r>
                        <a:rPr lang="en-US" sz="1200" b="1" i="0" u="none" strike="noStrike">
                          <a:solidFill>
                            <a:srgbClr val="1F497D"/>
                          </a:solidFill>
                          <a:effectLst/>
                          <a:latin typeface="Calibri" panose="020F0502020204030204" pitchFamily="34" charset="0"/>
                        </a:rPr>
                        <a:t>FY26</a:t>
                      </a:r>
                    </a:p>
                  </a:txBody>
                  <a:tcPr marL="7240" marR="7240" marT="7240" marB="0" anchor="b">
                    <a:lnL>
                      <a:noFill/>
                    </a:lnL>
                    <a:lnR>
                      <a:noFill/>
                    </a:lnR>
                    <a:lnT w="19050" cap="flat" cmpd="sng" algn="ctr">
                      <a:solidFill>
                        <a:srgbClr val="4F81BD"/>
                      </a:solidFill>
                      <a:prstDash val="solid"/>
                      <a:round/>
                      <a:headEnd type="none" w="med" len="med"/>
                      <a:tailEnd type="none" w="med" len="med"/>
                    </a:lnT>
                    <a:lnB w="19050" cap="flat" cmpd="sng" algn="ctr">
                      <a:solidFill>
                        <a:srgbClr val="A7BFDE"/>
                      </a:solidFill>
                      <a:prstDash val="solid"/>
                      <a:round/>
                      <a:headEnd type="none" w="med" len="med"/>
                      <a:tailEnd type="none" w="med" len="med"/>
                    </a:lnB>
                  </a:tcPr>
                </a:tc>
                <a:extLst>
                  <a:ext uri="{0D108BD9-81ED-4DB2-BD59-A6C34878D82A}">
                    <a16:rowId xmlns:a16="http://schemas.microsoft.com/office/drawing/2014/main" val="1226492336"/>
                  </a:ext>
                </a:extLst>
              </a:tr>
              <a:tr h="494489">
                <a:tc>
                  <a:txBody>
                    <a:bodyPr/>
                    <a:lstStyle/>
                    <a:p>
                      <a:pPr algn="l"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w="19050" cap="flat" cmpd="sng" algn="ctr">
                      <a:solidFill>
                        <a:srgbClr val="A7BFDE"/>
                      </a:solidFill>
                      <a:prstDash val="solid"/>
                      <a:round/>
                      <a:headEnd type="none" w="med" len="med"/>
                      <a:tailEnd type="none" w="med" len="med"/>
                    </a:lnT>
                    <a:lnB>
                      <a:noFill/>
                    </a:lnB>
                  </a:tcPr>
                </a:tc>
                <a:tc>
                  <a:txBody>
                    <a:bodyPr/>
                    <a:lstStyle/>
                    <a:p>
                      <a:pPr algn="ctr" fontAlgn="b"/>
                      <a:r>
                        <a:rPr lang="en-US" sz="1050" b="1" i="0" u="none" strike="noStrike">
                          <a:solidFill>
                            <a:srgbClr val="000000"/>
                          </a:solidFill>
                          <a:effectLst/>
                          <a:latin typeface="Calibri" panose="020F0502020204030204" pitchFamily="34" charset="0"/>
                        </a:rPr>
                        <a:t>July 2021-June 2022</a:t>
                      </a:r>
                    </a:p>
                  </a:txBody>
                  <a:tcPr marL="7240" marR="7240" marT="7240" marB="0" anchor="b">
                    <a:lnL>
                      <a:noFill/>
                    </a:lnL>
                    <a:lnR>
                      <a:noFill/>
                    </a:lnR>
                    <a:lnT w="19050" cap="flat" cmpd="sng" algn="ctr">
                      <a:solidFill>
                        <a:srgbClr val="A7BFDE"/>
                      </a:solidFill>
                      <a:prstDash val="solid"/>
                      <a:round/>
                      <a:headEnd type="none" w="med" len="med"/>
                      <a:tailEnd type="none" w="med" len="med"/>
                    </a:lnT>
                    <a:lnB>
                      <a:noFill/>
                    </a:lnB>
                  </a:tcPr>
                </a:tc>
                <a:tc>
                  <a:txBody>
                    <a:bodyPr/>
                    <a:lstStyle/>
                    <a:p>
                      <a:pPr algn="ctr" fontAlgn="b"/>
                      <a:r>
                        <a:rPr lang="en-US" sz="1050" b="1" i="0" u="none" strike="noStrike">
                          <a:solidFill>
                            <a:srgbClr val="000000"/>
                          </a:solidFill>
                          <a:effectLst/>
                          <a:latin typeface="Calibri" panose="020F0502020204030204" pitchFamily="34" charset="0"/>
                        </a:rPr>
                        <a:t>July 2022-June 2023</a:t>
                      </a:r>
                    </a:p>
                  </a:txBody>
                  <a:tcPr marL="7240" marR="7240" marT="7240" marB="0" anchor="b">
                    <a:lnL>
                      <a:noFill/>
                    </a:lnL>
                    <a:lnR>
                      <a:noFill/>
                    </a:lnR>
                    <a:lnT w="19050" cap="flat" cmpd="sng" algn="ctr">
                      <a:solidFill>
                        <a:srgbClr val="A7BFDE"/>
                      </a:solidFill>
                      <a:prstDash val="solid"/>
                      <a:round/>
                      <a:headEnd type="none" w="med" len="med"/>
                      <a:tailEnd type="none" w="med" len="med"/>
                    </a:lnT>
                    <a:lnB>
                      <a:noFill/>
                    </a:lnB>
                  </a:tcPr>
                </a:tc>
                <a:tc>
                  <a:txBody>
                    <a:bodyPr/>
                    <a:lstStyle/>
                    <a:p>
                      <a:pPr algn="ctr" fontAlgn="b"/>
                      <a:r>
                        <a:rPr lang="en-US" sz="1050" b="1" i="0" u="none" strike="noStrike">
                          <a:solidFill>
                            <a:srgbClr val="000000"/>
                          </a:solidFill>
                          <a:effectLst/>
                          <a:latin typeface="Calibri" panose="020F0502020204030204" pitchFamily="34" charset="0"/>
                        </a:rPr>
                        <a:t>July 2023-June 2024</a:t>
                      </a:r>
                    </a:p>
                  </a:txBody>
                  <a:tcPr marL="7240" marR="7240" marT="7240" marB="0" anchor="b">
                    <a:lnL>
                      <a:noFill/>
                    </a:lnL>
                    <a:lnR>
                      <a:noFill/>
                    </a:lnR>
                    <a:lnT w="19050" cap="flat" cmpd="sng" algn="ctr">
                      <a:solidFill>
                        <a:srgbClr val="A7BFDE"/>
                      </a:solidFill>
                      <a:prstDash val="solid"/>
                      <a:round/>
                      <a:headEnd type="none" w="med" len="med"/>
                      <a:tailEnd type="none" w="med" len="med"/>
                    </a:lnT>
                    <a:lnB>
                      <a:noFill/>
                    </a:lnB>
                  </a:tcPr>
                </a:tc>
                <a:tc>
                  <a:txBody>
                    <a:bodyPr/>
                    <a:lstStyle/>
                    <a:p>
                      <a:pPr algn="ctr" fontAlgn="b"/>
                      <a:r>
                        <a:rPr lang="en-US" sz="1050" b="1" i="0" u="none" strike="noStrike">
                          <a:solidFill>
                            <a:srgbClr val="000000"/>
                          </a:solidFill>
                          <a:effectLst/>
                          <a:latin typeface="Calibri" panose="020F0502020204030204" pitchFamily="34" charset="0"/>
                        </a:rPr>
                        <a:t>July 2023-June 2025</a:t>
                      </a:r>
                    </a:p>
                  </a:txBody>
                  <a:tcPr marL="7240" marR="7240" marT="7240" marB="0" anchor="b">
                    <a:lnL>
                      <a:noFill/>
                    </a:lnL>
                    <a:lnR>
                      <a:noFill/>
                    </a:lnR>
                    <a:lnT w="19050" cap="flat" cmpd="sng" algn="ctr">
                      <a:solidFill>
                        <a:srgbClr val="A7BFDE"/>
                      </a:solidFill>
                      <a:prstDash val="solid"/>
                      <a:round/>
                      <a:headEnd type="none" w="med" len="med"/>
                      <a:tailEnd type="none" w="med" len="med"/>
                    </a:lnT>
                    <a:lnB>
                      <a:noFill/>
                    </a:lnB>
                  </a:tcPr>
                </a:tc>
                <a:tc>
                  <a:txBody>
                    <a:bodyPr/>
                    <a:lstStyle/>
                    <a:p>
                      <a:pPr algn="ctr" fontAlgn="b"/>
                      <a:r>
                        <a:rPr lang="en-US" sz="1050" b="1" i="0" u="none" strike="noStrike">
                          <a:solidFill>
                            <a:srgbClr val="000000"/>
                          </a:solidFill>
                          <a:effectLst/>
                          <a:latin typeface="Calibri" panose="020F0502020204030204" pitchFamily="34" charset="0"/>
                        </a:rPr>
                        <a:t>July 2023-June 2026</a:t>
                      </a:r>
                    </a:p>
                  </a:txBody>
                  <a:tcPr marL="7240" marR="7240" marT="7240" marB="0" anchor="b">
                    <a:lnL>
                      <a:noFill/>
                    </a:lnL>
                    <a:lnR>
                      <a:noFill/>
                    </a:lnR>
                    <a:lnT w="19050" cap="flat" cmpd="sng" algn="ctr">
                      <a:solidFill>
                        <a:srgbClr val="A7BFDE"/>
                      </a:solidFill>
                      <a:prstDash val="solid"/>
                      <a:round/>
                      <a:headEnd type="none" w="med" len="med"/>
                      <a:tailEnd type="none" w="med" len="med"/>
                    </a:lnT>
                    <a:lnB>
                      <a:noFill/>
                    </a:lnB>
                  </a:tcPr>
                </a:tc>
                <a:extLst>
                  <a:ext uri="{0D108BD9-81ED-4DB2-BD59-A6C34878D82A}">
                    <a16:rowId xmlns:a16="http://schemas.microsoft.com/office/drawing/2014/main" val="255346706"/>
                  </a:ext>
                </a:extLst>
              </a:tr>
              <a:tr h="327799">
                <a:tc>
                  <a:txBody>
                    <a:bodyPr/>
                    <a:lstStyle/>
                    <a:p>
                      <a:pPr algn="l" fontAlgn="t"/>
                      <a:r>
                        <a:rPr lang="en-US" sz="1050" b="0" i="0" u="none" strike="noStrike">
                          <a:solidFill>
                            <a:srgbClr val="000000"/>
                          </a:solidFill>
                          <a:effectLst/>
                          <a:latin typeface="Calibri" panose="020F0502020204030204" pitchFamily="34" charset="0"/>
                        </a:rPr>
                        <a:t>Prior Year Balance: End of fiscal year, final audit, see "Unrestricted" on Balance Sheet</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$2,241,167 </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$2,107,667 </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$2,073,667 </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$2,073,667 </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$2,073,667 </a:t>
                      </a:r>
                    </a:p>
                  </a:txBody>
                  <a:tcPr marL="7240" marR="7240" marT="7240" marB="0">
                    <a:lnL>
                      <a:noFill/>
                    </a:lnL>
                    <a:lnR>
                      <a:noFill/>
                    </a:lnR>
                    <a:lnT>
                      <a:noFill/>
                    </a:lnT>
                    <a:lnB>
                      <a:noFill/>
                    </a:lnB>
                  </a:tcPr>
                </a:tc>
                <a:extLst>
                  <a:ext uri="{0D108BD9-81ED-4DB2-BD59-A6C34878D82A}">
                    <a16:rowId xmlns:a16="http://schemas.microsoft.com/office/drawing/2014/main" val="2544397224"/>
                  </a:ext>
                </a:extLst>
              </a:tr>
              <a:tr h="167525">
                <a:tc>
                  <a:txBody>
                    <a:bodyPr/>
                    <a:lstStyle/>
                    <a:p>
                      <a:pPr algn="l" fontAlgn="t"/>
                      <a:r>
                        <a:rPr lang="en-US" sz="1050" b="0" i="0" u="none" strike="noStrike">
                          <a:solidFill>
                            <a:srgbClr val="000000"/>
                          </a:solidFill>
                          <a:effectLst/>
                          <a:latin typeface="Calibri" panose="020F0502020204030204" pitchFamily="34" charset="0"/>
                        </a:rPr>
                        <a:t>Reserves collected &amp; Impact Fee</a:t>
                      </a:r>
                    </a:p>
                  </a:txBody>
                  <a:tcPr marL="130323"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$0 </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$0 </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$0 </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$0 </a:t>
                      </a:r>
                    </a:p>
                  </a:txBody>
                  <a:tcPr marL="7240" marR="7240" marT="7240" marB="0">
                    <a:lnL>
                      <a:noFill/>
                    </a:lnL>
                    <a:lnR>
                      <a:noFill/>
                    </a:lnR>
                    <a:lnT>
                      <a:noFill/>
                    </a:lnT>
                    <a:lnB>
                      <a:noFill/>
                    </a:lnB>
                  </a:tcPr>
                </a:tc>
                <a:tc>
                  <a:txBody>
                    <a:bodyPr/>
                    <a:lstStyle/>
                    <a:p>
                      <a:pPr algn="l" fontAlgn="b"/>
                      <a:endParaRPr lang="en-US" sz="1050" b="0" i="0" u="none" strike="noStrike">
                        <a:solidFill>
                          <a:srgbClr val="000000"/>
                        </a:solidFill>
                        <a:effectLst/>
                        <a:latin typeface="Calibri" panose="020F0502020204030204" pitchFamily="34" charset="0"/>
                      </a:endParaRPr>
                    </a:p>
                  </a:txBody>
                  <a:tcPr marL="7240" marR="7240" marT="7240" marB="0" anchor="b">
                    <a:lnL>
                      <a:noFill/>
                    </a:lnL>
                    <a:lnR>
                      <a:noFill/>
                    </a:lnR>
                    <a:lnT>
                      <a:noFill/>
                    </a:lnT>
                    <a:lnB>
                      <a:noFill/>
                    </a:lnB>
                  </a:tcPr>
                </a:tc>
                <a:extLst>
                  <a:ext uri="{0D108BD9-81ED-4DB2-BD59-A6C34878D82A}">
                    <a16:rowId xmlns:a16="http://schemas.microsoft.com/office/drawing/2014/main" val="572987556"/>
                  </a:ext>
                </a:extLst>
              </a:tr>
              <a:tr h="327799">
                <a:tc>
                  <a:txBody>
                    <a:bodyPr/>
                    <a:lstStyle/>
                    <a:p>
                      <a:pPr algn="l" fontAlgn="t"/>
                      <a:r>
                        <a:rPr lang="en-US" sz="1050" b="0" i="0" u="none" strike="noStrike">
                          <a:solidFill>
                            <a:srgbClr val="000000"/>
                          </a:solidFill>
                          <a:effectLst/>
                          <a:latin typeface="Calibri" panose="020F0502020204030204" pitchFamily="34" charset="0"/>
                        </a:rPr>
                        <a:t>Server replacement: no longer required with cloud-based Infrastructure-as-a-Service*</a:t>
                      </a:r>
                    </a:p>
                  </a:txBody>
                  <a:tcPr marL="130323"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$0 </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$0 </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$0 </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$0 </a:t>
                      </a:r>
                    </a:p>
                  </a:txBody>
                  <a:tcPr marL="7240" marR="7240" marT="7240" marB="0">
                    <a:lnL>
                      <a:noFill/>
                    </a:lnL>
                    <a:lnR>
                      <a:noFill/>
                    </a:lnR>
                    <a:lnT>
                      <a:noFill/>
                    </a:lnT>
                    <a:lnB>
                      <a:noFill/>
                    </a:lnB>
                  </a:tcPr>
                </a:tc>
                <a:tc>
                  <a:txBody>
                    <a:bodyPr/>
                    <a:lstStyle/>
                    <a:p>
                      <a:pPr algn="l" fontAlgn="b"/>
                      <a:endParaRPr lang="en-US" sz="1050" b="0" i="0" u="none" strike="noStrike">
                        <a:solidFill>
                          <a:srgbClr val="000000"/>
                        </a:solidFill>
                        <a:effectLst/>
                        <a:latin typeface="Calibri" panose="020F0502020204030204" pitchFamily="34" charset="0"/>
                      </a:endParaRPr>
                    </a:p>
                  </a:txBody>
                  <a:tcPr marL="7240" marR="7240" marT="7240" marB="0" anchor="b">
                    <a:lnL>
                      <a:noFill/>
                    </a:lnL>
                    <a:lnR>
                      <a:noFill/>
                    </a:lnR>
                    <a:lnT>
                      <a:noFill/>
                    </a:lnT>
                    <a:lnB>
                      <a:noFill/>
                    </a:lnB>
                  </a:tcPr>
                </a:tc>
                <a:extLst>
                  <a:ext uri="{0D108BD9-81ED-4DB2-BD59-A6C34878D82A}">
                    <a16:rowId xmlns:a16="http://schemas.microsoft.com/office/drawing/2014/main" val="3936900590"/>
                  </a:ext>
                </a:extLst>
              </a:tr>
              <a:tr h="327799">
                <a:tc>
                  <a:txBody>
                    <a:bodyPr/>
                    <a:lstStyle/>
                    <a:p>
                      <a:pPr algn="l" fontAlgn="t"/>
                      <a:r>
                        <a:rPr lang="en-US" sz="1050" b="0" i="0" u="none" strike="noStrike">
                          <a:solidFill>
                            <a:srgbClr val="000000"/>
                          </a:solidFill>
                          <a:effectLst/>
                          <a:latin typeface="Calibri" panose="020F0502020204030204" pitchFamily="34" charset="0"/>
                        </a:rPr>
                        <a:t>Firewall replacement: no longer required with cloud-based Intrastructure-as-a-Service</a:t>
                      </a:r>
                    </a:p>
                  </a:txBody>
                  <a:tcPr marL="130323"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$0 </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$0 </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$0 </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$0 </a:t>
                      </a:r>
                    </a:p>
                  </a:txBody>
                  <a:tcPr marL="7240" marR="7240" marT="7240" marB="0">
                    <a:lnL>
                      <a:noFill/>
                    </a:lnL>
                    <a:lnR>
                      <a:noFill/>
                    </a:lnR>
                    <a:lnT>
                      <a:noFill/>
                    </a:lnT>
                    <a:lnB>
                      <a:noFill/>
                    </a:lnB>
                  </a:tcPr>
                </a:tc>
                <a:tc>
                  <a:txBody>
                    <a:bodyPr/>
                    <a:lstStyle/>
                    <a:p>
                      <a:pPr algn="l" fontAlgn="b"/>
                      <a:endParaRPr lang="en-US" sz="1050" b="0" i="0" u="none" strike="noStrike">
                        <a:solidFill>
                          <a:srgbClr val="000000"/>
                        </a:solidFill>
                        <a:effectLst/>
                        <a:latin typeface="Calibri" panose="020F0502020204030204" pitchFamily="34" charset="0"/>
                      </a:endParaRPr>
                    </a:p>
                  </a:txBody>
                  <a:tcPr marL="7240" marR="7240" marT="7240" marB="0" anchor="b">
                    <a:lnL>
                      <a:noFill/>
                    </a:lnL>
                    <a:lnR>
                      <a:noFill/>
                    </a:lnR>
                    <a:lnT>
                      <a:noFill/>
                    </a:lnT>
                    <a:lnB>
                      <a:noFill/>
                    </a:lnB>
                  </a:tcPr>
                </a:tc>
                <a:extLst>
                  <a:ext uri="{0D108BD9-81ED-4DB2-BD59-A6C34878D82A}">
                    <a16:rowId xmlns:a16="http://schemas.microsoft.com/office/drawing/2014/main" val="2529465486"/>
                  </a:ext>
                </a:extLst>
              </a:tr>
              <a:tr h="167525">
                <a:tc>
                  <a:txBody>
                    <a:bodyPr/>
                    <a:lstStyle/>
                    <a:p>
                      <a:pPr algn="l" fontAlgn="t"/>
                      <a:r>
                        <a:rPr lang="en-US" sz="1050" b="0" i="0" u="none" strike="noStrike">
                          <a:solidFill>
                            <a:srgbClr val="000000"/>
                          </a:solidFill>
                          <a:effectLst/>
                          <a:latin typeface="Calibri" panose="020F0502020204030204" pitchFamily="34" charset="0"/>
                        </a:rPr>
                        <a:t>Printer purchase</a:t>
                      </a:r>
                    </a:p>
                  </a:txBody>
                  <a:tcPr marL="130323" marR="7240" marT="7240" marB="0">
                    <a:lnL>
                      <a:noFill/>
                    </a:lnL>
                    <a:lnR>
                      <a:noFill/>
                    </a:lnR>
                    <a:lnT>
                      <a:noFill/>
                    </a:lnT>
                    <a:lnB>
                      <a:noFill/>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($34,000)</a:t>
                      </a:r>
                    </a:p>
                  </a:txBody>
                  <a:tcPr marL="7240" marR="7240" marT="7240" marB="0">
                    <a:lnL>
                      <a:noFill/>
                    </a:lnL>
                    <a:lnR>
                      <a:noFill/>
                    </a:lnR>
                    <a:lnT>
                      <a:noFill/>
                    </a:lnT>
                    <a:lnB>
                      <a:noFill/>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a:noFill/>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a:noFill/>
                    </a:lnB>
                  </a:tcPr>
                </a:tc>
                <a:tc>
                  <a:txBody>
                    <a:bodyPr/>
                    <a:lstStyle/>
                    <a:p>
                      <a:pPr algn="l" fontAlgn="b"/>
                      <a:endParaRPr lang="en-US" sz="1050" b="0" i="0" u="none" strike="noStrike">
                        <a:solidFill>
                          <a:srgbClr val="000000"/>
                        </a:solidFill>
                        <a:effectLst/>
                        <a:latin typeface="Calibri" panose="020F0502020204030204" pitchFamily="34" charset="0"/>
                      </a:endParaRPr>
                    </a:p>
                  </a:txBody>
                  <a:tcPr marL="7240" marR="7240" marT="7240" marB="0" anchor="b">
                    <a:lnL>
                      <a:noFill/>
                    </a:lnL>
                    <a:lnR>
                      <a:noFill/>
                    </a:lnR>
                    <a:lnT>
                      <a:noFill/>
                    </a:lnT>
                    <a:lnB>
                      <a:noFill/>
                    </a:lnB>
                  </a:tcPr>
                </a:tc>
                <a:extLst>
                  <a:ext uri="{0D108BD9-81ED-4DB2-BD59-A6C34878D82A}">
                    <a16:rowId xmlns:a16="http://schemas.microsoft.com/office/drawing/2014/main" val="177031667"/>
                  </a:ext>
                </a:extLst>
              </a:tr>
              <a:tr h="167525">
                <a:tc>
                  <a:txBody>
                    <a:bodyPr/>
                    <a:lstStyle/>
                    <a:p>
                      <a:pPr algn="l" fontAlgn="t"/>
                      <a:r>
                        <a:rPr lang="en-US" sz="1050" b="0" i="0" u="none" strike="noStrike">
                          <a:solidFill>
                            <a:srgbClr val="000000"/>
                          </a:solidFill>
                          <a:effectLst/>
                          <a:latin typeface="Calibri" panose="020F0502020204030204" pitchFamily="34" charset="0"/>
                        </a:rPr>
                        <a:t>Aspen Discovery Project</a:t>
                      </a:r>
                    </a:p>
                  </a:txBody>
                  <a:tcPr marL="130323"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($85,000)</a:t>
                      </a:r>
                    </a:p>
                  </a:txBody>
                  <a:tcPr marL="7240" marR="7240" marT="7240" marB="0">
                    <a:lnL>
                      <a:noFill/>
                    </a:lnL>
                    <a:lnR>
                      <a:noFill/>
                    </a:lnR>
                    <a:lnT>
                      <a:noFill/>
                    </a:lnT>
                    <a:lnB>
                      <a:noFill/>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a:noFill/>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a:noFill/>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a:noFill/>
                    </a:lnB>
                  </a:tcPr>
                </a:tc>
                <a:tc>
                  <a:txBody>
                    <a:bodyPr/>
                    <a:lstStyle/>
                    <a:p>
                      <a:pPr algn="l" fontAlgn="b"/>
                      <a:endParaRPr lang="en-US" sz="1050" b="0" i="0" u="none" strike="noStrike">
                        <a:solidFill>
                          <a:srgbClr val="000000"/>
                        </a:solidFill>
                        <a:effectLst/>
                        <a:latin typeface="Calibri" panose="020F0502020204030204" pitchFamily="34" charset="0"/>
                      </a:endParaRPr>
                    </a:p>
                  </a:txBody>
                  <a:tcPr marL="7240" marR="7240" marT="7240" marB="0" anchor="b">
                    <a:lnL>
                      <a:noFill/>
                    </a:lnL>
                    <a:lnR>
                      <a:noFill/>
                    </a:lnR>
                    <a:lnT>
                      <a:noFill/>
                    </a:lnT>
                    <a:lnB>
                      <a:noFill/>
                    </a:lnB>
                  </a:tcPr>
                </a:tc>
                <a:extLst>
                  <a:ext uri="{0D108BD9-81ED-4DB2-BD59-A6C34878D82A}">
                    <a16:rowId xmlns:a16="http://schemas.microsoft.com/office/drawing/2014/main" val="2494810359"/>
                  </a:ext>
                </a:extLst>
              </a:tr>
              <a:tr h="167525">
                <a:tc>
                  <a:txBody>
                    <a:bodyPr/>
                    <a:lstStyle/>
                    <a:p>
                      <a:pPr algn="l" fontAlgn="t"/>
                      <a:r>
                        <a:rPr lang="en-US" sz="1050" b="0" i="0" u="none" strike="noStrike">
                          <a:solidFill>
                            <a:srgbClr val="000000"/>
                          </a:solidFill>
                          <a:effectLst/>
                          <a:latin typeface="Calibri" panose="020F0502020204030204" pitchFamily="34" charset="0"/>
                        </a:rPr>
                        <a:t>Baker &amp; Taylor Project</a:t>
                      </a:r>
                    </a:p>
                  </a:txBody>
                  <a:tcPr marL="130323"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($5,000)</a:t>
                      </a:r>
                    </a:p>
                  </a:txBody>
                  <a:tcPr marL="7240" marR="7240" marT="7240" marB="0">
                    <a:lnL>
                      <a:noFill/>
                    </a:lnL>
                    <a:lnR>
                      <a:noFill/>
                    </a:lnR>
                    <a:lnT>
                      <a:noFill/>
                    </a:lnT>
                    <a:lnB>
                      <a:noFill/>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a:noFill/>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a:noFill/>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a:noFill/>
                    </a:lnB>
                  </a:tcPr>
                </a:tc>
                <a:tc>
                  <a:txBody>
                    <a:bodyPr/>
                    <a:lstStyle/>
                    <a:p>
                      <a:pPr algn="l" fontAlgn="b"/>
                      <a:endParaRPr lang="en-US" sz="1050" b="0" i="0" u="none" strike="noStrike">
                        <a:solidFill>
                          <a:srgbClr val="000000"/>
                        </a:solidFill>
                        <a:effectLst/>
                        <a:latin typeface="Calibri" panose="020F0502020204030204" pitchFamily="34" charset="0"/>
                      </a:endParaRPr>
                    </a:p>
                  </a:txBody>
                  <a:tcPr marL="7240" marR="7240" marT="7240" marB="0" anchor="b">
                    <a:lnL>
                      <a:noFill/>
                    </a:lnL>
                    <a:lnR>
                      <a:noFill/>
                    </a:lnR>
                    <a:lnT>
                      <a:noFill/>
                    </a:lnT>
                    <a:lnB>
                      <a:noFill/>
                    </a:lnB>
                  </a:tcPr>
                </a:tc>
                <a:extLst>
                  <a:ext uri="{0D108BD9-81ED-4DB2-BD59-A6C34878D82A}">
                    <a16:rowId xmlns:a16="http://schemas.microsoft.com/office/drawing/2014/main" val="2168577073"/>
                  </a:ext>
                </a:extLst>
              </a:tr>
              <a:tr h="167525">
                <a:tc>
                  <a:txBody>
                    <a:bodyPr/>
                    <a:lstStyle/>
                    <a:p>
                      <a:pPr algn="l" fontAlgn="t"/>
                      <a:r>
                        <a:rPr lang="en-US" sz="1050" b="0" i="0" u="none" strike="noStrike">
                          <a:solidFill>
                            <a:srgbClr val="000000"/>
                          </a:solidFill>
                          <a:effectLst/>
                          <a:latin typeface="Calibri" panose="020F0502020204030204" pitchFamily="34" charset="0"/>
                        </a:rPr>
                        <a:t>Security audit</a:t>
                      </a:r>
                    </a:p>
                  </a:txBody>
                  <a:tcPr marL="130323"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($43,500)</a:t>
                      </a:r>
                    </a:p>
                  </a:txBody>
                  <a:tcPr marL="7240" marR="7240" marT="7240" marB="0">
                    <a:lnL>
                      <a:noFill/>
                    </a:lnL>
                    <a:lnR>
                      <a:noFill/>
                    </a:lnR>
                    <a:lnT>
                      <a:noFill/>
                    </a:lnT>
                    <a:lnB>
                      <a:noFill/>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a:noFill/>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a:noFill/>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a:noFill/>
                    </a:lnB>
                  </a:tcPr>
                </a:tc>
                <a:tc>
                  <a:txBody>
                    <a:bodyPr/>
                    <a:lstStyle/>
                    <a:p>
                      <a:pPr algn="l" fontAlgn="b"/>
                      <a:endParaRPr lang="en-US" sz="1050" b="0" i="0" u="none" strike="noStrike">
                        <a:solidFill>
                          <a:srgbClr val="000000"/>
                        </a:solidFill>
                        <a:effectLst/>
                        <a:latin typeface="Calibri" panose="020F0502020204030204" pitchFamily="34" charset="0"/>
                      </a:endParaRPr>
                    </a:p>
                  </a:txBody>
                  <a:tcPr marL="7240" marR="7240" marT="7240" marB="0" anchor="b">
                    <a:lnL>
                      <a:noFill/>
                    </a:lnL>
                    <a:lnR>
                      <a:noFill/>
                    </a:lnR>
                    <a:lnT>
                      <a:noFill/>
                    </a:lnT>
                    <a:lnB>
                      <a:noFill/>
                    </a:lnB>
                  </a:tcPr>
                </a:tc>
                <a:extLst>
                  <a:ext uri="{0D108BD9-81ED-4DB2-BD59-A6C34878D82A}">
                    <a16:rowId xmlns:a16="http://schemas.microsoft.com/office/drawing/2014/main" val="3587454592"/>
                  </a:ext>
                </a:extLst>
              </a:tr>
              <a:tr h="167525">
                <a:tc>
                  <a:txBody>
                    <a:bodyPr/>
                    <a:lstStyle/>
                    <a:p>
                      <a:pPr algn="l" fontAlgn="t"/>
                      <a:r>
                        <a:rPr lang="en-US" sz="1050" b="0" i="0" u="none" strike="noStrike">
                          <a:solidFill>
                            <a:srgbClr val="000000"/>
                          </a:solidFill>
                          <a:effectLst/>
                          <a:latin typeface="Calibri" panose="020F0502020204030204" pitchFamily="34" charset="0"/>
                        </a:rPr>
                        <a:t>Funds for EMV commerce devices (chip &amp; PIN)</a:t>
                      </a:r>
                    </a:p>
                  </a:txBody>
                  <a:tcPr marL="130323" marR="7240" marT="7240" marB="0">
                    <a:lnL>
                      <a:noFill/>
                    </a:lnL>
                    <a:lnR>
                      <a:noFill/>
                    </a:lnR>
                    <a:lnT>
                      <a:noFill/>
                    </a:lnT>
                    <a:lnB>
                      <a:noFill/>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a:noFill/>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a:noFill/>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a:noFill/>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a:noFill/>
                    </a:lnB>
                  </a:tcPr>
                </a:tc>
                <a:tc>
                  <a:txBody>
                    <a:bodyPr/>
                    <a:lstStyle/>
                    <a:p>
                      <a:pPr algn="l" fontAlgn="b"/>
                      <a:endParaRPr lang="en-US" sz="1050" b="0" i="0" u="none" strike="noStrike">
                        <a:solidFill>
                          <a:srgbClr val="000000"/>
                        </a:solidFill>
                        <a:effectLst/>
                        <a:latin typeface="Calibri" panose="020F0502020204030204" pitchFamily="34" charset="0"/>
                      </a:endParaRPr>
                    </a:p>
                  </a:txBody>
                  <a:tcPr marL="7240" marR="7240" marT="7240" marB="0" anchor="b">
                    <a:lnL>
                      <a:noFill/>
                    </a:lnL>
                    <a:lnR>
                      <a:noFill/>
                    </a:lnR>
                    <a:lnT>
                      <a:noFill/>
                    </a:lnT>
                    <a:lnB>
                      <a:noFill/>
                    </a:lnB>
                  </a:tcPr>
                </a:tc>
                <a:extLst>
                  <a:ext uri="{0D108BD9-81ED-4DB2-BD59-A6C34878D82A}">
                    <a16:rowId xmlns:a16="http://schemas.microsoft.com/office/drawing/2014/main" val="3430323869"/>
                  </a:ext>
                </a:extLst>
              </a:tr>
              <a:tr h="167525">
                <a:tc>
                  <a:txBody>
                    <a:bodyPr/>
                    <a:lstStyle/>
                    <a:p>
                      <a:pPr algn="l" fontAlgn="b"/>
                      <a:r>
                        <a:rPr lang="en-US" sz="1050" b="0" i="0" u="none" strike="noStrike">
                          <a:solidFill>
                            <a:srgbClr val="000000"/>
                          </a:solidFill>
                          <a:effectLst/>
                          <a:latin typeface="Calibri" panose="020F0502020204030204" pitchFamily="34" charset="0"/>
                        </a:rPr>
                        <a:t>Funds for SWAN staff computer replacement</a:t>
                      </a:r>
                    </a:p>
                  </a:txBody>
                  <a:tcPr marL="130323" marR="7240" marT="7240" marB="0" anchor="b">
                    <a:lnL>
                      <a:noFill/>
                    </a:lnL>
                    <a:lnR>
                      <a:noFill/>
                    </a:lnR>
                    <a:lnT>
                      <a:noFill/>
                    </a:lnT>
                    <a:lnB>
                      <a:noFill/>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a:noFill/>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a:noFill/>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a:noFill/>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a:noFill/>
                    </a:lnB>
                  </a:tcPr>
                </a:tc>
                <a:tc>
                  <a:txBody>
                    <a:bodyPr/>
                    <a:lstStyle/>
                    <a:p>
                      <a:pPr algn="l" fontAlgn="b"/>
                      <a:endParaRPr lang="en-US" sz="1050" b="0" i="0" u="none" strike="noStrike">
                        <a:solidFill>
                          <a:srgbClr val="000000"/>
                        </a:solidFill>
                        <a:effectLst/>
                        <a:latin typeface="Calibri" panose="020F0502020204030204" pitchFamily="34" charset="0"/>
                      </a:endParaRPr>
                    </a:p>
                  </a:txBody>
                  <a:tcPr marL="7240" marR="7240" marT="7240" marB="0" anchor="b">
                    <a:lnL>
                      <a:noFill/>
                    </a:lnL>
                    <a:lnR>
                      <a:noFill/>
                    </a:lnR>
                    <a:lnT>
                      <a:noFill/>
                    </a:lnT>
                    <a:lnB>
                      <a:noFill/>
                    </a:lnB>
                  </a:tcPr>
                </a:tc>
                <a:extLst>
                  <a:ext uri="{0D108BD9-81ED-4DB2-BD59-A6C34878D82A}">
                    <a16:rowId xmlns:a16="http://schemas.microsoft.com/office/drawing/2014/main" val="1118851431"/>
                  </a:ext>
                </a:extLst>
              </a:tr>
              <a:tr h="167525">
                <a:tc>
                  <a:txBody>
                    <a:bodyPr/>
                    <a:lstStyle/>
                    <a:p>
                      <a:pPr algn="l" fontAlgn="t"/>
                      <a:r>
                        <a:rPr lang="fr-FR" sz="1050" b="0" i="0" u="none" strike="noStrike">
                          <a:solidFill>
                            <a:srgbClr val="000000"/>
                          </a:solidFill>
                          <a:effectLst/>
                          <a:latin typeface="Calibri" panose="020F0502020204030204" pitchFamily="34" charset="0"/>
                        </a:rPr>
                        <a:t>Future ILS Migration Budget ($465,740)</a:t>
                      </a:r>
                    </a:p>
                  </a:txBody>
                  <a:tcPr marL="130323" marR="7240" marT="7240" marB="0">
                    <a:lnL>
                      <a:noFill/>
                    </a:lnL>
                    <a:lnR>
                      <a:noFill/>
                    </a:lnR>
                    <a:lnT>
                      <a:noFill/>
                    </a:lnT>
                    <a:lnB w="6350" cap="flat" cmpd="sng" algn="ctr">
                      <a:solidFill>
                        <a:srgbClr val="4F81BD"/>
                      </a:solidFill>
                      <a:prstDash val="solid"/>
                      <a:round/>
                      <a:headEnd type="none" w="med" len="med"/>
                      <a:tailEnd type="none" w="med" len="med"/>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w="6350" cap="flat" cmpd="sng" algn="ctr">
                      <a:solidFill>
                        <a:srgbClr val="4F81BD"/>
                      </a:solidFill>
                      <a:prstDash val="solid"/>
                      <a:round/>
                      <a:headEnd type="none" w="med" len="med"/>
                      <a:tailEnd type="none" w="med" len="med"/>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w="6350" cap="flat" cmpd="sng" algn="ctr">
                      <a:solidFill>
                        <a:srgbClr val="4F81BD"/>
                      </a:solidFill>
                      <a:prstDash val="solid"/>
                      <a:round/>
                      <a:headEnd type="none" w="med" len="med"/>
                      <a:tailEnd type="none" w="med" len="med"/>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w="6350" cap="flat" cmpd="sng" algn="ctr">
                      <a:solidFill>
                        <a:srgbClr val="4F81BD"/>
                      </a:solidFill>
                      <a:prstDash val="solid"/>
                      <a:round/>
                      <a:headEnd type="none" w="med" len="med"/>
                      <a:tailEnd type="none" w="med" len="med"/>
                    </a:lnB>
                  </a:tcPr>
                </a:tc>
                <a:tc>
                  <a:txBody>
                    <a:bodyPr/>
                    <a:lstStyle/>
                    <a:p>
                      <a:pPr algn="r"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w="6350" cap="flat" cmpd="sng" algn="ctr">
                      <a:solidFill>
                        <a:srgbClr val="4F81BD"/>
                      </a:solidFill>
                      <a:prstDash val="solid"/>
                      <a:round/>
                      <a:headEnd type="none" w="med" len="med"/>
                      <a:tailEnd type="none" w="med" len="med"/>
                    </a:lnB>
                  </a:tcPr>
                </a:tc>
                <a:tc>
                  <a:txBody>
                    <a:bodyPr/>
                    <a:lstStyle/>
                    <a:p>
                      <a:pPr algn="l" fontAlgn="b"/>
                      <a:endParaRPr lang="en-US" sz="1050" b="0" i="0" u="none" strike="noStrike">
                        <a:solidFill>
                          <a:srgbClr val="000000"/>
                        </a:solidFill>
                        <a:effectLst/>
                        <a:latin typeface="Calibri" panose="020F0502020204030204" pitchFamily="34" charset="0"/>
                      </a:endParaRPr>
                    </a:p>
                  </a:txBody>
                  <a:tcPr marL="7240" marR="7240" marT="7240" marB="0" anchor="b">
                    <a:lnL>
                      <a:noFill/>
                    </a:lnL>
                    <a:lnR>
                      <a:noFill/>
                    </a:lnR>
                    <a:lnT>
                      <a:noFill/>
                    </a:lnT>
                    <a:lnB w="635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087358721"/>
                  </a:ext>
                </a:extLst>
              </a:tr>
              <a:tr h="170234">
                <a:tc>
                  <a:txBody>
                    <a:bodyPr/>
                    <a:lstStyle/>
                    <a:p>
                      <a:pPr algn="l" fontAlgn="b"/>
                      <a:r>
                        <a:rPr lang="en-US" sz="1050" b="1" i="0" u="none" strike="noStrike">
                          <a:solidFill>
                            <a:srgbClr val="000000"/>
                          </a:solidFill>
                          <a:effectLst/>
                          <a:latin typeface="Calibri" panose="020F0502020204030204" pitchFamily="34" charset="0"/>
                        </a:rPr>
                        <a:t>Total</a:t>
                      </a:r>
                    </a:p>
                  </a:txBody>
                  <a:tcPr marL="7240" marR="7240" marT="7240" marB="0" anchor="b">
                    <a:lnL>
                      <a:noFill/>
                    </a:lnL>
                    <a:lnR>
                      <a:noFill/>
                    </a:lnR>
                    <a:lnT w="6350" cap="flat" cmpd="sng" algn="ctr">
                      <a:solidFill>
                        <a:srgbClr val="4F81BD"/>
                      </a:solidFill>
                      <a:prstDash val="solid"/>
                      <a:round/>
                      <a:headEnd type="none" w="med" len="med"/>
                      <a:tailEnd type="none" w="med" len="med"/>
                    </a:lnT>
                    <a:lnB w="25400" cap="flat" cmpd="dbl" algn="ctr">
                      <a:solidFill>
                        <a:srgbClr val="4F81BD"/>
                      </a:solidFill>
                      <a:prstDash val="solid"/>
                      <a:round/>
                      <a:headEnd type="none" w="med" len="med"/>
                      <a:tailEnd type="none" w="med" len="med"/>
                    </a:lnB>
                  </a:tcPr>
                </a:tc>
                <a:tc>
                  <a:txBody>
                    <a:bodyPr/>
                    <a:lstStyle/>
                    <a:p>
                      <a:pPr algn="r" fontAlgn="b"/>
                      <a:r>
                        <a:rPr lang="en-US" sz="1050" b="1" i="0" u="none" strike="noStrike">
                          <a:solidFill>
                            <a:srgbClr val="000000"/>
                          </a:solidFill>
                          <a:effectLst/>
                          <a:latin typeface="Calibri" panose="020F0502020204030204" pitchFamily="34" charset="0"/>
                        </a:rPr>
                        <a:t>$2,107,667 </a:t>
                      </a:r>
                    </a:p>
                  </a:txBody>
                  <a:tcPr marL="7240" marR="7240" marT="7240" marB="0" anchor="b">
                    <a:lnL>
                      <a:noFill/>
                    </a:lnL>
                    <a:lnR>
                      <a:noFill/>
                    </a:lnR>
                    <a:lnT w="6350" cap="flat" cmpd="sng" algn="ctr">
                      <a:solidFill>
                        <a:srgbClr val="4F81BD"/>
                      </a:solidFill>
                      <a:prstDash val="solid"/>
                      <a:round/>
                      <a:headEnd type="none" w="med" len="med"/>
                      <a:tailEnd type="none" w="med" len="med"/>
                    </a:lnT>
                    <a:lnB w="25400" cap="flat" cmpd="dbl" algn="ctr">
                      <a:solidFill>
                        <a:srgbClr val="4F81BD"/>
                      </a:solidFill>
                      <a:prstDash val="solid"/>
                      <a:round/>
                      <a:headEnd type="none" w="med" len="med"/>
                      <a:tailEnd type="none" w="med" len="med"/>
                    </a:lnB>
                  </a:tcPr>
                </a:tc>
                <a:tc>
                  <a:txBody>
                    <a:bodyPr/>
                    <a:lstStyle/>
                    <a:p>
                      <a:pPr algn="r" fontAlgn="b"/>
                      <a:r>
                        <a:rPr lang="en-US" sz="1050" b="1" i="0" u="none" strike="noStrike">
                          <a:solidFill>
                            <a:srgbClr val="000000"/>
                          </a:solidFill>
                          <a:effectLst/>
                          <a:latin typeface="Calibri" panose="020F0502020204030204" pitchFamily="34" charset="0"/>
                        </a:rPr>
                        <a:t>$2,073,667 </a:t>
                      </a:r>
                    </a:p>
                  </a:txBody>
                  <a:tcPr marL="7240" marR="7240" marT="7240" marB="0" anchor="b">
                    <a:lnL>
                      <a:noFill/>
                    </a:lnL>
                    <a:lnR>
                      <a:noFill/>
                    </a:lnR>
                    <a:lnT w="6350" cap="flat" cmpd="sng" algn="ctr">
                      <a:solidFill>
                        <a:srgbClr val="4F81BD"/>
                      </a:solidFill>
                      <a:prstDash val="solid"/>
                      <a:round/>
                      <a:headEnd type="none" w="med" len="med"/>
                      <a:tailEnd type="none" w="med" len="med"/>
                    </a:lnT>
                    <a:lnB w="25400" cap="flat" cmpd="dbl" algn="ctr">
                      <a:solidFill>
                        <a:srgbClr val="4F81BD"/>
                      </a:solidFill>
                      <a:prstDash val="solid"/>
                      <a:round/>
                      <a:headEnd type="none" w="med" len="med"/>
                      <a:tailEnd type="none" w="med" len="med"/>
                    </a:lnB>
                  </a:tcPr>
                </a:tc>
                <a:tc>
                  <a:txBody>
                    <a:bodyPr/>
                    <a:lstStyle/>
                    <a:p>
                      <a:pPr algn="r" fontAlgn="b"/>
                      <a:r>
                        <a:rPr lang="en-US" sz="1050" b="1" i="0" u="none" strike="noStrike">
                          <a:solidFill>
                            <a:srgbClr val="000000"/>
                          </a:solidFill>
                          <a:effectLst/>
                          <a:latin typeface="Calibri" panose="020F0502020204030204" pitchFamily="34" charset="0"/>
                        </a:rPr>
                        <a:t>$2,073,667 </a:t>
                      </a:r>
                    </a:p>
                  </a:txBody>
                  <a:tcPr marL="7240" marR="7240" marT="7240" marB="0" anchor="b">
                    <a:lnL>
                      <a:noFill/>
                    </a:lnL>
                    <a:lnR>
                      <a:noFill/>
                    </a:lnR>
                    <a:lnT w="6350" cap="flat" cmpd="sng" algn="ctr">
                      <a:solidFill>
                        <a:srgbClr val="4F81BD"/>
                      </a:solidFill>
                      <a:prstDash val="solid"/>
                      <a:round/>
                      <a:headEnd type="none" w="med" len="med"/>
                      <a:tailEnd type="none" w="med" len="med"/>
                    </a:lnT>
                    <a:lnB w="25400" cap="flat" cmpd="dbl" algn="ctr">
                      <a:solidFill>
                        <a:srgbClr val="4F81BD"/>
                      </a:solidFill>
                      <a:prstDash val="solid"/>
                      <a:round/>
                      <a:headEnd type="none" w="med" len="med"/>
                      <a:tailEnd type="none" w="med" len="med"/>
                    </a:lnB>
                  </a:tcPr>
                </a:tc>
                <a:tc>
                  <a:txBody>
                    <a:bodyPr/>
                    <a:lstStyle/>
                    <a:p>
                      <a:pPr algn="r" fontAlgn="b"/>
                      <a:r>
                        <a:rPr lang="en-US" sz="1050" b="1" i="0" u="none" strike="noStrike">
                          <a:solidFill>
                            <a:srgbClr val="000000"/>
                          </a:solidFill>
                          <a:effectLst/>
                          <a:latin typeface="Calibri" panose="020F0502020204030204" pitchFamily="34" charset="0"/>
                        </a:rPr>
                        <a:t>$2,073,667 </a:t>
                      </a:r>
                    </a:p>
                  </a:txBody>
                  <a:tcPr marL="7240" marR="7240" marT="7240" marB="0" anchor="b">
                    <a:lnL>
                      <a:noFill/>
                    </a:lnL>
                    <a:lnR>
                      <a:noFill/>
                    </a:lnR>
                    <a:lnT w="6350" cap="flat" cmpd="sng" algn="ctr">
                      <a:solidFill>
                        <a:srgbClr val="4F81BD"/>
                      </a:solidFill>
                      <a:prstDash val="solid"/>
                      <a:round/>
                      <a:headEnd type="none" w="med" len="med"/>
                      <a:tailEnd type="none" w="med" len="med"/>
                    </a:lnT>
                    <a:lnB w="25400" cap="flat" cmpd="dbl" algn="ctr">
                      <a:solidFill>
                        <a:srgbClr val="4F81BD"/>
                      </a:solidFill>
                      <a:prstDash val="solid"/>
                      <a:round/>
                      <a:headEnd type="none" w="med" len="med"/>
                      <a:tailEnd type="none" w="med" len="med"/>
                    </a:lnB>
                  </a:tcPr>
                </a:tc>
                <a:tc>
                  <a:txBody>
                    <a:bodyPr/>
                    <a:lstStyle/>
                    <a:p>
                      <a:pPr algn="r" fontAlgn="b"/>
                      <a:r>
                        <a:rPr lang="en-US" sz="1050" b="1" i="0" u="none" strike="noStrike">
                          <a:solidFill>
                            <a:srgbClr val="000000"/>
                          </a:solidFill>
                          <a:effectLst/>
                          <a:latin typeface="Calibri" panose="020F0502020204030204" pitchFamily="34" charset="0"/>
                        </a:rPr>
                        <a:t>$2,073,667 </a:t>
                      </a:r>
                    </a:p>
                  </a:txBody>
                  <a:tcPr marL="7240" marR="7240" marT="7240" marB="0" anchor="b">
                    <a:lnL>
                      <a:noFill/>
                    </a:lnL>
                    <a:lnR>
                      <a:noFill/>
                    </a:lnR>
                    <a:lnT w="6350" cap="flat" cmpd="sng" algn="ctr">
                      <a:solidFill>
                        <a:srgbClr val="4F81BD"/>
                      </a:solidFill>
                      <a:prstDash val="solid"/>
                      <a:round/>
                      <a:headEnd type="none" w="med" len="med"/>
                      <a:tailEnd type="none" w="med" len="med"/>
                    </a:lnT>
                    <a:lnB w="25400" cap="flat" cmpd="dbl" algn="ctr">
                      <a:solidFill>
                        <a:srgbClr val="4F81BD"/>
                      </a:solidFill>
                      <a:prstDash val="solid"/>
                      <a:round/>
                      <a:headEnd type="none" w="med" len="med"/>
                      <a:tailEnd type="none" w="med" len="med"/>
                    </a:lnB>
                  </a:tcPr>
                </a:tc>
                <a:extLst>
                  <a:ext uri="{0D108BD9-81ED-4DB2-BD59-A6C34878D82A}">
                    <a16:rowId xmlns:a16="http://schemas.microsoft.com/office/drawing/2014/main" val="1556204023"/>
                  </a:ext>
                </a:extLst>
              </a:tr>
              <a:tr h="170234">
                <a:tc>
                  <a:txBody>
                    <a:bodyPr/>
                    <a:lstStyle/>
                    <a:p>
                      <a:pPr algn="l" fontAlgn="b"/>
                      <a:endParaRPr lang="en-US" sz="1050" b="0" i="0" u="none" strike="noStrike">
                        <a:solidFill>
                          <a:srgbClr val="000000"/>
                        </a:solidFill>
                        <a:effectLst/>
                        <a:latin typeface="Calibri" panose="020F0502020204030204" pitchFamily="34" charset="0"/>
                      </a:endParaRPr>
                    </a:p>
                  </a:txBody>
                  <a:tcPr marL="7240" marR="7240" marT="7240" marB="0" anchor="b">
                    <a:lnL>
                      <a:noFill/>
                    </a:lnL>
                    <a:lnR>
                      <a:noFill/>
                    </a:lnR>
                    <a:lnT w="25400" cap="flat" cmpd="dbl" algn="ctr">
                      <a:solidFill>
                        <a:srgbClr val="4F81BD"/>
                      </a:solidFill>
                      <a:prstDash val="solid"/>
                      <a:round/>
                      <a:headEnd type="none" w="med" len="med"/>
                      <a:tailEnd type="none" w="med" len="med"/>
                    </a:lnT>
                    <a:lnB>
                      <a:noFill/>
                    </a:lnB>
                  </a:tcPr>
                </a:tc>
                <a:tc>
                  <a:txBody>
                    <a:bodyPr/>
                    <a:lstStyle/>
                    <a:p>
                      <a:pPr algn="l" fontAlgn="b"/>
                      <a:endParaRPr lang="en-US" sz="1050" b="0" i="0" u="none" strike="noStrike">
                        <a:solidFill>
                          <a:srgbClr val="000000"/>
                        </a:solidFill>
                        <a:effectLst/>
                        <a:latin typeface="Calibri" panose="020F0502020204030204" pitchFamily="34" charset="0"/>
                      </a:endParaRPr>
                    </a:p>
                  </a:txBody>
                  <a:tcPr marL="7240" marR="7240" marT="7240" marB="0" anchor="b">
                    <a:lnL>
                      <a:noFill/>
                    </a:lnL>
                    <a:lnR>
                      <a:noFill/>
                    </a:lnR>
                    <a:lnT w="25400" cap="flat" cmpd="dbl" algn="ctr">
                      <a:solidFill>
                        <a:srgbClr val="4F81BD"/>
                      </a:solidFill>
                      <a:prstDash val="solid"/>
                      <a:round/>
                      <a:headEnd type="none" w="med" len="med"/>
                      <a:tailEnd type="none" w="med" len="med"/>
                    </a:lnT>
                    <a:lnB>
                      <a:noFill/>
                    </a:lnB>
                  </a:tcPr>
                </a:tc>
                <a:tc>
                  <a:txBody>
                    <a:bodyPr/>
                    <a:lstStyle/>
                    <a:p>
                      <a:pPr algn="l" fontAlgn="b"/>
                      <a:endParaRPr lang="en-US" sz="1050" b="0" i="0" u="none" strike="noStrike">
                        <a:solidFill>
                          <a:srgbClr val="000000"/>
                        </a:solidFill>
                        <a:effectLst/>
                        <a:latin typeface="Calibri" panose="020F0502020204030204" pitchFamily="34" charset="0"/>
                      </a:endParaRPr>
                    </a:p>
                  </a:txBody>
                  <a:tcPr marL="7240" marR="7240" marT="7240" marB="0" anchor="b">
                    <a:lnL>
                      <a:noFill/>
                    </a:lnL>
                    <a:lnR>
                      <a:noFill/>
                    </a:lnR>
                    <a:lnT w="25400" cap="flat" cmpd="dbl" algn="ctr">
                      <a:solidFill>
                        <a:srgbClr val="4F81BD"/>
                      </a:solidFill>
                      <a:prstDash val="solid"/>
                      <a:round/>
                      <a:headEnd type="none" w="med" len="med"/>
                      <a:tailEnd type="none" w="med" len="med"/>
                    </a:lnT>
                    <a:lnB>
                      <a:noFill/>
                    </a:lnB>
                  </a:tcPr>
                </a:tc>
                <a:tc>
                  <a:txBody>
                    <a:bodyPr/>
                    <a:lstStyle/>
                    <a:p>
                      <a:pPr algn="l" fontAlgn="b"/>
                      <a:endParaRPr lang="en-US" sz="1050" b="0" i="0" u="none" strike="noStrike">
                        <a:solidFill>
                          <a:srgbClr val="000000"/>
                        </a:solidFill>
                        <a:effectLst/>
                        <a:latin typeface="Calibri" panose="020F0502020204030204" pitchFamily="34" charset="0"/>
                      </a:endParaRPr>
                    </a:p>
                  </a:txBody>
                  <a:tcPr marL="7240" marR="7240" marT="7240" marB="0" anchor="b">
                    <a:lnL>
                      <a:noFill/>
                    </a:lnL>
                    <a:lnR>
                      <a:noFill/>
                    </a:lnR>
                    <a:lnT w="25400" cap="flat" cmpd="dbl" algn="ctr">
                      <a:solidFill>
                        <a:srgbClr val="4F81BD"/>
                      </a:solidFill>
                      <a:prstDash val="solid"/>
                      <a:round/>
                      <a:headEnd type="none" w="med" len="med"/>
                      <a:tailEnd type="none" w="med" len="med"/>
                    </a:lnT>
                    <a:lnB>
                      <a:noFill/>
                    </a:lnB>
                  </a:tcPr>
                </a:tc>
                <a:tc>
                  <a:txBody>
                    <a:bodyPr/>
                    <a:lstStyle/>
                    <a:p>
                      <a:pPr algn="l" fontAlgn="b"/>
                      <a:endParaRPr lang="en-US" sz="1050" b="0" i="0" u="none" strike="noStrike">
                        <a:solidFill>
                          <a:srgbClr val="000000"/>
                        </a:solidFill>
                        <a:effectLst/>
                        <a:latin typeface="Calibri" panose="020F0502020204030204" pitchFamily="34" charset="0"/>
                      </a:endParaRPr>
                    </a:p>
                  </a:txBody>
                  <a:tcPr marL="7240" marR="7240" marT="7240" marB="0" anchor="b">
                    <a:lnL>
                      <a:noFill/>
                    </a:lnL>
                    <a:lnR>
                      <a:noFill/>
                    </a:lnR>
                    <a:lnT w="25400" cap="flat" cmpd="dbl" algn="ctr">
                      <a:solidFill>
                        <a:srgbClr val="4F81BD"/>
                      </a:solidFill>
                      <a:prstDash val="solid"/>
                      <a:round/>
                      <a:headEnd type="none" w="med" len="med"/>
                      <a:tailEnd type="none" w="med" len="med"/>
                    </a:lnT>
                    <a:lnB>
                      <a:noFill/>
                    </a:lnB>
                  </a:tcPr>
                </a:tc>
                <a:tc>
                  <a:txBody>
                    <a:bodyPr/>
                    <a:lstStyle/>
                    <a:p>
                      <a:pPr algn="l" fontAlgn="b"/>
                      <a:endParaRPr lang="en-US" sz="1050" b="0" i="0" u="none" strike="noStrike">
                        <a:solidFill>
                          <a:srgbClr val="000000"/>
                        </a:solidFill>
                        <a:effectLst/>
                        <a:latin typeface="Calibri" panose="020F0502020204030204" pitchFamily="34" charset="0"/>
                      </a:endParaRPr>
                    </a:p>
                  </a:txBody>
                  <a:tcPr marL="7240" marR="7240" marT="7240" marB="0" anchor="b">
                    <a:lnL>
                      <a:noFill/>
                    </a:lnL>
                    <a:lnR>
                      <a:noFill/>
                    </a:lnR>
                    <a:lnT w="25400" cap="flat" cmpd="dbl" algn="ctr">
                      <a:solidFill>
                        <a:srgbClr val="4F81BD"/>
                      </a:solidFill>
                      <a:prstDash val="solid"/>
                      <a:round/>
                      <a:headEnd type="none" w="med" len="med"/>
                      <a:tailEnd type="none" w="med" len="med"/>
                    </a:lnT>
                    <a:lnB>
                      <a:noFill/>
                    </a:lnB>
                  </a:tcPr>
                </a:tc>
                <a:extLst>
                  <a:ext uri="{0D108BD9-81ED-4DB2-BD59-A6C34878D82A}">
                    <a16:rowId xmlns:a16="http://schemas.microsoft.com/office/drawing/2014/main" val="3387652679"/>
                  </a:ext>
                </a:extLst>
              </a:tr>
              <a:tr h="167525">
                <a:tc>
                  <a:txBody>
                    <a:bodyPr/>
                    <a:lstStyle/>
                    <a:p>
                      <a:pPr algn="l" fontAlgn="b"/>
                      <a:r>
                        <a:rPr lang="en-US" sz="1050" b="0" i="0" u="none" strike="noStrike">
                          <a:solidFill>
                            <a:srgbClr val="000000"/>
                          </a:solidFill>
                          <a:effectLst/>
                          <a:latin typeface="Calibri" panose="020F0502020204030204" pitchFamily="34" charset="0"/>
                        </a:rPr>
                        <a:t>Maintain 4 months operating in reserve (policy)</a:t>
                      </a:r>
                    </a:p>
                  </a:txBody>
                  <a:tcPr marL="7240" marR="7240" marT="7240" marB="0" anchor="b">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($1,380,842)</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($1,449,884)</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($1,522,378)</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($1,598,497)</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($1,678,422)</a:t>
                      </a:r>
                    </a:p>
                  </a:txBody>
                  <a:tcPr marL="7240" marR="7240" marT="7240" marB="0">
                    <a:lnL>
                      <a:noFill/>
                    </a:lnL>
                    <a:lnR>
                      <a:noFill/>
                    </a:lnR>
                    <a:lnT>
                      <a:noFill/>
                    </a:lnT>
                    <a:lnB>
                      <a:noFill/>
                    </a:lnB>
                  </a:tcPr>
                </a:tc>
                <a:extLst>
                  <a:ext uri="{0D108BD9-81ED-4DB2-BD59-A6C34878D82A}">
                    <a16:rowId xmlns:a16="http://schemas.microsoft.com/office/drawing/2014/main" val="572104905"/>
                  </a:ext>
                </a:extLst>
              </a:tr>
              <a:tr h="167525">
                <a:tc>
                  <a:txBody>
                    <a:bodyPr/>
                    <a:lstStyle/>
                    <a:p>
                      <a:pPr algn="l" fontAlgn="b"/>
                      <a:endParaRPr lang="en-US" sz="1050" b="0" i="0" u="none" strike="noStrike">
                        <a:solidFill>
                          <a:srgbClr val="000000"/>
                        </a:solidFill>
                        <a:effectLst/>
                        <a:latin typeface="Calibri" panose="020F0502020204030204" pitchFamily="34" charset="0"/>
                      </a:endParaRPr>
                    </a:p>
                  </a:txBody>
                  <a:tcPr marL="7240" marR="7240" marT="7240" marB="0" anchor="b">
                    <a:lnL>
                      <a:noFill/>
                    </a:lnL>
                    <a:lnR>
                      <a:noFill/>
                    </a:lnR>
                    <a:lnT>
                      <a:noFill/>
                    </a:lnT>
                    <a:lnB w="6350" cap="flat" cmpd="sng" algn="ctr">
                      <a:solidFill>
                        <a:srgbClr val="4F81BD"/>
                      </a:solidFill>
                      <a:prstDash val="solid"/>
                      <a:round/>
                      <a:headEnd type="none" w="med" len="med"/>
                      <a:tailEnd type="none" w="med" len="med"/>
                    </a:lnB>
                  </a:tcPr>
                </a:tc>
                <a:tc>
                  <a:txBody>
                    <a:bodyPr/>
                    <a:lstStyle/>
                    <a:p>
                      <a:pPr algn="l"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w="6350" cap="flat" cmpd="sng" algn="ctr">
                      <a:solidFill>
                        <a:srgbClr val="4F81BD"/>
                      </a:solidFill>
                      <a:prstDash val="solid"/>
                      <a:round/>
                      <a:headEnd type="none" w="med" len="med"/>
                      <a:tailEnd type="none" w="med" len="med"/>
                    </a:lnB>
                  </a:tcPr>
                </a:tc>
                <a:tc>
                  <a:txBody>
                    <a:bodyPr/>
                    <a:lstStyle/>
                    <a:p>
                      <a:pPr algn="l"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w="6350" cap="flat" cmpd="sng" algn="ctr">
                      <a:solidFill>
                        <a:srgbClr val="4F81BD"/>
                      </a:solidFill>
                      <a:prstDash val="solid"/>
                      <a:round/>
                      <a:headEnd type="none" w="med" len="med"/>
                      <a:tailEnd type="none" w="med" len="med"/>
                    </a:lnB>
                  </a:tcPr>
                </a:tc>
                <a:tc>
                  <a:txBody>
                    <a:bodyPr/>
                    <a:lstStyle/>
                    <a:p>
                      <a:pPr algn="l"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w="6350" cap="flat" cmpd="sng" algn="ctr">
                      <a:solidFill>
                        <a:srgbClr val="4F81BD"/>
                      </a:solidFill>
                      <a:prstDash val="solid"/>
                      <a:round/>
                      <a:headEnd type="none" w="med" len="med"/>
                      <a:tailEnd type="none" w="med" len="med"/>
                    </a:lnB>
                  </a:tcPr>
                </a:tc>
                <a:tc>
                  <a:txBody>
                    <a:bodyPr/>
                    <a:lstStyle/>
                    <a:p>
                      <a:pPr algn="l"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w="6350" cap="flat" cmpd="sng" algn="ctr">
                      <a:solidFill>
                        <a:srgbClr val="4F81BD"/>
                      </a:solidFill>
                      <a:prstDash val="solid"/>
                      <a:round/>
                      <a:headEnd type="none" w="med" len="med"/>
                      <a:tailEnd type="none" w="med" len="med"/>
                    </a:lnB>
                  </a:tcPr>
                </a:tc>
                <a:tc>
                  <a:txBody>
                    <a:bodyPr/>
                    <a:lstStyle/>
                    <a:p>
                      <a:pPr algn="l"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a:noFill/>
                    </a:lnT>
                    <a:lnB w="635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837022331"/>
                  </a:ext>
                </a:extLst>
              </a:tr>
              <a:tr h="170234">
                <a:tc>
                  <a:txBody>
                    <a:bodyPr/>
                    <a:lstStyle/>
                    <a:p>
                      <a:pPr algn="l" fontAlgn="b"/>
                      <a:r>
                        <a:rPr lang="en-US" sz="1050" b="1" i="0" u="none" strike="noStrike">
                          <a:solidFill>
                            <a:srgbClr val="000000"/>
                          </a:solidFill>
                          <a:effectLst/>
                          <a:latin typeface="Calibri" panose="020F0502020204030204" pitchFamily="34" charset="0"/>
                        </a:rPr>
                        <a:t>Over/(Under) Reserve Policy</a:t>
                      </a:r>
                    </a:p>
                  </a:txBody>
                  <a:tcPr marL="7240" marR="7240" marT="7240" marB="0" anchor="b">
                    <a:lnL>
                      <a:noFill/>
                    </a:lnL>
                    <a:lnR>
                      <a:noFill/>
                    </a:lnR>
                    <a:lnT w="6350" cap="flat" cmpd="sng" algn="ctr">
                      <a:solidFill>
                        <a:srgbClr val="4F81BD"/>
                      </a:solidFill>
                      <a:prstDash val="solid"/>
                      <a:round/>
                      <a:headEnd type="none" w="med" len="med"/>
                      <a:tailEnd type="none" w="med" len="med"/>
                    </a:lnT>
                    <a:lnB w="25400" cap="flat" cmpd="dbl" algn="ctr">
                      <a:solidFill>
                        <a:srgbClr val="4F81BD"/>
                      </a:solidFill>
                      <a:prstDash val="solid"/>
                      <a:round/>
                      <a:headEnd type="none" w="med" len="med"/>
                      <a:tailEnd type="none" w="med" len="med"/>
                    </a:lnB>
                  </a:tcPr>
                </a:tc>
                <a:tc>
                  <a:txBody>
                    <a:bodyPr/>
                    <a:lstStyle/>
                    <a:p>
                      <a:pPr algn="r" fontAlgn="t"/>
                      <a:r>
                        <a:rPr lang="en-US" sz="1050" b="1" i="0" u="none" strike="noStrike">
                          <a:solidFill>
                            <a:srgbClr val="000000"/>
                          </a:solidFill>
                          <a:effectLst/>
                          <a:latin typeface="Calibri" panose="020F0502020204030204" pitchFamily="34" charset="0"/>
                        </a:rPr>
                        <a:t>$726,825 </a:t>
                      </a:r>
                    </a:p>
                  </a:txBody>
                  <a:tcPr marL="7240" marR="7240" marT="7240" marB="0">
                    <a:lnL>
                      <a:noFill/>
                    </a:lnL>
                    <a:lnR>
                      <a:noFill/>
                    </a:lnR>
                    <a:lnT w="6350" cap="flat" cmpd="sng" algn="ctr">
                      <a:solidFill>
                        <a:srgbClr val="4F81BD"/>
                      </a:solidFill>
                      <a:prstDash val="solid"/>
                      <a:round/>
                      <a:headEnd type="none" w="med" len="med"/>
                      <a:tailEnd type="none" w="med" len="med"/>
                    </a:lnT>
                    <a:lnB w="25400" cap="flat" cmpd="dbl" algn="ctr">
                      <a:solidFill>
                        <a:srgbClr val="4F81BD"/>
                      </a:solidFill>
                      <a:prstDash val="solid"/>
                      <a:round/>
                      <a:headEnd type="none" w="med" len="med"/>
                      <a:tailEnd type="none" w="med" len="med"/>
                    </a:lnB>
                  </a:tcPr>
                </a:tc>
                <a:tc>
                  <a:txBody>
                    <a:bodyPr/>
                    <a:lstStyle/>
                    <a:p>
                      <a:pPr algn="r" fontAlgn="t"/>
                      <a:r>
                        <a:rPr lang="en-US" sz="1050" b="1" i="0" u="none" strike="noStrike">
                          <a:solidFill>
                            <a:srgbClr val="000000"/>
                          </a:solidFill>
                          <a:effectLst/>
                          <a:latin typeface="Calibri" panose="020F0502020204030204" pitchFamily="34" charset="0"/>
                        </a:rPr>
                        <a:t>$623,783 </a:t>
                      </a:r>
                    </a:p>
                  </a:txBody>
                  <a:tcPr marL="7240" marR="7240" marT="7240" marB="0">
                    <a:lnL>
                      <a:noFill/>
                    </a:lnL>
                    <a:lnR>
                      <a:noFill/>
                    </a:lnR>
                    <a:lnT w="6350" cap="flat" cmpd="sng" algn="ctr">
                      <a:solidFill>
                        <a:srgbClr val="4F81BD"/>
                      </a:solidFill>
                      <a:prstDash val="solid"/>
                      <a:round/>
                      <a:headEnd type="none" w="med" len="med"/>
                      <a:tailEnd type="none" w="med" len="med"/>
                    </a:lnT>
                    <a:lnB w="25400" cap="flat" cmpd="dbl" algn="ctr">
                      <a:solidFill>
                        <a:srgbClr val="4F81BD"/>
                      </a:solidFill>
                      <a:prstDash val="solid"/>
                      <a:round/>
                      <a:headEnd type="none" w="med" len="med"/>
                      <a:tailEnd type="none" w="med" len="med"/>
                    </a:lnB>
                  </a:tcPr>
                </a:tc>
                <a:tc>
                  <a:txBody>
                    <a:bodyPr/>
                    <a:lstStyle/>
                    <a:p>
                      <a:pPr algn="r" fontAlgn="t"/>
                      <a:r>
                        <a:rPr lang="en-US" sz="1050" b="1" i="0" u="none" strike="noStrike">
                          <a:solidFill>
                            <a:srgbClr val="000000"/>
                          </a:solidFill>
                          <a:effectLst/>
                          <a:latin typeface="Calibri" panose="020F0502020204030204" pitchFamily="34" charset="0"/>
                        </a:rPr>
                        <a:t>$551,289 </a:t>
                      </a:r>
                    </a:p>
                  </a:txBody>
                  <a:tcPr marL="7240" marR="7240" marT="7240" marB="0">
                    <a:lnL>
                      <a:noFill/>
                    </a:lnL>
                    <a:lnR>
                      <a:noFill/>
                    </a:lnR>
                    <a:lnT w="6350" cap="flat" cmpd="sng" algn="ctr">
                      <a:solidFill>
                        <a:srgbClr val="4F81BD"/>
                      </a:solidFill>
                      <a:prstDash val="solid"/>
                      <a:round/>
                      <a:headEnd type="none" w="med" len="med"/>
                      <a:tailEnd type="none" w="med" len="med"/>
                    </a:lnT>
                    <a:lnB w="25400" cap="flat" cmpd="dbl" algn="ctr">
                      <a:solidFill>
                        <a:srgbClr val="4F81BD"/>
                      </a:solidFill>
                      <a:prstDash val="solid"/>
                      <a:round/>
                      <a:headEnd type="none" w="med" len="med"/>
                      <a:tailEnd type="none" w="med" len="med"/>
                    </a:lnB>
                  </a:tcPr>
                </a:tc>
                <a:tc>
                  <a:txBody>
                    <a:bodyPr/>
                    <a:lstStyle/>
                    <a:p>
                      <a:pPr algn="r" fontAlgn="t"/>
                      <a:r>
                        <a:rPr lang="en-US" sz="1050" b="1" i="0" u="none" strike="noStrike">
                          <a:solidFill>
                            <a:srgbClr val="000000"/>
                          </a:solidFill>
                          <a:effectLst/>
                          <a:latin typeface="Calibri" panose="020F0502020204030204" pitchFamily="34" charset="0"/>
                        </a:rPr>
                        <a:t>$475,170 </a:t>
                      </a:r>
                    </a:p>
                  </a:txBody>
                  <a:tcPr marL="7240" marR="7240" marT="7240" marB="0">
                    <a:lnL>
                      <a:noFill/>
                    </a:lnL>
                    <a:lnR>
                      <a:noFill/>
                    </a:lnR>
                    <a:lnT w="6350" cap="flat" cmpd="sng" algn="ctr">
                      <a:solidFill>
                        <a:srgbClr val="4F81BD"/>
                      </a:solidFill>
                      <a:prstDash val="solid"/>
                      <a:round/>
                      <a:headEnd type="none" w="med" len="med"/>
                      <a:tailEnd type="none" w="med" len="med"/>
                    </a:lnT>
                    <a:lnB w="25400" cap="flat" cmpd="dbl" algn="ctr">
                      <a:solidFill>
                        <a:srgbClr val="4F81BD"/>
                      </a:solidFill>
                      <a:prstDash val="solid"/>
                      <a:round/>
                      <a:headEnd type="none" w="med" len="med"/>
                      <a:tailEnd type="none" w="med" len="med"/>
                    </a:lnB>
                  </a:tcPr>
                </a:tc>
                <a:tc>
                  <a:txBody>
                    <a:bodyPr/>
                    <a:lstStyle/>
                    <a:p>
                      <a:pPr algn="r" fontAlgn="t"/>
                      <a:r>
                        <a:rPr lang="en-US" sz="1050" b="1" i="0" u="none" strike="noStrike">
                          <a:solidFill>
                            <a:srgbClr val="000000"/>
                          </a:solidFill>
                          <a:effectLst/>
                          <a:latin typeface="Calibri" panose="020F0502020204030204" pitchFamily="34" charset="0"/>
                        </a:rPr>
                        <a:t>$395,245 </a:t>
                      </a:r>
                    </a:p>
                  </a:txBody>
                  <a:tcPr marL="7240" marR="7240" marT="7240" marB="0">
                    <a:lnL>
                      <a:noFill/>
                    </a:lnL>
                    <a:lnR>
                      <a:noFill/>
                    </a:lnR>
                    <a:lnT w="6350" cap="flat" cmpd="sng" algn="ctr">
                      <a:solidFill>
                        <a:srgbClr val="4F81BD"/>
                      </a:solidFill>
                      <a:prstDash val="solid"/>
                      <a:round/>
                      <a:headEnd type="none" w="med" len="med"/>
                      <a:tailEnd type="none" w="med" len="med"/>
                    </a:lnT>
                    <a:lnB w="25400" cap="flat" cmpd="dbl" algn="ctr">
                      <a:solidFill>
                        <a:srgbClr val="4F81BD"/>
                      </a:solidFill>
                      <a:prstDash val="solid"/>
                      <a:round/>
                      <a:headEnd type="none" w="med" len="med"/>
                      <a:tailEnd type="none" w="med" len="med"/>
                    </a:lnB>
                  </a:tcPr>
                </a:tc>
                <a:extLst>
                  <a:ext uri="{0D108BD9-81ED-4DB2-BD59-A6C34878D82A}">
                    <a16:rowId xmlns:a16="http://schemas.microsoft.com/office/drawing/2014/main" val="3587942567"/>
                  </a:ext>
                </a:extLst>
              </a:tr>
              <a:tr h="212315">
                <a:tc>
                  <a:txBody>
                    <a:bodyPr/>
                    <a:lstStyle/>
                    <a:p>
                      <a:pPr algn="l" fontAlgn="b"/>
                      <a:endParaRPr lang="en-US" sz="1050" b="0" i="0" u="none" strike="noStrike">
                        <a:solidFill>
                          <a:srgbClr val="000000"/>
                        </a:solidFill>
                        <a:effectLst/>
                        <a:latin typeface="Calibri" panose="020F0502020204030204" pitchFamily="34" charset="0"/>
                      </a:endParaRPr>
                    </a:p>
                  </a:txBody>
                  <a:tcPr marL="7240" marR="7240" marT="7240" marB="0" anchor="b">
                    <a:lnL>
                      <a:noFill/>
                    </a:lnL>
                    <a:lnR>
                      <a:noFill/>
                    </a:lnR>
                    <a:lnT w="25400" cap="flat" cmpd="dbl" algn="ctr">
                      <a:solidFill>
                        <a:srgbClr val="4F81BD"/>
                      </a:solidFill>
                      <a:prstDash val="solid"/>
                      <a:round/>
                      <a:headEnd type="none" w="med" len="med"/>
                      <a:tailEnd type="none" w="med" len="med"/>
                    </a:lnT>
                    <a:lnB>
                      <a:noFill/>
                    </a:lnB>
                  </a:tcPr>
                </a:tc>
                <a:tc>
                  <a:txBody>
                    <a:bodyPr/>
                    <a:lstStyle/>
                    <a:p>
                      <a:pPr algn="l"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w="25400" cap="flat" cmpd="dbl" algn="ctr">
                      <a:solidFill>
                        <a:srgbClr val="4F81BD"/>
                      </a:solidFill>
                      <a:prstDash val="solid"/>
                      <a:round/>
                      <a:headEnd type="none" w="med" len="med"/>
                      <a:tailEnd type="none" w="med" len="med"/>
                    </a:lnT>
                    <a:lnB>
                      <a:noFill/>
                    </a:lnB>
                  </a:tcPr>
                </a:tc>
                <a:tc>
                  <a:txBody>
                    <a:bodyPr/>
                    <a:lstStyle/>
                    <a:p>
                      <a:pPr algn="l"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w="25400" cap="flat" cmpd="dbl" algn="ctr">
                      <a:solidFill>
                        <a:srgbClr val="4F81BD"/>
                      </a:solidFill>
                      <a:prstDash val="solid"/>
                      <a:round/>
                      <a:headEnd type="none" w="med" len="med"/>
                      <a:tailEnd type="none" w="med" len="med"/>
                    </a:lnT>
                    <a:lnB>
                      <a:noFill/>
                    </a:lnB>
                  </a:tcPr>
                </a:tc>
                <a:tc>
                  <a:txBody>
                    <a:bodyPr/>
                    <a:lstStyle/>
                    <a:p>
                      <a:pPr algn="l"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w="25400" cap="flat" cmpd="dbl" algn="ctr">
                      <a:solidFill>
                        <a:srgbClr val="4F81BD"/>
                      </a:solidFill>
                      <a:prstDash val="solid"/>
                      <a:round/>
                      <a:headEnd type="none" w="med" len="med"/>
                      <a:tailEnd type="none" w="med" len="med"/>
                    </a:lnT>
                    <a:lnB>
                      <a:noFill/>
                    </a:lnB>
                  </a:tcPr>
                </a:tc>
                <a:tc>
                  <a:txBody>
                    <a:bodyPr/>
                    <a:lstStyle/>
                    <a:p>
                      <a:pPr algn="l" fontAlgn="t"/>
                      <a:endParaRPr lang="en-US" sz="1050" b="0" i="0" u="none" strike="noStrike">
                        <a:solidFill>
                          <a:srgbClr val="000000"/>
                        </a:solidFill>
                        <a:effectLst/>
                        <a:latin typeface="Calibri" panose="020F0502020204030204" pitchFamily="34" charset="0"/>
                      </a:endParaRPr>
                    </a:p>
                  </a:txBody>
                  <a:tcPr marL="7240" marR="7240" marT="7240" marB="0">
                    <a:lnL>
                      <a:noFill/>
                    </a:lnL>
                    <a:lnR>
                      <a:noFill/>
                    </a:lnR>
                    <a:lnT w="25400" cap="flat" cmpd="dbl" algn="ctr">
                      <a:solidFill>
                        <a:srgbClr val="4F81BD"/>
                      </a:solidFill>
                      <a:prstDash val="solid"/>
                      <a:round/>
                      <a:headEnd type="none" w="med" len="med"/>
                      <a:tailEnd type="none" w="med" len="med"/>
                    </a:lnT>
                    <a:lnB>
                      <a:noFill/>
                    </a:lnB>
                  </a:tcPr>
                </a:tc>
                <a:tc>
                  <a:txBody>
                    <a:bodyPr/>
                    <a:lstStyle/>
                    <a:p>
                      <a:pPr algn="l" fontAlgn="b"/>
                      <a:endParaRPr lang="en-US" sz="1050" b="0" i="0" u="none" strike="noStrike">
                        <a:solidFill>
                          <a:srgbClr val="000000"/>
                        </a:solidFill>
                        <a:effectLst/>
                        <a:latin typeface="Calibri" panose="020F0502020204030204" pitchFamily="34" charset="0"/>
                      </a:endParaRPr>
                    </a:p>
                  </a:txBody>
                  <a:tcPr marL="7240" marR="7240" marT="7240" marB="0" anchor="b">
                    <a:lnL>
                      <a:noFill/>
                    </a:lnL>
                    <a:lnR>
                      <a:noFill/>
                    </a:lnR>
                    <a:lnT w="25400" cap="flat" cmpd="dbl" algn="ctr">
                      <a:solidFill>
                        <a:srgbClr val="4F81BD"/>
                      </a:solidFill>
                      <a:prstDash val="solid"/>
                      <a:round/>
                      <a:headEnd type="none" w="med" len="med"/>
                      <a:tailEnd type="none" w="med" len="med"/>
                    </a:lnT>
                    <a:lnB>
                      <a:noFill/>
                    </a:lnB>
                  </a:tcPr>
                </a:tc>
                <a:extLst>
                  <a:ext uri="{0D108BD9-81ED-4DB2-BD59-A6C34878D82A}">
                    <a16:rowId xmlns:a16="http://schemas.microsoft.com/office/drawing/2014/main" val="1824130482"/>
                  </a:ext>
                </a:extLst>
              </a:tr>
              <a:tr h="324255">
                <a:tc>
                  <a:txBody>
                    <a:bodyPr/>
                    <a:lstStyle/>
                    <a:p>
                      <a:pPr algn="l" fontAlgn="t"/>
                      <a:r>
                        <a:rPr lang="en-US" sz="1050" b="0" i="0" u="none" strike="noStrike" dirty="0">
                          <a:solidFill>
                            <a:srgbClr val="000000"/>
                          </a:solidFill>
                          <a:effectLst/>
                          <a:latin typeface="Calibri" panose="020F0502020204030204" pitchFamily="34" charset="0"/>
                        </a:rPr>
                        <a:t>Operating Budget (5% increases each year after FY21)</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$4,142,526 </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$4,349,652 </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$4,567,134.92 </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$4,795,491.66 </a:t>
                      </a:r>
                    </a:p>
                  </a:txBody>
                  <a:tcPr marL="7240" marR="7240" marT="7240" marB="0">
                    <a:lnL>
                      <a:noFill/>
                    </a:lnL>
                    <a:lnR>
                      <a:noFill/>
                    </a:lnR>
                    <a:lnT>
                      <a:noFill/>
                    </a:lnT>
                    <a:lnB>
                      <a:noFill/>
                    </a:lnB>
                  </a:tcPr>
                </a:tc>
                <a:tc>
                  <a:txBody>
                    <a:bodyPr/>
                    <a:lstStyle/>
                    <a:p>
                      <a:pPr algn="r" fontAlgn="t"/>
                      <a:r>
                        <a:rPr lang="en-US" sz="1050" b="0" i="0" u="none" strike="noStrike">
                          <a:solidFill>
                            <a:srgbClr val="000000"/>
                          </a:solidFill>
                          <a:effectLst/>
                          <a:latin typeface="Calibri" panose="020F0502020204030204" pitchFamily="34" charset="0"/>
                        </a:rPr>
                        <a:t>$5,035,266.24 </a:t>
                      </a:r>
                    </a:p>
                  </a:txBody>
                  <a:tcPr marL="7240" marR="7240" marT="7240" marB="0">
                    <a:lnL>
                      <a:noFill/>
                    </a:lnL>
                    <a:lnR>
                      <a:noFill/>
                    </a:lnR>
                    <a:lnT>
                      <a:noFill/>
                    </a:lnT>
                    <a:lnB>
                      <a:noFill/>
                    </a:lnB>
                  </a:tcPr>
                </a:tc>
                <a:extLst>
                  <a:ext uri="{0D108BD9-81ED-4DB2-BD59-A6C34878D82A}">
                    <a16:rowId xmlns:a16="http://schemas.microsoft.com/office/drawing/2014/main" val="1829603454"/>
                  </a:ext>
                </a:extLst>
              </a:tr>
              <a:tr h="167525">
                <a:tc>
                  <a:txBody>
                    <a:bodyPr/>
                    <a:lstStyle/>
                    <a:p>
                      <a:pPr algn="l" fontAlgn="b"/>
                      <a:r>
                        <a:rPr lang="en-US" sz="1050" b="0" i="0" u="none" strike="noStrike">
                          <a:solidFill>
                            <a:srgbClr val="000000"/>
                          </a:solidFill>
                          <a:effectLst/>
                          <a:latin typeface="Calibri" panose="020F0502020204030204" pitchFamily="34" charset="0"/>
                        </a:rPr>
                        <a:t>Months operating in reserve</a:t>
                      </a:r>
                    </a:p>
                  </a:txBody>
                  <a:tcPr marL="7240" marR="7240" marT="7240" marB="0" anchor="b">
                    <a:lnL>
                      <a:noFill/>
                    </a:lnL>
                    <a:lnR>
                      <a:noFill/>
                    </a:lnR>
                    <a:lnT>
                      <a:noFill/>
                    </a:lnT>
                    <a:lnB>
                      <a:noFill/>
                    </a:lnB>
                  </a:tcPr>
                </a:tc>
                <a:tc>
                  <a:txBody>
                    <a:bodyPr/>
                    <a:lstStyle/>
                    <a:p>
                      <a:pPr algn="r" fontAlgn="b"/>
                      <a:r>
                        <a:rPr lang="en-US" sz="1050" b="0" i="0" u="none" strike="noStrike">
                          <a:solidFill>
                            <a:srgbClr val="000000"/>
                          </a:solidFill>
                          <a:effectLst/>
                          <a:latin typeface="Calibri" panose="020F0502020204030204" pitchFamily="34" charset="0"/>
                        </a:rPr>
                        <a:t>6.11</a:t>
                      </a:r>
                    </a:p>
                  </a:txBody>
                  <a:tcPr marL="7240" marR="7240" marT="7240" marB="0" anchor="b">
                    <a:lnL>
                      <a:noFill/>
                    </a:lnL>
                    <a:lnR>
                      <a:noFill/>
                    </a:lnR>
                    <a:lnT>
                      <a:noFill/>
                    </a:lnT>
                    <a:lnB>
                      <a:noFill/>
                    </a:lnB>
                  </a:tcPr>
                </a:tc>
                <a:tc>
                  <a:txBody>
                    <a:bodyPr/>
                    <a:lstStyle/>
                    <a:p>
                      <a:pPr algn="r" fontAlgn="b"/>
                      <a:r>
                        <a:rPr lang="en-US" sz="1050" b="0" i="0" u="none" strike="noStrike">
                          <a:solidFill>
                            <a:srgbClr val="000000"/>
                          </a:solidFill>
                          <a:effectLst/>
                          <a:latin typeface="Calibri" panose="020F0502020204030204" pitchFamily="34" charset="0"/>
                        </a:rPr>
                        <a:t>5.72</a:t>
                      </a:r>
                    </a:p>
                  </a:txBody>
                  <a:tcPr marL="7240" marR="7240" marT="7240" marB="0" anchor="b">
                    <a:lnL>
                      <a:noFill/>
                    </a:lnL>
                    <a:lnR>
                      <a:noFill/>
                    </a:lnR>
                    <a:lnT>
                      <a:noFill/>
                    </a:lnT>
                    <a:lnB>
                      <a:noFill/>
                    </a:lnB>
                  </a:tcPr>
                </a:tc>
                <a:tc>
                  <a:txBody>
                    <a:bodyPr/>
                    <a:lstStyle/>
                    <a:p>
                      <a:pPr algn="r" fontAlgn="b"/>
                      <a:r>
                        <a:rPr lang="en-US" sz="1050" b="0" i="0" u="none" strike="noStrike">
                          <a:solidFill>
                            <a:srgbClr val="000000"/>
                          </a:solidFill>
                          <a:effectLst/>
                          <a:latin typeface="Calibri" panose="020F0502020204030204" pitchFamily="34" charset="0"/>
                        </a:rPr>
                        <a:t>5.45</a:t>
                      </a:r>
                    </a:p>
                  </a:txBody>
                  <a:tcPr marL="7240" marR="7240" marT="7240" marB="0" anchor="b">
                    <a:lnL>
                      <a:noFill/>
                    </a:lnL>
                    <a:lnR>
                      <a:noFill/>
                    </a:lnR>
                    <a:lnT>
                      <a:noFill/>
                    </a:lnT>
                    <a:lnB>
                      <a:noFill/>
                    </a:lnB>
                  </a:tcPr>
                </a:tc>
                <a:tc>
                  <a:txBody>
                    <a:bodyPr/>
                    <a:lstStyle/>
                    <a:p>
                      <a:pPr algn="r" fontAlgn="b"/>
                      <a:r>
                        <a:rPr lang="en-US" sz="1050" b="0" i="0" u="none" strike="noStrike">
                          <a:solidFill>
                            <a:srgbClr val="000000"/>
                          </a:solidFill>
                          <a:effectLst/>
                          <a:latin typeface="Calibri" panose="020F0502020204030204" pitchFamily="34" charset="0"/>
                        </a:rPr>
                        <a:t>5.19</a:t>
                      </a:r>
                    </a:p>
                  </a:txBody>
                  <a:tcPr marL="7240" marR="7240" marT="7240" marB="0" anchor="b">
                    <a:lnL>
                      <a:noFill/>
                    </a:lnL>
                    <a:lnR>
                      <a:noFill/>
                    </a:lnR>
                    <a:lnT>
                      <a:noFill/>
                    </a:lnT>
                    <a:lnB>
                      <a:noFill/>
                    </a:lnB>
                  </a:tcPr>
                </a:tc>
                <a:tc>
                  <a:txBody>
                    <a:bodyPr/>
                    <a:lstStyle/>
                    <a:p>
                      <a:pPr algn="r" fontAlgn="b"/>
                      <a:r>
                        <a:rPr lang="en-US" sz="1050" b="0" i="0" u="none" strike="noStrike" dirty="0">
                          <a:solidFill>
                            <a:srgbClr val="000000"/>
                          </a:solidFill>
                          <a:effectLst/>
                          <a:latin typeface="Calibri" panose="020F0502020204030204" pitchFamily="34" charset="0"/>
                        </a:rPr>
                        <a:t>4.94</a:t>
                      </a:r>
                    </a:p>
                  </a:txBody>
                  <a:tcPr marL="7240" marR="7240" marT="7240" marB="0" anchor="b">
                    <a:lnL>
                      <a:noFill/>
                    </a:lnL>
                    <a:lnR>
                      <a:noFill/>
                    </a:lnR>
                    <a:lnT>
                      <a:noFill/>
                    </a:lnT>
                    <a:lnB>
                      <a:noFill/>
                    </a:lnB>
                  </a:tcPr>
                </a:tc>
                <a:extLst>
                  <a:ext uri="{0D108BD9-81ED-4DB2-BD59-A6C34878D82A}">
                    <a16:rowId xmlns:a16="http://schemas.microsoft.com/office/drawing/2014/main" val="213800787"/>
                  </a:ext>
                </a:extLst>
              </a:tr>
            </a:tbl>
          </a:graphicData>
        </a:graphic>
      </p:graphicFrame>
    </p:spTree>
    <p:custDataLst>
      <p:tags r:id="rId1"/>
    </p:custDataLst>
    <p:extLst>
      <p:ext uri="{BB962C8B-B14F-4D97-AF65-F5344CB8AC3E}">
        <p14:creationId xmlns:p14="http://schemas.microsoft.com/office/powerpoint/2010/main" val="3947585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EEF70AA-9B97-4AA9-A968-05CAB63961AC}"/>
              </a:ext>
            </a:extLst>
          </p:cNvPr>
          <p:cNvSpPr>
            <a:spLocks noGrp="1"/>
          </p:cNvSpPr>
          <p:nvPr>
            <p:ph idx="1"/>
          </p:nvPr>
        </p:nvSpPr>
        <p:spPr/>
        <p:txBody>
          <a:bodyPr/>
          <a:lstStyle/>
          <a:p>
            <a:pPr marL="0" indent="0">
              <a:buNone/>
            </a:pPr>
            <a:r>
              <a:rPr lang="en-US" dirty="0"/>
              <a:t>Motion to approve the fiscal year 2023 budget:</a:t>
            </a:r>
          </a:p>
          <a:p>
            <a:pPr marL="0" indent="0">
              <a:buNone/>
            </a:pPr>
            <a:endParaRPr lang="en-US" dirty="0"/>
          </a:p>
          <a:p>
            <a:pPr marL="0" indent="0">
              <a:buNone/>
            </a:pPr>
            <a:r>
              <a:rPr lang="en-US" cap="all" dirty="0"/>
              <a:t>Resolved, the fiscal year 2023 budget, membership fees, and EBSCO group purchase fees are hereby approved as presented.</a:t>
            </a:r>
          </a:p>
        </p:txBody>
      </p:sp>
      <p:sp>
        <p:nvSpPr>
          <p:cNvPr id="3" name="Footer Placeholder 2">
            <a:extLst>
              <a:ext uri="{FF2B5EF4-FFF2-40B4-BE49-F238E27FC236}">
                <a16:creationId xmlns:a16="http://schemas.microsoft.com/office/drawing/2014/main" id="{931474C1-C680-4A73-932C-3F41C27F3C31}"/>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0657EB70-DE3B-42BC-AA9C-8C4D9A550480}"/>
              </a:ext>
            </a:extLst>
          </p:cNvPr>
          <p:cNvSpPr>
            <a:spLocks noGrp="1"/>
          </p:cNvSpPr>
          <p:nvPr>
            <p:ph type="sldNum" sz="quarter" idx="12"/>
          </p:nvPr>
        </p:nvSpPr>
        <p:spPr/>
        <p:txBody>
          <a:bodyPr/>
          <a:lstStyle/>
          <a:p>
            <a:fld id="{1FAA610F-65FB-4D76-A9F7-0135426F9A2E}" type="slidenum">
              <a:rPr lang="en-US" smtClean="0"/>
              <a:t>18</a:t>
            </a:fld>
            <a:endParaRPr lang="en-US"/>
          </a:p>
        </p:txBody>
      </p:sp>
      <p:sp>
        <p:nvSpPr>
          <p:cNvPr id="5" name="Title 4">
            <a:extLst>
              <a:ext uri="{FF2B5EF4-FFF2-40B4-BE49-F238E27FC236}">
                <a16:creationId xmlns:a16="http://schemas.microsoft.com/office/drawing/2014/main" id="{588F54E6-7284-4451-88F7-207F6A5725E1}"/>
              </a:ext>
            </a:extLst>
          </p:cNvPr>
          <p:cNvSpPr>
            <a:spLocks noGrp="1"/>
          </p:cNvSpPr>
          <p:nvPr>
            <p:ph type="title"/>
          </p:nvPr>
        </p:nvSpPr>
        <p:spPr/>
        <p:txBody>
          <a:bodyPr/>
          <a:lstStyle/>
          <a:p>
            <a:r>
              <a:rPr lang="en-US" dirty="0"/>
              <a:t>Motion to Approve the Budget</a:t>
            </a:r>
          </a:p>
        </p:txBody>
      </p:sp>
      <p:sp>
        <p:nvSpPr>
          <p:cNvPr id="6" name="Date Placeholder 5">
            <a:extLst>
              <a:ext uri="{FF2B5EF4-FFF2-40B4-BE49-F238E27FC236}">
                <a16:creationId xmlns:a16="http://schemas.microsoft.com/office/drawing/2014/main" id="{752237A0-570C-4A2A-9355-56DEB3C8D495}"/>
              </a:ext>
            </a:extLst>
          </p:cNvPr>
          <p:cNvSpPr>
            <a:spLocks noGrp="1"/>
          </p:cNvSpPr>
          <p:nvPr>
            <p:ph type="dt" sz="half" idx="2"/>
          </p:nvPr>
        </p:nvSpPr>
        <p:spPr/>
        <p:txBody>
          <a:bodyPr/>
          <a:lstStyle/>
          <a:p>
            <a:fld id="{A99684E3-A0FF-49CA-B05E-EC4BBEDCAE69}" type="datetime4">
              <a:rPr lang="en-US" smtClean="0"/>
              <a:t>March 3, 2022</a:t>
            </a:fld>
            <a:endParaRPr lang="en-US"/>
          </a:p>
        </p:txBody>
      </p:sp>
    </p:spTree>
    <p:extLst>
      <p:ext uri="{BB962C8B-B14F-4D97-AF65-F5344CB8AC3E}">
        <p14:creationId xmlns:p14="http://schemas.microsoft.com/office/powerpoint/2010/main" val="418345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9CC7867-0008-4FB8-A747-D265ECEAC5EC}"/>
              </a:ext>
            </a:extLst>
          </p:cNvPr>
          <p:cNvSpPr>
            <a:spLocks noGrp="1"/>
          </p:cNvSpPr>
          <p:nvPr>
            <p:ph type="title"/>
          </p:nvPr>
        </p:nvSpPr>
        <p:spPr/>
        <p:txBody>
          <a:bodyPr/>
          <a:lstStyle/>
          <a:p>
            <a:r>
              <a:rPr lang="en-US" dirty="0"/>
              <a:t>Motion to Amend Current FY22 Budget</a:t>
            </a:r>
          </a:p>
        </p:txBody>
      </p:sp>
      <p:sp>
        <p:nvSpPr>
          <p:cNvPr id="7" name="Text Placeholder 6">
            <a:extLst>
              <a:ext uri="{FF2B5EF4-FFF2-40B4-BE49-F238E27FC236}">
                <a16:creationId xmlns:a16="http://schemas.microsoft.com/office/drawing/2014/main" id="{A8C67B1A-9D69-4AAA-99DD-4DD4AF4CBD93}"/>
              </a:ext>
            </a:extLst>
          </p:cNvPr>
          <p:cNvSpPr>
            <a:spLocks noGrp="1"/>
          </p:cNvSpPr>
          <p:nvPr>
            <p:ph type="body" idx="1"/>
          </p:nvPr>
        </p:nvSpPr>
        <p:spPr/>
        <p:txBody>
          <a:bodyPr/>
          <a:lstStyle/>
          <a:p>
            <a:r>
              <a:rPr lang="en-US" dirty="0"/>
              <a:t>Rationale</a:t>
            </a:r>
          </a:p>
        </p:txBody>
      </p:sp>
      <p:sp>
        <p:nvSpPr>
          <p:cNvPr id="8" name="Content Placeholder 7">
            <a:extLst>
              <a:ext uri="{FF2B5EF4-FFF2-40B4-BE49-F238E27FC236}">
                <a16:creationId xmlns:a16="http://schemas.microsoft.com/office/drawing/2014/main" id="{7714052C-E66A-4754-B5E5-17614D341368}"/>
              </a:ext>
            </a:extLst>
          </p:cNvPr>
          <p:cNvSpPr>
            <a:spLocks noGrp="1"/>
          </p:cNvSpPr>
          <p:nvPr>
            <p:ph sz="half" idx="2"/>
          </p:nvPr>
        </p:nvSpPr>
        <p:spPr/>
        <p:txBody>
          <a:bodyPr/>
          <a:lstStyle/>
          <a:p>
            <a:r>
              <a:rPr lang="en-US" dirty="0"/>
              <a:t>Memo in meeting packet</a:t>
            </a:r>
          </a:p>
          <a:p>
            <a:r>
              <a:rPr lang="en-US" dirty="0"/>
              <a:t>New revenue &amp; expense activity</a:t>
            </a:r>
          </a:p>
          <a:p>
            <a:r>
              <a:rPr lang="en-US" dirty="0"/>
              <a:t>March – June 2022 online payments within Aspen</a:t>
            </a:r>
          </a:p>
        </p:txBody>
      </p:sp>
      <p:sp>
        <p:nvSpPr>
          <p:cNvPr id="9" name="Text Placeholder 8">
            <a:extLst>
              <a:ext uri="{FF2B5EF4-FFF2-40B4-BE49-F238E27FC236}">
                <a16:creationId xmlns:a16="http://schemas.microsoft.com/office/drawing/2014/main" id="{B3A4022C-83F6-496B-92D9-97F581FC994A}"/>
              </a:ext>
            </a:extLst>
          </p:cNvPr>
          <p:cNvSpPr>
            <a:spLocks noGrp="1"/>
          </p:cNvSpPr>
          <p:nvPr>
            <p:ph type="body" sz="quarter" idx="3"/>
          </p:nvPr>
        </p:nvSpPr>
        <p:spPr/>
        <p:txBody>
          <a:bodyPr/>
          <a:lstStyle/>
          <a:p>
            <a:r>
              <a:rPr lang="en-US" dirty="0"/>
              <a:t>Proposed motion</a:t>
            </a:r>
          </a:p>
        </p:txBody>
      </p:sp>
      <p:sp>
        <p:nvSpPr>
          <p:cNvPr id="10" name="Content Placeholder 9">
            <a:extLst>
              <a:ext uri="{FF2B5EF4-FFF2-40B4-BE49-F238E27FC236}">
                <a16:creationId xmlns:a16="http://schemas.microsoft.com/office/drawing/2014/main" id="{9ACEF4B0-1E73-41D0-B418-AE01DE864E68}"/>
              </a:ext>
            </a:extLst>
          </p:cNvPr>
          <p:cNvSpPr>
            <a:spLocks noGrp="1"/>
          </p:cNvSpPr>
          <p:nvPr>
            <p:ph sz="quarter" idx="4"/>
          </p:nvPr>
        </p:nvSpPr>
        <p:spPr/>
        <p:txBody>
          <a:bodyPr/>
          <a:lstStyle/>
          <a:p>
            <a:pPr marL="0" indent="0">
              <a:buNone/>
            </a:pPr>
            <a:r>
              <a:rPr lang="en-US" dirty="0"/>
              <a:t>RESOLVED, THE SWAN FISCAL YEAR 2022 BUDGET LINE #4240 E-COMMERCE TRANSACTIONS WILL BE ADDED AT $11,666 AND THE BUDGET LINE #5940 E-COMMERCE PAYMENT TRANSACTIONS WILL BE ADDED AT $11,666.</a:t>
            </a:r>
          </a:p>
        </p:txBody>
      </p:sp>
      <p:sp>
        <p:nvSpPr>
          <p:cNvPr id="3" name="Footer Placeholder 2">
            <a:extLst>
              <a:ext uri="{FF2B5EF4-FFF2-40B4-BE49-F238E27FC236}">
                <a16:creationId xmlns:a16="http://schemas.microsoft.com/office/drawing/2014/main" id="{B0E60584-3ED6-4004-963C-5CD95BD37A90}"/>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43373C25-6A1A-459F-B05B-6DFA9E0ED290}"/>
              </a:ext>
            </a:extLst>
          </p:cNvPr>
          <p:cNvSpPr>
            <a:spLocks noGrp="1"/>
          </p:cNvSpPr>
          <p:nvPr>
            <p:ph type="sldNum" sz="quarter" idx="12"/>
          </p:nvPr>
        </p:nvSpPr>
        <p:spPr/>
        <p:txBody>
          <a:bodyPr/>
          <a:lstStyle/>
          <a:p>
            <a:fld id="{1FAA610F-65FB-4D76-A9F7-0135426F9A2E}" type="slidenum">
              <a:rPr lang="en-US" smtClean="0"/>
              <a:t>19</a:t>
            </a:fld>
            <a:endParaRPr lang="en-US"/>
          </a:p>
        </p:txBody>
      </p:sp>
      <p:sp>
        <p:nvSpPr>
          <p:cNvPr id="6" name="Date Placeholder 5">
            <a:extLst>
              <a:ext uri="{FF2B5EF4-FFF2-40B4-BE49-F238E27FC236}">
                <a16:creationId xmlns:a16="http://schemas.microsoft.com/office/drawing/2014/main" id="{926DB39F-4E00-4343-AC42-F96F1B8A8666}"/>
              </a:ext>
            </a:extLst>
          </p:cNvPr>
          <p:cNvSpPr>
            <a:spLocks noGrp="1"/>
          </p:cNvSpPr>
          <p:nvPr>
            <p:ph type="dt" sz="half" idx="13"/>
          </p:nvPr>
        </p:nvSpPr>
        <p:spPr/>
        <p:txBody>
          <a:bodyPr/>
          <a:lstStyle/>
          <a:p>
            <a:fld id="{A99684E3-A0FF-49CA-B05E-EC4BBEDCAE69}" type="datetime4">
              <a:rPr lang="en-US" smtClean="0"/>
              <a:t>March 3, 2022</a:t>
            </a:fld>
            <a:endParaRPr lang="en-US"/>
          </a:p>
        </p:txBody>
      </p:sp>
    </p:spTree>
    <p:extLst>
      <p:ext uri="{BB962C8B-B14F-4D97-AF65-F5344CB8AC3E}">
        <p14:creationId xmlns:p14="http://schemas.microsoft.com/office/powerpoint/2010/main" val="29156671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7586CB8-0ACC-4099-AA2A-1C7232F19C9B}"/>
              </a:ext>
            </a:extLst>
          </p:cNvPr>
          <p:cNvSpPr>
            <a:spLocks noGrp="1"/>
          </p:cNvSpPr>
          <p:nvPr>
            <p:ph type="title"/>
          </p:nvPr>
        </p:nvSpPr>
        <p:spPr/>
        <p:txBody>
          <a:bodyPr/>
          <a:lstStyle/>
          <a:p>
            <a:r>
              <a:rPr lang="en-US" dirty="0"/>
              <a:t>System maintenance</a:t>
            </a:r>
          </a:p>
        </p:txBody>
      </p:sp>
      <p:sp>
        <p:nvSpPr>
          <p:cNvPr id="9" name="Text Placeholder 8">
            <a:extLst>
              <a:ext uri="{FF2B5EF4-FFF2-40B4-BE49-F238E27FC236}">
                <a16:creationId xmlns:a16="http://schemas.microsoft.com/office/drawing/2014/main" id="{72163E81-EC96-4BE4-B560-309C2F3D951D}"/>
              </a:ext>
            </a:extLst>
          </p:cNvPr>
          <p:cNvSpPr>
            <a:spLocks noGrp="1"/>
          </p:cNvSpPr>
          <p:nvPr>
            <p:ph type="body" idx="1"/>
          </p:nvPr>
        </p:nvSpPr>
        <p:spPr/>
        <p:txBody>
          <a:bodyPr/>
          <a:lstStyle/>
          <a:p>
            <a:r>
              <a:rPr lang="en-US" dirty="0"/>
              <a:t>Steven Schlewitt, IT &amp; System Support Manager</a:t>
            </a:r>
          </a:p>
        </p:txBody>
      </p:sp>
      <p:sp>
        <p:nvSpPr>
          <p:cNvPr id="5" name="Footer Placeholder 4">
            <a:extLst>
              <a:ext uri="{FF2B5EF4-FFF2-40B4-BE49-F238E27FC236}">
                <a16:creationId xmlns:a16="http://schemas.microsoft.com/office/drawing/2014/main" id="{60EC0EE5-AFE8-484F-96A4-47457AA9CCEC}"/>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5D67DF44-4B4A-4596-858C-F9A0893D840A}"/>
              </a:ext>
            </a:extLst>
          </p:cNvPr>
          <p:cNvSpPr>
            <a:spLocks noGrp="1"/>
          </p:cNvSpPr>
          <p:nvPr>
            <p:ph type="dt" sz="half" idx="2"/>
          </p:nvPr>
        </p:nvSpPr>
        <p:spPr/>
        <p:txBody>
          <a:bodyPr/>
          <a:lstStyle/>
          <a:p>
            <a:fld id="{C7EE3EF2-A7B1-4F23-8584-F0BBB5D3EC1A}" type="datetime4">
              <a:rPr lang="en-US" smtClean="0"/>
              <a:t>March 3, 2022</a:t>
            </a:fld>
            <a:endParaRPr lang="en-US"/>
          </a:p>
        </p:txBody>
      </p:sp>
      <p:sp>
        <p:nvSpPr>
          <p:cNvPr id="6" name="Slide Number Placeholder 5">
            <a:extLst>
              <a:ext uri="{FF2B5EF4-FFF2-40B4-BE49-F238E27FC236}">
                <a16:creationId xmlns:a16="http://schemas.microsoft.com/office/drawing/2014/main" id="{8BA48DA6-2E66-4CD0-BDA8-B1FDC293B29B}"/>
              </a:ext>
            </a:extLst>
          </p:cNvPr>
          <p:cNvSpPr>
            <a:spLocks noGrp="1"/>
          </p:cNvSpPr>
          <p:nvPr>
            <p:ph type="sldNum" sz="quarter" idx="12"/>
          </p:nvPr>
        </p:nvSpPr>
        <p:spPr/>
        <p:txBody>
          <a:bodyPr/>
          <a:lstStyle/>
          <a:p>
            <a:fld id="{1FAA610F-65FB-4D76-A9F7-0135426F9A2E}" type="slidenum">
              <a:rPr lang="en-US" smtClean="0"/>
              <a:t>20</a:t>
            </a:fld>
            <a:endParaRPr lang="en-US"/>
          </a:p>
        </p:txBody>
      </p:sp>
    </p:spTree>
    <p:custDataLst>
      <p:tags r:id="rId1"/>
    </p:custDataLst>
    <p:extLst>
      <p:ext uri="{BB962C8B-B14F-4D97-AF65-F5344CB8AC3E}">
        <p14:creationId xmlns:p14="http://schemas.microsoft.com/office/powerpoint/2010/main" val="2407700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descr="Sunday April 17th.">
            <a:extLst>
              <a:ext uri="{FF2B5EF4-FFF2-40B4-BE49-F238E27FC236}">
                <a16:creationId xmlns:a16="http://schemas.microsoft.com/office/drawing/2014/main" id="{7BF4A518-7763-4948-961A-C58B18F5A8A4}"/>
              </a:ext>
            </a:extLst>
          </p:cNvPr>
          <p:cNvGrpSpPr/>
          <p:nvPr/>
        </p:nvGrpSpPr>
        <p:grpSpPr>
          <a:xfrm>
            <a:off x="9159149" y="0"/>
            <a:ext cx="2634367" cy="2196445"/>
            <a:chOff x="7780133" y="-180259"/>
            <a:chExt cx="5314399" cy="5346441"/>
          </a:xfrm>
        </p:grpSpPr>
        <p:pic>
          <p:nvPicPr>
            <p:cNvPr id="11" name="Picture 10" descr="Shape&#10;&#10;Description automatically generated">
              <a:extLst>
                <a:ext uri="{FF2B5EF4-FFF2-40B4-BE49-F238E27FC236}">
                  <a16:creationId xmlns:a16="http://schemas.microsoft.com/office/drawing/2014/main" id="{AAF3253A-2937-41D9-9BFE-7153A0FE8314}"/>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780133" y="-180259"/>
              <a:ext cx="5314399" cy="5346441"/>
            </a:xfrm>
            <a:prstGeom prst="rect">
              <a:avLst/>
            </a:prstGeom>
          </p:spPr>
        </p:pic>
        <p:sp>
          <p:nvSpPr>
            <p:cNvPr id="12" name="TextBox 11">
              <a:extLst>
                <a:ext uri="{FF2B5EF4-FFF2-40B4-BE49-F238E27FC236}">
                  <a16:creationId xmlns:a16="http://schemas.microsoft.com/office/drawing/2014/main" id="{7FAABA89-07CF-484B-A74F-53CF268DF05E}"/>
                </a:ext>
              </a:extLst>
            </p:cNvPr>
            <p:cNvSpPr txBox="1"/>
            <p:nvPr/>
          </p:nvSpPr>
          <p:spPr>
            <a:xfrm rot="21385520">
              <a:off x="8223628" y="1262236"/>
              <a:ext cx="4556419" cy="2830275"/>
            </a:xfrm>
            <a:prstGeom prst="rect">
              <a:avLst/>
            </a:prstGeom>
            <a:noFill/>
          </p:spPr>
          <p:txBody>
            <a:bodyPr wrap="square" lIns="91440" tIns="45720" rIns="91440" bIns="45720" rtlCol="0" anchor="t">
              <a:spAutoFit/>
            </a:bodyPr>
            <a:lstStyle/>
            <a:p>
              <a:pPr marL="285750" indent="-285750">
                <a:lnSpc>
                  <a:spcPct val="90000"/>
                </a:lnSpc>
                <a:spcBef>
                  <a:spcPts val="1000"/>
                </a:spcBef>
                <a:buFont typeface="Arial"/>
                <a:buChar char="•"/>
              </a:pPr>
              <a:r>
                <a:rPr lang="en-US" sz="2800">
                  <a:ea typeface="+mn-lt"/>
                  <a:cs typeface="+mn-lt"/>
                </a:rPr>
                <a:t>Sunday, APRIL 17</a:t>
              </a:r>
              <a:r>
                <a:rPr lang="en-US" sz="2800" baseline="30000">
                  <a:ea typeface="+mn-lt"/>
                  <a:cs typeface="+mn-lt"/>
                </a:rPr>
                <a:t>th</a:t>
              </a:r>
              <a:r>
                <a:rPr lang="en-US" sz="2800">
                  <a:ea typeface="+mn-lt"/>
                  <a:cs typeface="+mn-lt"/>
                </a:rPr>
                <a:t> </a:t>
              </a:r>
            </a:p>
            <a:p>
              <a:endParaRPr lang="en-US" sz="2800">
                <a:ea typeface="Source Sans Pro"/>
              </a:endParaRPr>
            </a:p>
          </p:txBody>
        </p:sp>
      </p:grpSp>
      <p:sp>
        <p:nvSpPr>
          <p:cNvPr id="2" name="Title 1">
            <a:extLst>
              <a:ext uri="{FF2B5EF4-FFF2-40B4-BE49-F238E27FC236}">
                <a16:creationId xmlns:a16="http://schemas.microsoft.com/office/drawing/2014/main" id="{8B1EF7B0-46F4-4CFD-B3F3-6122C8CC1BB6}"/>
              </a:ext>
            </a:extLst>
          </p:cNvPr>
          <p:cNvSpPr>
            <a:spLocks noGrp="1"/>
          </p:cNvSpPr>
          <p:nvPr>
            <p:ph type="title"/>
          </p:nvPr>
        </p:nvSpPr>
        <p:spPr/>
        <p:txBody>
          <a:bodyPr/>
          <a:lstStyle/>
          <a:p>
            <a:r>
              <a:rPr lang="en-US">
                <a:ea typeface="Source Sans Pro SemiBold"/>
              </a:rPr>
              <a:t>Annual Symphony </a:t>
            </a:r>
            <a:br>
              <a:rPr lang="en-US">
                <a:ea typeface="Source Sans Pro SemiBold"/>
              </a:rPr>
            </a:br>
            <a:r>
              <a:rPr lang="en-US">
                <a:ea typeface="Source Sans Pro SemiBold"/>
              </a:rPr>
              <a:t>Database Rebuild</a:t>
            </a:r>
            <a:endParaRPr lang="en-US"/>
          </a:p>
        </p:txBody>
      </p:sp>
      <p:sp>
        <p:nvSpPr>
          <p:cNvPr id="3" name="Content Placeholder 2">
            <a:extLst>
              <a:ext uri="{FF2B5EF4-FFF2-40B4-BE49-F238E27FC236}">
                <a16:creationId xmlns:a16="http://schemas.microsoft.com/office/drawing/2014/main" id="{0BCBE806-B0E9-45CC-9E9C-C91AA655DC66}"/>
              </a:ext>
            </a:extLst>
          </p:cNvPr>
          <p:cNvSpPr>
            <a:spLocks noGrp="1"/>
          </p:cNvSpPr>
          <p:nvPr>
            <p:ph sz="half" idx="1"/>
          </p:nvPr>
        </p:nvSpPr>
        <p:spPr>
          <a:xfrm>
            <a:off x="838200" y="1825625"/>
            <a:ext cx="5257800" cy="4351338"/>
          </a:xfrm>
        </p:spPr>
        <p:txBody>
          <a:bodyPr vert="horz" lIns="91440" tIns="45720" rIns="91440" bIns="45720" rtlCol="0" anchor="t">
            <a:normAutofit/>
          </a:bodyPr>
          <a:lstStyle/>
          <a:p>
            <a:r>
              <a:rPr lang="en-US">
                <a:ea typeface="Source Sans Pro"/>
              </a:rPr>
              <a:t>Sunday, April 17</a:t>
            </a:r>
            <a:r>
              <a:rPr lang="en-US" baseline="30000">
                <a:ea typeface="Source Sans Pro"/>
              </a:rPr>
              <a:t>th</a:t>
            </a:r>
            <a:r>
              <a:rPr lang="en-US">
                <a:ea typeface="Source Sans Pro"/>
              </a:rPr>
              <a:t>, 2022 (Easter Sunday)</a:t>
            </a:r>
          </a:p>
          <a:p>
            <a:pPr lvl="1"/>
            <a:r>
              <a:rPr lang="en-US">
                <a:ea typeface="Source Sans Pro"/>
              </a:rPr>
              <a:t>Downtime of </a:t>
            </a:r>
            <a:r>
              <a:rPr lang="en-US" dirty="0" err="1">
                <a:ea typeface="Source Sans Pro"/>
              </a:rPr>
              <a:t>WorkFlows</a:t>
            </a:r>
            <a:r>
              <a:rPr lang="en-US">
                <a:ea typeface="Source Sans Pro"/>
              </a:rPr>
              <a:t> and other services required throughout</a:t>
            </a:r>
          </a:p>
          <a:p>
            <a:pPr lvl="1"/>
            <a:r>
              <a:rPr lang="en-US">
                <a:ea typeface="Source Sans Pro"/>
              </a:rPr>
              <a:t>Process will begin Saturday night after libraries close</a:t>
            </a:r>
          </a:p>
          <a:p>
            <a:r>
              <a:rPr lang="en-US">
                <a:ea typeface="Source Sans Pro"/>
                <a:hlinkClick r:id="rId6"/>
              </a:rPr>
              <a:t>WorkFlows Offline</a:t>
            </a:r>
            <a:r>
              <a:rPr lang="en-US">
                <a:ea typeface="Source Sans Pro"/>
              </a:rPr>
              <a:t> required for open libraries on the 17</a:t>
            </a:r>
            <a:r>
              <a:rPr lang="en-US" baseline="30000">
                <a:ea typeface="Source Sans Pro"/>
              </a:rPr>
              <a:t>th</a:t>
            </a:r>
            <a:r>
              <a:rPr lang="en-US" dirty="0">
                <a:ea typeface="Source Sans Pro"/>
              </a:rPr>
              <a:t> </a:t>
            </a:r>
            <a:endParaRPr lang="en-US">
              <a:ea typeface="Source Sans Pro"/>
            </a:endParaRPr>
          </a:p>
          <a:p>
            <a:r>
              <a:rPr lang="en-US">
                <a:ea typeface="Source Sans Pro"/>
              </a:rPr>
              <a:t>Watch for the news post!</a:t>
            </a:r>
            <a:r>
              <a:rPr lang="en-US" dirty="0">
                <a:ea typeface="Source Sans Pro"/>
              </a:rPr>
              <a:t> </a:t>
            </a:r>
            <a:endParaRPr lang="en-US">
              <a:ea typeface="Source Sans Pro"/>
            </a:endParaRPr>
          </a:p>
          <a:p>
            <a:pPr marL="457200" lvl="1" indent="0">
              <a:buNone/>
            </a:pPr>
            <a:endParaRPr lang="en-US">
              <a:ea typeface="Source Sans Pro"/>
            </a:endParaRPr>
          </a:p>
        </p:txBody>
      </p:sp>
      <p:sp>
        <p:nvSpPr>
          <p:cNvPr id="5" name="Footer Placeholder 4">
            <a:extLst>
              <a:ext uri="{FF2B5EF4-FFF2-40B4-BE49-F238E27FC236}">
                <a16:creationId xmlns:a16="http://schemas.microsoft.com/office/drawing/2014/main" id="{7FF07A84-B261-4848-8450-BF6061754454}"/>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A90A00DD-2165-4E66-AEA1-25754B7DF2A4}"/>
              </a:ext>
            </a:extLst>
          </p:cNvPr>
          <p:cNvSpPr>
            <a:spLocks noGrp="1"/>
          </p:cNvSpPr>
          <p:nvPr>
            <p:ph type="sldNum" sz="quarter" idx="12"/>
          </p:nvPr>
        </p:nvSpPr>
        <p:spPr/>
        <p:txBody>
          <a:bodyPr/>
          <a:lstStyle/>
          <a:p>
            <a:fld id="{1FAA610F-65FB-4D76-A9F7-0135426F9A2E}" type="slidenum">
              <a:rPr lang="en-US" smtClean="0"/>
              <a:t>21</a:t>
            </a:fld>
            <a:endParaRPr lang="en-US"/>
          </a:p>
        </p:txBody>
      </p:sp>
      <p:sp>
        <p:nvSpPr>
          <p:cNvPr id="7" name="Date Placeholder 6">
            <a:extLst>
              <a:ext uri="{FF2B5EF4-FFF2-40B4-BE49-F238E27FC236}">
                <a16:creationId xmlns:a16="http://schemas.microsoft.com/office/drawing/2014/main" id="{19A7F67E-5E1E-440A-9388-19702F31CDB0}"/>
              </a:ext>
            </a:extLst>
          </p:cNvPr>
          <p:cNvSpPr>
            <a:spLocks noGrp="1"/>
          </p:cNvSpPr>
          <p:nvPr>
            <p:ph type="dt" sz="half" idx="13"/>
          </p:nvPr>
        </p:nvSpPr>
        <p:spPr/>
        <p:txBody>
          <a:bodyPr/>
          <a:lstStyle/>
          <a:p>
            <a:fld id="{BE77881E-05EA-445D-A401-3F862F6B3C8C}" type="datetime4">
              <a:rPr lang="en-US" smtClean="0"/>
              <a:t>March 3, 2022</a:t>
            </a:fld>
            <a:endParaRPr lang="en-US"/>
          </a:p>
        </p:txBody>
      </p:sp>
      <p:sp>
        <p:nvSpPr>
          <p:cNvPr id="9" name="Content Placeholder 2">
            <a:extLst>
              <a:ext uri="{FF2B5EF4-FFF2-40B4-BE49-F238E27FC236}">
                <a16:creationId xmlns:a16="http://schemas.microsoft.com/office/drawing/2014/main" id="{F16DD04F-FE78-4258-8026-125AC3E454AD}"/>
              </a:ext>
            </a:extLst>
          </p:cNvPr>
          <p:cNvSpPr txBox="1">
            <a:spLocks/>
          </p:cNvSpPr>
          <p:nvPr/>
        </p:nvSpPr>
        <p:spPr>
          <a:xfrm>
            <a:off x="6096000" y="1825625"/>
            <a:ext cx="5257800" cy="4667250"/>
          </a:xfrm>
          <a:prstGeom prst="rect">
            <a:avLst/>
          </a:prstGeom>
        </p:spPr>
        <p:txBody>
          <a:bodyPr vert="horz" lIns="91440" tIns="45720" rIns="91440" bIns="45720" rtlCol="0" anchor="t">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ea typeface="Source Sans Pro"/>
              </a:rPr>
              <a:t>Impacted Services:</a:t>
            </a:r>
            <a:endParaRPr lang="en-US">
              <a:ea typeface="Source Sans Pro"/>
            </a:endParaRPr>
          </a:p>
          <a:p>
            <a:pPr marL="457200" lvl="1" indent="0">
              <a:buNone/>
            </a:pPr>
            <a:r>
              <a:rPr lang="en-US" sz="2600" b="1">
                <a:ea typeface="Source Sans Pro"/>
              </a:rPr>
              <a:t>Enterprise &amp; Aspen Catalog</a:t>
            </a:r>
          </a:p>
          <a:p>
            <a:pPr lvl="1"/>
            <a:r>
              <a:rPr lang="en-US" sz="2600">
                <a:ea typeface="Source Sans Pro"/>
              </a:rPr>
              <a:t>*Intermittent* My Account functions (holds, payments, lists, </a:t>
            </a:r>
            <a:r>
              <a:rPr lang="en-US" sz="2600" err="1">
                <a:ea typeface="Source Sans Pro"/>
              </a:rPr>
              <a:t>etc</a:t>
            </a:r>
            <a:r>
              <a:rPr lang="en-US" sz="2600">
                <a:ea typeface="Source Sans Pro"/>
              </a:rPr>
              <a:t>)</a:t>
            </a:r>
          </a:p>
          <a:p>
            <a:pPr lvl="1"/>
            <a:r>
              <a:rPr lang="en-US" sz="2600">
                <a:ea typeface="Source Sans Pro"/>
              </a:rPr>
              <a:t>*Intermittent* Inaccuracies of Item location and availability</a:t>
            </a:r>
          </a:p>
          <a:p>
            <a:pPr marL="457200" lvl="1" indent="0">
              <a:buNone/>
            </a:pPr>
            <a:endParaRPr lang="en-US" sz="2600">
              <a:ea typeface="Source Sans Pro"/>
            </a:endParaRPr>
          </a:p>
          <a:p>
            <a:pPr marL="457200" lvl="1" indent="0">
              <a:buNone/>
            </a:pPr>
            <a:r>
              <a:rPr lang="en-US" sz="2600" b="1">
                <a:ea typeface="Source Sans Pro"/>
              </a:rPr>
              <a:t>Symphony WorkFlows</a:t>
            </a:r>
          </a:p>
          <a:p>
            <a:pPr lvl="1"/>
            <a:r>
              <a:rPr lang="en-US" sz="2600"/>
              <a:t>*Intermittent* External SIP2 &amp; Web Services integrations (including external vendor subscriptions, digital materials access)</a:t>
            </a:r>
          </a:p>
          <a:p>
            <a:pPr lvl="1"/>
            <a:r>
              <a:rPr lang="en-US" sz="2600"/>
              <a:t>Internal SIP2 integrations for library self-checkout, AMH, and PC reservation</a:t>
            </a:r>
          </a:p>
          <a:p>
            <a:pPr lvl="1"/>
            <a:r>
              <a:rPr lang="en-US" sz="2600"/>
              <a:t>WorkFlows - Offline mode must be used for all checkouts</a:t>
            </a:r>
          </a:p>
          <a:p>
            <a:pPr lvl="1"/>
            <a:endParaRPr lang="en-US" sz="2600"/>
          </a:p>
          <a:p>
            <a:pPr marL="457200" lvl="1" indent="0">
              <a:buNone/>
            </a:pPr>
            <a:r>
              <a:rPr lang="en-US" sz="2600" b="1" err="1"/>
              <a:t>BLUEcloud</a:t>
            </a:r>
            <a:r>
              <a:rPr lang="en-US" sz="2600" b="1"/>
              <a:t> Applications</a:t>
            </a:r>
          </a:p>
          <a:p>
            <a:pPr lvl="1"/>
            <a:r>
              <a:rPr lang="en-US" sz="2600" err="1"/>
              <a:t>BLUEcloud</a:t>
            </a:r>
            <a:r>
              <a:rPr lang="en-US" sz="2600"/>
              <a:t> Analytics April 16/17</a:t>
            </a:r>
            <a:r>
              <a:rPr lang="en-US" sz="2600" baseline="30000"/>
              <a:t>th</a:t>
            </a:r>
            <a:r>
              <a:rPr lang="en-US" sz="2600"/>
              <a:t> transactions - harvest will be delayed an extra day</a:t>
            </a:r>
          </a:p>
          <a:p>
            <a:pPr lvl="1"/>
            <a:r>
              <a:rPr lang="en-US" sz="2600" err="1"/>
              <a:t>BLUEcloud</a:t>
            </a:r>
            <a:r>
              <a:rPr lang="en-US" sz="2600"/>
              <a:t> Mobile, </a:t>
            </a:r>
            <a:r>
              <a:rPr lang="en-US" sz="2600" err="1"/>
              <a:t>MobileCirc</a:t>
            </a:r>
            <a:r>
              <a:rPr lang="en-US" sz="2600"/>
              <a:t>, </a:t>
            </a:r>
            <a:r>
              <a:rPr lang="en-US" sz="2600" err="1"/>
              <a:t>BLUEcloud</a:t>
            </a:r>
            <a:r>
              <a:rPr lang="en-US" sz="2600"/>
              <a:t> Circ and Cataloging will be unavailable</a:t>
            </a:r>
          </a:p>
          <a:p>
            <a:pPr marL="457200" lvl="1" indent="0">
              <a:buNone/>
            </a:pPr>
            <a:endParaRPr lang="en-US" sz="2500"/>
          </a:p>
          <a:p>
            <a:pPr marL="457200" lvl="1" indent="0">
              <a:buFont typeface="Arial" panose="020B0604020202020204" pitchFamily="34" charset="0"/>
              <a:buNone/>
            </a:pPr>
            <a:endParaRPr lang="en-US">
              <a:ea typeface="Source Sans Pro"/>
            </a:endParaRPr>
          </a:p>
        </p:txBody>
      </p:sp>
    </p:spTree>
    <p:custDataLst>
      <p:tags r:id="rId1"/>
    </p:custDataLst>
    <p:extLst>
      <p:ext uri="{BB962C8B-B14F-4D97-AF65-F5344CB8AC3E}">
        <p14:creationId xmlns:p14="http://schemas.microsoft.com/office/powerpoint/2010/main" val="9250765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76661D-D150-416E-8656-25D0654CCDF7}"/>
              </a:ext>
            </a:extLst>
          </p:cNvPr>
          <p:cNvSpPr>
            <a:spLocks noGrp="1"/>
          </p:cNvSpPr>
          <p:nvPr>
            <p:ph idx="1"/>
          </p:nvPr>
        </p:nvSpPr>
        <p:spPr/>
        <p:txBody>
          <a:bodyPr/>
          <a:lstStyle/>
          <a:p>
            <a:pPr marL="0" indent="0">
              <a:buNone/>
            </a:pPr>
            <a:r>
              <a:rPr lang="en-US" dirty="0"/>
              <a:t>Is your library open on Easter Sunday?</a:t>
            </a:r>
          </a:p>
        </p:txBody>
      </p:sp>
      <p:sp>
        <p:nvSpPr>
          <p:cNvPr id="5" name="Footer Placeholder 4">
            <a:extLst>
              <a:ext uri="{FF2B5EF4-FFF2-40B4-BE49-F238E27FC236}">
                <a16:creationId xmlns:a16="http://schemas.microsoft.com/office/drawing/2014/main" id="{C7B52DF7-932C-463E-AE80-55EEFF8A9374}"/>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FE88347B-2A51-4940-9930-FBFC1DF022EC}"/>
              </a:ext>
            </a:extLst>
          </p:cNvPr>
          <p:cNvSpPr>
            <a:spLocks noGrp="1"/>
          </p:cNvSpPr>
          <p:nvPr>
            <p:ph type="sldNum" sz="quarter" idx="12"/>
          </p:nvPr>
        </p:nvSpPr>
        <p:spPr/>
        <p:txBody>
          <a:bodyPr/>
          <a:lstStyle/>
          <a:p>
            <a:fld id="{1FAA610F-65FB-4D76-A9F7-0135426F9A2E}" type="slidenum">
              <a:rPr lang="en-US" smtClean="0"/>
              <a:t>22</a:t>
            </a:fld>
            <a:endParaRPr lang="en-US"/>
          </a:p>
        </p:txBody>
      </p:sp>
      <p:sp>
        <p:nvSpPr>
          <p:cNvPr id="2" name="Title 1">
            <a:extLst>
              <a:ext uri="{FF2B5EF4-FFF2-40B4-BE49-F238E27FC236}">
                <a16:creationId xmlns:a16="http://schemas.microsoft.com/office/drawing/2014/main" id="{D73859EC-19A3-4D09-A370-388830F68AFA}"/>
              </a:ext>
            </a:extLst>
          </p:cNvPr>
          <p:cNvSpPr>
            <a:spLocks noGrp="1"/>
          </p:cNvSpPr>
          <p:nvPr>
            <p:ph type="title"/>
          </p:nvPr>
        </p:nvSpPr>
        <p:spPr/>
        <p:txBody>
          <a:bodyPr/>
          <a:lstStyle/>
          <a:p>
            <a:r>
              <a:rPr lang="en-US" dirty="0"/>
              <a:t>Poll: Sunday, April 17th</a:t>
            </a:r>
          </a:p>
        </p:txBody>
      </p:sp>
      <p:sp>
        <p:nvSpPr>
          <p:cNvPr id="7" name="Date Placeholder 6">
            <a:extLst>
              <a:ext uri="{FF2B5EF4-FFF2-40B4-BE49-F238E27FC236}">
                <a16:creationId xmlns:a16="http://schemas.microsoft.com/office/drawing/2014/main" id="{4093AFA2-CB28-4AF7-8FBA-499CB2A732BE}"/>
              </a:ext>
            </a:extLst>
          </p:cNvPr>
          <p:cNvSpPr>
            <a:spLocks noGrp="1"/>
          </p:cNvSpPr>
          <p:nvPr>
            <p:ph type="dt" sz="half" idx="2"/>
          </p:nvPr>
        </p:nvSpPr>
        <p:spPr/>
        <p:txBody>
          <a:bodyPr/>
          <a:lstStyle/>
          <a:p>
            <a:fld id="{BE77881E-05EA-445D-A401-3F862F6B3C8C}" type="datetime4">
              <a:rPr lang="en-US" smtClean="0"/>
              <a:t>March 3, 2022</a:t>
            </a:fld>
            <a:endParaRPr lang="en-US"/>
          </a:p>
        </p:txBody>
      </p:sp>
    </p:spTree>
    <p:extLst>
      <p:ext uri="{BB962C8B-B14F-4D97-AF65-F5344CB8AC3E}">
        <p14:creationId xmlns:p14="http://schemas.microsoft.com/office/powerpoint/2010/main" val="4132426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B774B4C6-1B65-4F38-B436-FF3D9CAB89C9}"/>
              </a:ext>
            </a:extLst>
          </p:cNvPr>
          <p:cNvSpPr>
            <a:spLocks noGrp="1"/>
          </p:cNvSpPr>
          <p:nvPr>
            <p:ph type="title"/>
          </p:nvPr>
        </p:nvSpPr>
        <p:spPr/>
        <p:txBody>
          <a:bodyPr/>
          <a:lstStyle/>
          <a:p>
            <a:r>
              <a:rPr lang="en-US" dirty="0"/>
              <a:t>Analysis of Rental Pilot with Baker &amp; Taylor</a:t>
            </a:r>
          </a:p>
        </p:txBody>
      </p:sp>
      <p:sp>
        <p:nvSpPr>
          <p:cNvPr id="12" name="Text Placeholder 11">
            <a:extLst>
              <a:ext uri="{FF2B5EF4-FFF2-40B4-BE49-F238E27FC236}">
                <a16:creationId xmlns:a16="http://schemas.microsoft.com/office/drawing/2014/main" id="{DFEFC1C0-01A1-49D8-8635-29B056962DC2}"/>
              </a:ext>
            </a:extLst>
          </p:cNvPr>
          <p:cNvSpPr>
            <a:spLocks noGrp="1"/>
          </p:cNvSpPr>
          <p:nvPr>
            <p:ph type="body" idx="1"/>
          </p:nvPr>
        </p:nvSpPr>
        <p:spPr/>
        <p:txBody>
          <a:bodyPr/>
          <a:lstStyle/>
          <a:p>
            <a:r>
              <a:rPr lang="en-US" dirty="0"/>
              <a:t>Scott Brandwein, </a:t>
            </a:r>
            <a:r>
              <a:rPr lang="en-US"/>
              <a:t>Bibliographic Services Manager</a:t>
            </a:r>
            <a:endParaRPr lang="en-US" dirty="0"/>
          </a:p>
          <a:p>
            <a:r>
              <a:rPr lang="en-US" dirty="0"/>
              <a:t>Dawne Tortorella, Assistant Director</a:t>
            </a:r>
          </a:p>
          <a:p>
            <a:r>
              <a:rPr lang="en-US" dirty="0"/>
              <a:t>Aaron Skog, SWAN Executive Director</a:t>
            </a:r>
          </a:p>
        </p:txBody>
      </p:sp>
      <p:sp>
        <p:nvSpPr>
          <p:cNvPr id="5" name="Footer Placeholder 4">
            <a:extLst>
              <a:ext uri="{FF2B5EF4-FFF2-40B4-BE49-F238E27FC236}">
                <a16:creationId xmlns:a16="http://schemas.microsoft.com/office/drawing/2014/main" id="{D3283483-D8A9-455B-86F5-AD3EB5C19212}"/>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DAE9AFDD-022C-418F-BAE3-BE48164C1973}"/>
              </a:ext>
            </a:extLst>
          </p:cNvPr>
          <p:cNvSpPr>
            <a:spLocks noGrp="1"/>
          </p:cNvSpPr>
          <p:nvPr>
            <p:ph type="dt" sz="half" idx="2"/>
          </p:nvPr>
        </p:nvSpPr>
        <p:spPr/>
        <p:txBody>
          <a:bodyPr/>
          <a:lstStyle/>
          <a:p>
            <a:fld id="{0C271E5E-31FA-4190-9796-0C03067BB122}" type="datetime4">
              <a:rPr lang="en-US" smtClean="0"/>
              <a:t>March 3, 2022</a:t>
            </a:fld>
            <a:endParaRPr lang="en-US"/>
          </a:p>
        </p:txBody>
      </p:sp>
      <p:sp>
        <p:nvSpPr>
          <p:cNvPr id="6" name="Slide Number Placeholder 5">
            <a:extLst>
              <a:ext uri="{FF2B5EF4-FFF2-40B4-BE49-F238E27FC236}">
                <a16:creationId xmlns:a16="http://schemas.microsoft.com/office/drawing/2014/main" id="{A27E410B-2918-4A3A-A195-4D2FE31CE3F7}"/>
              </a:ext>
            </a:extLst>
          </p:cNvPr>
          <p:cNvSpPr>
            <a:spLocks noGrp="1"/>
          </p:cNvSpPr>
          <p:nvPr>
            <p:ph type="sldNum" sz="quarter" idx="12"/>
          </p:nvPr>
        </p:nvSpPr>
        <p:spPr/>
        <p:txBody>
          <a:bodyPr/>
          <a:lstStyle/>
          <a:p>
            <a:fld id="{1FAA610F-65FB-4D76-A9F7-0135426F9A2E}" type="slidenum">
              <a:rPr lang="en-US" smtClean="0"/>
              <a:t>23</a:t>
            </a:fld>
            <a:endParaRPr lang="en-US"/>
          </a:p>
        </p:txBody>
      </p:sp>
    </p:spTree>
    <p:custDataLst>
      <p:tags r:id="rId1"/>
    </p:custDataLst>
    <p:extLst>
      <p:ext uri="{BB962C8B-B14F-4D97-AF65-F5344CB8AC3E}">
        <p14:creationId xmlns:p14="http://schemas.microsoft.com/office/powerpoint/2010/main" val="342430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4226C-6B37-4C4B-98BC-D56356D772B2}"/>
              </a:ext>
            </a:extLst>
          </p:cNvPr>
          <p:cNvSpPr>
            <a:spLocks noGrp="1"/>
          </p:cNvSpPr>
          <p:nvPr>
            <p:ph type="title"/>
          </p:nvPr>
        </p:nvSpPr>
        <p:spPr/>
        <p:txBody>
          <a:bodyPr/>
          <a:lstStyle/>
          <a:p>
            <a:r>
              <a:rPr lang="en-US" dirty="0"/>
              <a:t>Rental Collection Analysis</a:t>
            </a:r>
          </a:p>
        </p:txBody>
      </p:sp>
      <p:sp>
        <p:nvSpPr>
          <p:cNvPr id="3" name="Content Placeholder 2">
            <a:extLst>
              <a:ext uri="{FF2B5EF4-FFF2-40B4-BE49-F238E27FC236}">
                <a16:creationId xmlns:a16="http://schemas.microsoft.com/office/drawing/2014/main" id="{15504DF6-53EE-4011-A927-ABE9E94597CA}"/>
              </a:ext>
            </a:extLst>
          </p:cNvPr>
          <p:cNvSpPr>
            <a:spLocks noGrp="1"/>
          </p:cNvSpPr>
          <p:nvPr>
            <p:ph idx="1"/>
          </p:nvPr>
        </p:nvSpPr>
        <p:spPr>
          <a:xfrm>
            <a:off x="5098233" y="810285"/>
            <a:ext cx="6172200" cy="2226555"/>
          </a:xfrm>
        </p:spPr>
        <p:txBody>
          <a:bodyPr vert="horz" lIns="91440" tIns="45720" rIns="91440" bIns="45720" rtlCol="0" anchor="t">
            <a:normAutofit fontScale="92500" lnSpcReduction="20000"/>
          </a:bodyPr>
          <a:lstStyle/>
          <a:p>
            <a:r>
              <a:rPr lang="en-US" dirty="0"/>
              <a:t>Vendor: Baker &amp; Taylor</a:t>
            </a:r>
          </a:p>
          <a:p>
            <a:r>
              <a:rPr lang="en-US" dirty="0"/>
              <a:t>$5,000 budget</a:t>
            </a:r>
            <a:endParaRPr lang="en-US" dirty="0">
              <a:ea typeface="Source Sans Pro"/>
            </a:endParaRPr>
          </a:p>
          <a:p>
            <a:r>
              <a:rPr lang="en-US" dirty="0"/>
              <a:t>Yearly quota of 276 credits (credits based on list price; most = 1 credit)</a:t>
            </a:r>
            <a:endParaRPr lang="en-US" dirty="0">
              <a:ea typeface="Source Sans Pro"/>
            </a:endParaRPr>
          </a:p>
          <a:p>
            <a:r>
              <a:rPr lang="en-US" dirty="0">
                <a:ea typeface="Source Sans Pro"/>
              </a:rPr>
              <a:t>SWAN holds ~150 titles at a time</a:t>
            </a:r>
          </a:p>
          <a:p>
            <a:pPr marL="0" indent="0">
              <a:buNone/>
            </a:pPr>
            <a:endParaRPr lang="en-US" dirty="0">
              <a:ea typeface="Source Sans Pro"/>
            </a:endParaRPr>
          </a:p>
        </p:txBody>
      </p:sp>
      <p:sp>
        <p:nvSpPr>
          <p:cNvPr id="4" name="Text Placeholder 3">
            <a:extLst>
              <a:ext uri="{FF2B5EF4-FFF2-40B4-BE49-F238E27FC236}">
                <a16:creationId xmlns:a16="http://schemas.microsoft.com/office/drawing/2014/main" id="{CE2E903E-7A74-454B-86CF-FBCEF6E64FF2}"/>
              </a:ext>
            </a:extLst>
          </p:cNvPr>
          <p:cNvSpPr>
            <a:spLocks noGrp="1"/>
          </p:cNvSpPr>
          <p:nvPr>
            <p:ph type="body" sz="half" idx="2"/>
          </p:nvPr>
        </p:nvSpPr>
        <p:spPr/>
        <p:txBody>
          <a:bodyPr/>
          <a:lstStyle/>
          <a:p>
            <a:r>
              <a:rPr lang="en-US" dirty="0"/>
              <a:t>August 2020-December 2021</a:t>
            </a:r>
          </a:p>
        </p:txBody>
      </p:sp>
      <p:sp>
        <p:nvSpPr>
          <p:cNvPr id="5" name="Footer Placeholder 4">
            <a:extLst>
              <a:ext uri="{FF2B5EF4-FFF2-40B4-BE49-F238E27FC236}">
                <a16:creationId xmlns:a16="http://schemas.microsoft.com/office/drawing/2014/main" id="{148116B2-2807-4C21-8BCF-6CEF25FC1CEC}"/>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5CC6C73D-D708-445D-B793-4B54D56B9E39}"/>
              </a:ext>
            </a:extLst>
          </p:cNvPr>
          <p:cNvSpPr>
            <a:spLocks noGrp="1"/>
          </p:cNvSpPr>
          <p:nvPr>
            <p:ph type="sldNum" sz="quarter" idx="12"/>
          </p:nvPr>
        </p:nvSpPr>
        <p:spPr/>
        <p:txBody>
          <a:bodyPr/>
          <a:lstStyle/>
          <a:p>
            <a:fld id="{1FAA610F-65FB-4D76-A9F7-0135426F9A2E}" type="slidenum">
              <a:rPr lang="en-US" smtClean="0"/>
              <a:t>24</a:t>
            </a:fld>
            <a:endParaRPr lang="en-US"/>
          </a:p>
        </p:txBody>
      </p:sp>
      <p:sp>
        <p:nvSpPr>
          <p:cNvPr id="7" name="Date Placeholder 6">
            <a:extLst>
              <a:ext uri="{FF2B5EF4-FFF2-40B4-BE49-F238E27FC236}">
                <a16:creationId xmlns:a16="http://schemas.microsoft.com/office/drawing/2014/main" id="{B045D5C2-5A31-4BC9-AAD8-17357F272380}"/>
              </a:ext>
            </a:extLst>
          </p:cNvPr>
          <p:cNvSpPr>
            <a:spLocks noGrp="1"/>
          </p:cNvSpPr>
          <p:nvPr>
            <p:ph type="dt" sz="half" idx="13"/>
          </p:nvPr>
        </p:nvSpPr>
        <p:spPr/>
        <p:txBody>
          <a:bodyPr/>
          <a:lstStyle/>
          <a:p>
            <a:fld id="{3B511C61-DAC0-4F98-B858-B71E6CBFB21D}" type="datetime4">
              <a:rPr lang="en-US" smtClean="0"/>
              <a:t>March 3, 2022</a:t>
            </a:fld>
            <a:endParaRPr lang="en-US"/>
          </a:p>
        </p:txBody>
      </p:sp>
      <p:sp>
        <p:nvSpPr>
          <p:cNvPr id="8" name="Rectangle: Rounded Corners 7">
            <a:extLst>
              <a:ext uri="{FF2B5EF4-FFF2-40B4-BE49-F238E27FC236}">
                <a16:creationId xmlns:a16="http://schemas.microsoft.com/office/drawing/2014/main" id="{235C4011-D64D-4615-8A65-43A8A821891E}"/>
              </a:ext>
            </a:extLst>
          </p:cNvPr>
          <p:cNvSpPr/>
          <p:nvPr/>
        </p:nvSpPr>
        <p:spPr>
          <a:xfrm>
            <a:off x="5305331" y="3036840"/>
            <a:ext cx="5758004" cy="301087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000" dirty="0"/>
              <a:t>SWAN owned items had the highest ratio of circulation per item owned of all library agencies in 2021. (not surprising)</a:t>
            </a:r>
          </a:p>
          <a:p>
            <a:pPr algn="ctr"/>
            <a:endParaRPr lang="en-US" sz="2000" dirty="0"/>
          </a:p>
          <a:p>
            <a:pPr algn="ctr"/>
            <a:r>
              <a:rPr lang="en-US" sz="2800" b="1" dirty="0"/>
              <a:t>5.06:1 ratio</a:t>
            </a:r>
          </a:p>
          <a:p>
            <a:pPr algn="ctr"/>
            <a:endParaRPr lang="en-US" sz="2000" dirty="0"/>
          </a:p>
          <a:p>
            <a:pPr algn="ctr"/>
            <a:r>
              <a:rPr lang="en-US" sz="2000" dirty="0"/>
              <a:t>Overall, SWAN items in rental collection circulated 5+ times in 2021.</a:t>
            </a:r>
          </a:p>
        </p:txBody>
      </p:sp>
    </p:spTree>
    <p:custDataLst>
      <p:tags r:id="rId1"/>
    </p:custDataLst>
    <p:extLst>
      <p:ext uri="{BB962C8B-B14F-4D97-AF65-F5344CB8AC3E}">
        <p14:creationId xmlns:p14="http://schemas.microsoft.com/office/powerpoint/2010/main" val="26564221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8E649F8-ED0E-4D1A-A362-1F100B464A6C}"/>
              </a:ext>
            </a:extLst>
          </p:cNvPr>
          <p:cNvSpPr>
            <a:spLocks noGrp="1"/>
          </p:cNvSpPr>
          <p:nvPr>
            <p:ph type="title"/>
          </p:nvPr>
        </p:nvSpPr>
        <p:spPr/>
        <p:txBody>
          <a:bodyPr/>
          <a:lstStyle/>
          <a:p>
            <a:r>
              <a:rPr lang="en-US" dirty="0"/>
              <a:t>Project structure</a:t>
            </a:r>
          </a:p>
        </p:txBody>
      </p:sp>
      <p:sp>
        <p:nvSpPr>
          <p:cNvPr id="9" name="Content Placeholder 8">
            <a:extLst>
              <a:ext uri="{FF2B5EF4-FFF2-40B4-BE49-F238E27FC236}">
                <a16:creationId xmlns:a16="http://schemas.microsoft.com/office/drawing/2014/main" id="{B02B8376-AF96-4264-A82C-942A7A39C97E}"/>
              </a:ext>
            </a:extLst>
          </p:cNvPr>
          <p:cNvSpPr>
            <a:spLocks noGrp="1"/>
          </p:cNvSpPr>
          <p:nvPr>
            <p:ph sz="half" idx="1"/>
          </p:nvPr>
        </p:nvSpPr>
        <p:spPr>
          <a:xfrm>
            <a:off x="838200" y="1825624"/>
            <a:ext cx="5181600" cy="4503755"/>
          </a:xfrm>
        </p:spPr>
        <p:txBody>
          <a:bodyPr>
            <a:normAutofit/>
          </a:bodyPr>
          <a:lstStyle/>
          <a:p>
            <a:pPr marL="0" indent="0">
              <a:buNone/>
            </a:pPr>
            <a:r>
              <a:rPr lang="en-US" sz="3200" dirty="0"/>
              <a:t>Objectives	</a:t>
            </a:r>
          </a:p>
          <a:p>
            <a:r>
              <a:rPr lang="en-US" dirty="0"/>
              <a:t>Increase knowledge of vendor processing options to provide better member support</a:t>
            </a:r>
          </a:p>
          <a:p>
            <a:r>
              <a:rPr lang="en-US" dirty="0"/>
              <a:t>Development expertise in BLUEcloud Acquisitions selector lists and processing</a:t>
            </a:r>
          </a:p>
          <a:p>
            <a:r>
              <a:rPr lang="en-US" dirty="0"/>
              <a:t>Augment consortium-wide holdable titles (no hold restrictions)</a:t>
            </a:r>
          </a:p>
          <a:p>
            <a:pPr marL="0" indent="0">
              <a:buNone/>
            </a:pPr>
            <a:endParaRPr lang="en-US" sz="3200" dirty="0"/>
          </a:p>
        </p:txBody>
      </p:sp>
      <p:sp>
        <p:nvSpPr>
          <p:cNvPr id="10" name="Content Placeholder 9">
            <a:extLst>
              <a:ext uri="{FF2B5EF4-FFF2-40B4-BE49-F238E27FC236}">
                <a16:creationId xmlns:a16="http://schemas.microsoft.com/office/drawing/2014/main" id="{9218EE28-5B81-4304-A11A-E7FD54BCDB33}"/>
              </a:ext>
            </a:extLst>
          </p:cNvPr>
          <p:cNvSpPr>
            <a:spLocks noGrp="1"/>
          </p:cNvSpPr>
          <p:nvPr>
            <p:ph sz="half" idx="2"/>
          </p:nvPr>
        </p:nvSpPr>
        <p:spPr/>
        <p:txBody>
          <a:bodyPr>
            <a:normAutofit/>
          </a:bodyPr>
          <a:lstStyle/>
          <a:p>
            <a:pPr marL="0" indent="0">
              <a:buNone/>
            </a:pPr>
            <a:r>
              <a:rPr lang="en-US" sz="3200" dirty="0"/>
              <a:t>Process</a:t>
            </a:r>
          </a:p>
          <a:p>
            <a:r>
              <a:rPr lang="en-US" dirty="0"/>
              <a:t>Selection titles based on high demand holds</a:t>
            </a:r>
          </a:p>
          <a:p>
            <a:r>
              <a:rPr lang="en-US" dirty="0"/>
              <a:t>Order with pre-processing</a:t>
            </a:r>
          </a:p>
          <a:p>
            <a:r>
              <a:rPr lang="en-US" dirty="0"/>
              <a:t>Receive items, immediately transit</a:t>
            </a:r>
          </a:p>
          <a:p>
            <a:r>
              <a:rPr lang="en-US" dirty="0"/>
              <a:t>Items returned to vendor when no longer circulating</a:t>
            </a:r>
          </a:p>
          <a:p>
            <a:pPr marL="0" indent="0">
              <a:buNone/>
            </a:pPr>
            <a:endParaRPr lang="en-US" dirty="0"/>
          </a:p>
          <a:p>
            <a:pPr marL="0" indent="0">
              <a:buNone/>
            </a:pPr>
            <a:endParaRPr lang="en-US" dirty="0"/>
          </a:p>
        </p:txBody>
      </p:sp>
      <p:sp>
        <p:nvSpPr>
          <p:cNvPr id="5" name="Footer Placeholder 4">
            <a:extLst>
              <a:ext uri="{FF2B5EF4-FFF2-40B4-BE49-F238E27FC236}">
                <a16:creationId xmlns:a16="http://schemas.microsoft.com/office/drawing/2014/main" id="{86835AA5-1941-403C-9ADC-453B487A4C5C}"/>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97FDFDD5-DE3C-4B6C-B128-5328B564D4CA}"/>
              </a:ext>
            </a:extLst>
          </p:cNvPr>
          <p:cNvSpPr>
            <a:spLocks noGrp="1"/>
          </p:cNvSpPr>
          <p:nvPr>
            <p:ph type="sldNum" sz="quarter" idx="12"/>
          </p:nvPr>
        </p:nvSpPr>
        <p:spPr/>
        <p:txBody>
          <a:bodyPr/>
          <a:lstStyle/>
          <a:p>
            <a:fld id="{1FAA610F-65FB-4D76-A9F7-0135426F9A2E}" type="slidenum">
              <a:rPr lang="en-US" smtClean="0"/>
              <a:t>25</a:t>
            </a:fld>
            <a:endParaRPr lang="en-US"/>
          </a:p>
        </p:txBody>
      </p:sp>
      <p:sp>
        <p:nvSpPr>
          <p:cNvPr id="7" name="Date Placeholder 6">
            <a:extLst>
              <a:ext uri="{FF2B5EF4-FFF2-40B4-BE49-F238E27FC236}">
                <a16:creationId xmlns:a16="http://schemas.microsoft.com/office/drawing/2014/main" id="{C8D0A74C-DD04-4A99-9E84-C0C9AEF40686}"/>
              </a:ext>
            </a:extLst>
          </p:cNvPr>
          <p:cNvSpPr>
            <a:spLocks noGrp="1"/>
          </p:cNvSpPr>
          <p:nvPr>
            <p:ph type="dt" sz="half" idx="13"/>
          </p:nvPr>
        </p:nvSpPr>
        <p:spPr/>
        <p:txBody>
          <a:bodyPr/>
          <a:lstStyle/>
          <a:p>
            <a:fld id="{3B511C61-DAC0-4F98-B858-B71E6CBFB21D}" type="datetime4">
              <a:rPr lang="en-US" smtClean="0"/>
              <a:t>March 3, 2022</a:t>
            </a:fld>
            <a:endParaRPr lang="en-US"/>
          </a:p>
        </p:txBody>
      </p:sp>
    </p:spTree>
    <p:custDataLst>
      <p:tags r:id="rId1"/>
    </p:custDataLst>
    <p:extLst>
      <p:ext uri="{BB962C8B-B14F-4D97-AF65-F5344CB8AC3E}">
        <p14:creationId xmlns:p14="http://schemas.microsoft.com/office/powerpoint/2010/main" val="32831596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376E2-7783-4EFB-A3E7-2E43CC8B3488}"/>
              </a:ext>
            </a:extLst>
          </p:cNvPr>
          <p:cNvSpPr>
            <a:spLocks noGrp="1"/>
          </p:cNvSpPr>
          <p:nvPr>
            <p:ph type="title"/>
          </p:nvPr>
        </p:nvSpPr>
        <p:spPr/>
        <p:txBody>
          <a:bodyPr/>
          <a:lstStyle/>
          <a:p>
            <a:r>
              <a:rPr lang="en-US" dirty="0"/>
              <a:t>Circulation &amp; transit analysis (</a:t>
            </a:r>
            <a:r>
              <a:rPr lang="en-US" i="1" dirty="0"/>
              <a:t>The Four Winds</a:t>
            </a:r>
            <a:r>
              <a:rPr lang="en-US" dirty="0"/>
              <a:t> example)</a:t>
            </a:r>
          </a:p>
        </p:txBody>
      </p:sp>
      <p:sp>
        <p:nvSpPr>
          <p:cNvPr id="9" name="Content Placeholder 8">
            <a:extLst>
              <a:ext uri="{FF2B5EF4-FFF2-40B4-BE49-F238E27FC236}">
                <a16:creationId xmlns:a16="http://schemas.microsoft.com/office/drawing/2014/main" id="{25EED41D-B9B1-4BDA-A83A-5A6B52BF7BD3}"/>
              </a:ext>
            </a:extLst>
          </p:cNvPr>
          <p:cNvSpPr>
            <a:spLocks noGrp="1"/>
          </p:cNvSpPr>
          <p:nvPr>
            <p:ph sz="half" idx="1"/>
          </p:nvPr>
        </p:nvSpPr>
        <p:spPr>
          <a:xfrm>
            <a:off x="838200" y="3252328"/>
            <a:ext cx="5181600" cy="2324608"/>
          </a:xfrm>
        </p:spPr>
        <p:txBody>
          <a:bodyPr/>
          <a:lstStyle/>
          <a:p>
            <a:pPr marL="514350" indent="-514350">
              <a:buFont typeface="+mj-lt"/>
              <a:buAutoNum type="arabicPeriod"/>
            </a:pPr>
            <a:r>
              <a:rPr lang="en-US" dirty="0"/>
              <a:t>SWAN rental copies</a:t>
            </a:r>
          </a:p>
          <a:p>
            <a:pPr marL="514350" indent="-514350">
              <a:buFont typeface="+mj-lt"/>
              <a:buAutoNum type="arabicPeriod"/>
            </a:pPr>
            <a:r>
              <a:rPr lang="en-US" dirty="0"/>
              <a:t>Downers Grove copy</a:t>
            </a:r>
          </a:p>
          <a:p>
            <a:pPr marL="514350" indent="-514350">
              <a:buFont typeface="+mj-lt"/>
              <a:buAutoNum type="arabicPeriod"/>
            </a:pPr>
            <a:r>
              <a:rPr lang="en-US" dirty="0"/>
              <a:t>Single copy at a small SWAN library (few patrons place holds)</a:t>
            </a:r>
          </a:p>
        </p:txBody>
      </p:sp>
      <p:sp>
        <p:nvSpPr>
          <p:cNvPr id="10" name="Content Placeholder 9">
            <a:extLst>
              <a:ext uri="{FF2B5EF4-FFF2-40B4-BE49-F238E27FC236}">
                <a16:creationId xmlns:a16="http://schemas.microsoft.com/office/drawing/2014/main" id="{22C50603-3448-453D-A508-8883BF818EC0}"/>
              </a:ext>
            </a:extLst>
          </p:cNvPr>
          <p:cNvSpPr>
            <a:spLocks noGrp="1"/>
          </p:cNvSpPr>
          <p:nvPr>
            <p:ph sz="half" idx="2"/>
          </p:nvPr>
        </p:nvSpPr>
        <p:spPr>
          <a:xfrm>
            <a:off x="6172200" y="3252327"/>
            <a:ext cx="5181600" cy="2924636"/>
          </a:xfrm>
        </p:spPr>
        <p:txBody>
          <a:bodyPr/>
          <a:lstStyle/>
          <a:p>
            <a:pPr marL="0" indent="0">
              <a:buNone/>
            </a:pPr>
            <a:r>
              <a:rPr lang="en-US" dirty="0"/>
              <a:t>Highlighted section represents a time period of 52 days where this item bounced in transit to 7 libraries.</a:t>
            </a:r>
          </a:p>
          <a:p>
            <a:pPr marL="0" indent="0">
              <a:buNone/>
            </a:pPr>
            <a:r>
              <a:rPr lang="en-US" dirty="0"/>
              <a:t>Shows saturation level of copies to holds reached.</a:t>
            </a:r>
          </a:p>
        </p:txBody>
      </p:sp>
      <p:sp>
        <p:nvSpPr>
          <p:cNvPr id="5" name="Footer Placeholder 4">
            <a:extLst>
              <a:ext uri="{FF2B5EF4-FFF2-40B4-BE49-F238E27FC236}">
                <a16:creationId xmlns:a16="http://schemas.microsoft.com/office/drawing/2014/main" id="{4474760F-A9C3-4790-AAA1-A0ED100CC8F2}"/>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21E791DD-C3EA-40C5-A6BF-0ABB98CC1EFE}"/>
              </a:ext>
            </a:extLst>
          </p:cNvPr>
          <p:cNvSpPr>
            <a:spLocks noGrp="1"/>
          </p:cNvSpPr>
          <p:nvPr>
            <p:ph type="sldNum" sz="quarter" idx="12"/>
          </p:nvPr>
        </p:nvSpPr>
        <p:spPr/>
        <p:txBody>
          <a:bodyPr/>
          <a:lstStyle/>
          <a:p>
            <a:fld id="{1FAA610F-65FB-4D76-A9F7-0135426F9A2E}" type="slidenum">
              <a:rPr lang="en-US" smtClean="0"/>
              <a:t>26</a:t>
            </a:fld>
            <a:endParaRPr lang="en-US"/>
          </a:p>
        </p:txBody>
      </p:sp>
      <p:sp>
        <p:nvSpPr>
          <p:cNvPr id="7" name="Date Placeholder 6">
            <a:extLst>
              <a:ext uri="{FF2B5EF4-FFF2-40B4-BE49-F238E27FC236}">
                <a16:creationId xmlns:a16="http://schemas.microsoft.com/office/drawing/2014/main" id="{EBBC9D0F-AC02-4E96-939B-ACE3C469D67D}"/>
              </a:ext>
            </a:extLst>
          </p:cNvPr>
          <p:cNvSpPr>
            <a:spLocks noGrp="1"/>
          </p:cNvSpPr>
          <p:nvPr>
            <p:ph type="dt" sz="half" idx="13"/>
          </p:nvPr>
        </p:nvSpPr>
        <p:spPr/>
        <p:txBody>
          <a:bodyPr/>
          <a:lstStyle/>
          <a:p>
            <a:fld id="{BE77881E-05EA-445D-A401-3F862F6B3C8C}" type="datetime4">
              <a:rPr lang="en-US" smtClean="0"/>
              <a:t>March 3, 2022</a:t>
            </a:fld>
            <a:endParaRPr lang="en-US"/>
          </a:p>
        </p:txBody>
      </p:sp>
      <p:pic>
        <p:nvPicPr>
          <p:cNvPr id="8" name="Picture 7">
            <a:extLst>
              <a:ext uri="{FF2B5EF4-FFF2-40B4-BE49-F238E27FC236}">
                <a16:creationId xmlns:a16="http://schemas.microsoft.com/office/drawing/2014/main" id="{535FC9E1-6CBB-48AA-B107-21CB00DCB424}"/>
              </a:ext>
            </a:extLst>
          </p:cNvPr>
          <p:cNvPicPr>
            <a:picLocks noChangeAspect="1"/>
          </p:cNvPicPr>
          <p:nvPr/>
        </p:nvPicPr>
        <p:blipFill>
          <a:blip r:embed="rId3"/>
          <a:stretch>
            <a:fillRect/>
          </a:stretch>
        </p:blipFill>
        <p:spPr>
          <a:xfrm>
            <a:off x="351393" y="1781151"/>
            <a:ext cx="11489214" cy="1380714"/>
          </a:xfrm>
          <a:prstGeom prst="rect">
            <a:avLst/>
          </a:prstGeom>
        </p:spPr>
      </p:pic>
      <p:sp>
        <p:nvSpPr>
          <p:cNvPr id="11" name="TextBox 10">
            <a:extLst>
              <a:ext uri="{FF2B5EF4-FFF2-40B4-BE49-F238E27FC236}">
                <a16:creationId xmlns:a16="http://schemas.microsoft.com/office/drawing/2014/main" id="{4725D48C-4D6E-4AF6-87CE-AE032674BD60}"/>
              </a:ext>
            </a:extLst>
          </p:cNvPr>
          <p:cNvSpPr txBox="1"/>
          <p:nvPr/>
        </p:nvSpPr>
        <p:spPr>
          <a:xfrm>
            <a:off x="6527548" y="1151144"/>
            <a:ext cx="5462257" cy="584775"/>
          </a:xfrm>
          <a:prstGeom prst="rect">
            <a:avLst/>
          </a:prstGeom>
          <a:noFill/>
        </p:spPr>
        <p:txBody>
          <a:bodyPr wrap="square" rtlCol="0">
            <a:spAutoFit/>
          </a:bodyPr>
          <a:lstStyle/>
          <a:p>
            <a:r>
              <a:rPr lang="en-US" sz="1600" dirty="0"/>
              <a:t>Yellow-red: In Transit		Pale yellow: on hold shelf</a:t>
            </a:r>
          </a:p>
          <a:p>
            <a:r>
              <a:rPr lang="en-US" sz="1600" dirty="0"/>
              <a:t>Pink: on shelf		Green: checked out</a:t>
            </a:r>
          </a:p>
        </p:txBody>
      </p:sp>
    </p:spTree>
    <p:custDataLst>
      <p:tags r:id="rId1"/>
    </p:custDataLst>
    <p:extLst>
      <p:ext uri="{BB962C8B-B14F-4D97-AF65-F5344CB8AC3E}">
        <p14:creationId xmlns:p14="http://schemas.microsoft.com/office/powerpoint/2010/main" val="14908007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8E649F8-ED0E-4D1A-A362-1F100B464A6C}"/>
              </a:ext>
            </a:extLst>
          </p:cNvPr>
          <p:cNvSpPr>
            <a:spLocks noGrp="1"/>
          </p:cNvSpPr>
          <p:nvPr>
            <p:ph type="title"/>
          </p:nvPr>
        </p:nvSpPr>
        <p:spPr/>
        <p:txBody>
          <a:bodyPr/>
          <a:lstStyle/>
          <a:p>
            <a:r>
              <a:rPr lang="en-US" dirty="0"/>
              <a:t>Who received these rental copies?</a:t>
            </a:r>
          </a:p>
        </p:txBody>
      </p:sp>
      <p:sp>
        <p:nvSpPr>
          <p:cNvPr id="9" name="Content Placeholder 8">
            <a:extLst>
              <a:ext uri="{FF2B5EF4-FFF2-40B4-BE49-F238E27FC236}">
                <a16:creationId xmlns:a16="http://schemas.microsoft.com/office/drawing/2014/main" id="{B02B8376-AF96-4264-A82C-942A7A39C97E}"/>
              </a:ext>
            </a:extLst>
          </p:cNvPr>
          <p:cNvSpPr>
            <a:spLocks noGrp="1"/>
          </p:cNvSpPr>
          <p:nvPr>
            <p:ph sz="half" idx="1"/>
          </p:nvPr>
        </p:nvSpPr>
        <p:spPr>
          <a:xfrm>
            <a:off x="838200" y="1825624"/>
            <a:ext cx="5181600" cy="4503755"/>
          </a:xfrm>
        </p:spPr>
        <p:txBody>
          <a:bodyPr>
            <a:normAutofit/>
          </a:bodyPr>
          <a:lstStyle/>
          <a:p>
            <a:pPr marL="0" indent="0">
              <a:buNone/>
            </a:pPr>
            <a:r>
              <a:rPr lang="en-US" sz="3200" dirty="0"/>
              <a:t>Benefits</a:t>
            </a:r>
          </a:p>
          <a:p>
            <a:r>
              <a:rPr lang="en-US" dirty="0"/>
              <a:t>Distributed throughout the SWAN service area</a:t>
            </a:r>
          </a:p>
          <a:p>
            <a:r>
              <a:rPr lang="en-US" dirty="0"/>
              <a:t>Patterns help identify volume and timing of demand-based fulfillment</a:t>
            </a:r>
          </a:p>
          <a:p>
            <a:r>
              <a:rPr lang="en-US" dirty="0"/>
              <a:t>Minimal staff time required to process items upon receipt – getting them into patron hands quickly</a:t>
            </a:r>
          </a:p>
          <a:p>
            <a:pPr marL="0" indent="0">
              <a:buNone/>
            </a:pPr>
            <a:endParaRPr lang="en-US" sz="3200" dirty="0"/>
          </a:p>
        </p:txBody>
      </p:sp>
      <p:sp>
        <p:nvSpPr>
          <p:cNvPr id="5" name="Footer Placeholder 4">
            <a:extLst>
              <a:ext uri="{FF2B5EF4-FFF2-40B4-BE49-F238E27FC236}">
                <a16:creationId xmlns:a16="http://schemas.microsoft.com/office/drawing/2014/main" id="{86835AA5-1941-403C-9ADC-453B487A4C5C}"/>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97FDFDD5-DE3C-4B6C-B128-5328B564D4CA}"/>
              </a:ext>
            </a:extLst>
          </p:cNvPr>
          <p:cNvSpPr>
            <a:spLocks noGrp="1"/>
          </p:cNvSpPr>
          <p:nvPr>
            <p:ph type="sldNum" sz="quarter" idx="12"/>
          </p:nvPr>
        </p:nvSpPr>
        <p:spPr/>
        <p:txBody>
          <a:bodyPr/>
          <a:lstStyle/>
          <a:p>
            <a:fld id="{1FAA610F-65FB-4D76-A9F7-0135426F9A2E}" type="slidenum">
              <a:rPr lang="en-US" smtClean="0"/>
              <a:t>27</a:t>
            </a:fld>
            <a:endParaRPr lang="en-US"/>
          </a:p>
        </p:txBody>
      </p:sp>
      <p:sp>
        <p:nvSpPr>
          <p:cNvPr id="7" name="Date Placeholder 6">
            <a:extLst>
              <a:ext uri="{FF2B5EF4-FFF2-40B4-BE49-F238E27FC236}">
                <a16:creationId xmlns:a16="http://schemas.microsoft.com/office/drawing/2014/main" id="{C8D0A74C-DD04-4A99-9E84-C0C9AEF40686}"/>
              </a:ext>
            </a:extLst>
          </p:cNvPr>
          <p:cNvSpPr>
            <a:spLocks noGrp="1"/>
          </p:cNvSpPr>
          <p:nvPr>
            <p:ph type="dt" sz="half" idx="13"/>
          </p:nvPr>
        </p:nvSpPr>
        <p:spPr/>
        <p:txBody>
          <a:bodyPr/>
          <a:lstStyle/>
          <a:p>
            <a:fld id="{3B511C61-DAC0-4F98-B858-B71E6CBFB21D}" type="datetime4">
              <a:rPr lang="en-US" smtClean="0"/>
              <a:t>March 3, 2022</a:t>
            </a:fld>
            <a:endParaRPr lang="en-US"/>
          </a:p>
        </p:txBody>
      </p:sp>
      <p:pic>
        <p:nvPicPr>
          <p:cNvPr id="4" name="Picture 3">
            <a:extLst>
              <a:ext uri="{FF2B5EF4-FFF2-40B4-BE49-F238E27FC236}">
                <a16:creationId xmlns:a16="http://schemas.microsoft.com/office/drawing/2014/main" id="{106AC6E6-515C-4AF7-AA2E-888C4BDE8BA2}"/>
              </a:ext>
            </a:extLst>
          </p:cNvPr>
          <p:cNvPicPr>
            <a:picLocks noChangeAspect="1"/>
          </p:cNvPicPr>
          <p:nvPr/>
        </p:nvPicPr>
        <p:blipFill>
          <a:blip r:embed="rId3"/>
          <a:stretch>
            <a:fillRect/>
          </a:stretch>
        </p:blipFill>
        <p:spPr>
          <a:xfrm>
            <a:off x="6096000" y="1227855"/>
            <a:ext cx="5186052" cy="5037119"/>
          </a:xfrm>
          <a:prstGeom prst="rect">
            <a:avLst/>
          </a:prstGeom>
        </p:spPr>
      </p:pic>
    </p:spTree>
    <p:custDataLst>
      <p:tags r:id="rId1"/>
    </p:custDataLst>
    <p:extLst>
      <p:ext uri="{BB962C8B-B14F-4D97-AF65-F5344CB8AC3E}">
        <p14:creationId xmlns:p14="http://schemas.microsoft.com/office/powerpoint/2010/main" val="29352212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8E649F8-ED0E-4D1A-A362-1F100B464A6C}"/>
              </a:ext>
            </a:extLst>
          </p:cNvPr>
          <p:cNvSpPr>
            <a:spLocks noGrp="1"/>
          </p:cNvSpPr>
          <p:nvPr>
            <p:ph type="title"/>
          </p:nvPr>
        </p:nvSpPr>
        <p:spPr/>
        <p:txBody>
          <a:bodyPr/>
          <a:lstStyle/>
          <a:p>
            <a:r>
              <a:rPr lang="en-US" dirty="0"/>
              <a:t>Next steps: Possibilities</a:t>
            </a:r>
          </a:p>
        </p:txBody>
      </p:sp>
      <p:sp>
        <p:nvSpPr>
          <p:cNvPr id="9" name="Content Placeholder 8">
            <a:extLst>
              <a:ext uri="{FF2B5EF4-FFF2-40B4-BE49-F238E27FC236}">
                <a16:creationId xmlns:a16="http://schemas.microsoft.com/office/drawing/2014/main" id="{B02B8376-AF96-4264-A82C-942A7A39C97E}"/>
              </a:ext>
            </a:extLst>
          </p:cNvPr>
          <p:cNvSpPr>
            <a:spLocks noGrp="1"/>
          </p:cNvSpPr>
          <p:nvPr>
            <p:ph sz="half" idx="1"/>
          </p:nvPr>
        </p:nvSpPr>
        <p:spPr>
          <a:xfrm>
            <a:off x="940050" y="1491654"/>
            <a:ext cx="6908549" cy="4837726"/>
          </a:xfrm>
        </p:spPr>
        <p:txBody>
          <a:bodyPr>
            <a:normAutofit/>
          </a:bodyPr>
          <a:lstStyle/>
          <a:p>
            <a:pPr marL="0" indent="0">
              <a:buNone/>
            </a:pPr>
            <a:r>
              <a:rPr lang="en-US" sz="3200" dirty="0"/>
              <a:t>Future research &amp; ideas for exploration</a:t>
            </a:r>
          </a:p>
          <a:p>
            <a:pPr marL="514350" indent="-514350">
              <a:buFont typeface="+mj-lt"/>
              <a:buAutoNum type="arabicPeriod"/>
            </a:pPr>
            <a:r>
              <a:rPr lang="en-US" dirty="0"/>
              <a:t>Volume vs targeted single titles – flood the consortium with the “next hot title”</a:t>
            </a:r>
          </a:p>
          <a:p>
            <a:pPr marL="514350" indent="-514350">
              <a:buFont typeface="+mj-lt"/>
              <a:buAutoNum type="arabicPeriod"/>
            </a:pPr>
            <a:r>
              <a:rPr lang="en-US" dirty="0"/>
              <a:t>Floating collections – instead of transit back to SWAN, remain “local” on Display or Quick Picks shelf</a:t>
            </a:r>
          </a:p>
          <a:p>
            <a:pPr marL="514350" indent="-514350">
              <a:buFont typeface="+mj-lt"/>
              <a:buAutoNum type="arabicPeriod"/>
            </a:pPr>
            <a:r>
              <a:rPr lang="en-US" dirty="0"/>
              <a:t>Shared selection lists – make it easier to pick titles through centralized access to lists &amp; pre-processing instructions, defined by library</a:t>
            </a:r>
          </a:p>
          <a:p>
            <a:pPr marL="0" indent="0">
              <a:buNone/>
            </a:pPr>
            <a:endParaRPr lang="en-US" sz="3200" dirty="0"/>
          </a:p>
        </p:txBody>
      </p:sp>
      <p:sp>
        <p:nvSpPr>
          <p:cNvPr id="5" name="Footer Placeholder 4">
            <a:extLst>
              <a:ext uri="{FF2B5EF4-FFF2-40B4-BE49-F238E27FC236}">
                <a16:creationId xmlns:a16="http://schemas.microsoft.com/office/drawing/2014/main" id="{86835AA5-1941-403C-9ADC-453B487A4C5C}"/>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97FDFDD5-DE3C-4B6C-B128-5328B564D4CA}"/>
              </a:ext>
            </a:extLst>
          </p:cNvPr>
          <p:cNvSpPr>
            <a:spLocks noGrp="1"/>
          </p:cNvSpPr>
          <p:nvPr>
            <p:ph type="sldNum" sz="quarter" idx="12"/>
          </p:nvPr>
        </p:nvSpPr>
        <p:spPr/>
        <p:txBody>
          <a:bodyPr/>
          <a:lstStyle/>
          <a:p>
            <a:fld id="{1FAA610F-65FB-4D76-A9F7-0135426F9A2E}" type="slidenum">
              <a:rPr lang="en-US" smtClean="0"/>
              <a:t>28</a:t>
            </a:fld>
            <a:endParaRPr lang="en-US"/>
          </a:p>
        </p:txBody>
      </p:sp>
      <p:sp>
        <p:nvSpPr>
          <p:cNvPr id="7" name="Date Placeholder 6">
            <a:extLst>
              <a:ext uri="{FF2B5EF4-FFF2-40B4-BE49-F238E27FC236}">
                <a16:creationId xmlns:a16="http://schemas.microsoft.com/office/drawing/2014/main" id="{C8D0A74C-DD04-4A99-9E84-C0C9AEF40686}"/>
              </a:ext>
            </a:extLst>
          </p:cNvPr>
          <p:cNvSpPr>
            <a:spLocks noGrp="1"/>
          </p:cNvSpPr>
          <p:nvPr>
            <p:ph type="dt" sz="half" idx="13"/>
          </p:nvPr>
        </p:nvSpPr>
        <p:spPr/>
        <p:txBody>
          <a:bodyPr/>
          <a:lstStyle/>
          <a:p>
            <a:fld id="{3B511C61-DAC0-4F98-B858-B71E6CBFB21D}" type="datetime4">
              <a:rPr lang="en-US" smtClean="0"/>
              <a:t>March 3, 2022</a:t>
            </a:fld>
            <a:endParaRPr lang="en-US"/>
          </a:p>
        </p:txBody>
      </p:sp>
      <p:sp>
        <p:nvSpPr>
          <p:cNvPr id="2" name="Rectangle: Rounded Corners 1">
            <a:extLst>
              <a:ext uri="{FF2B5EF4-FFF2-40B4-BE49-F238E27FC236}">
                <a16:creationId xmlns:a16="http://schemas.microsoft.com/office/drawing/2014/main" id="{74EDD6E2-89DE-4B50-83F0-A65BFECE41A4}"/>
              </a:ext>
            </a:extLst>
          </p:cNvPr>
          <p:cNvSpPr/>
          <p:nvPr/>
        </p:nvSpPr>
        <p:spPr>
          <a:xfrm>
            <a:off x="8238653" y="1276539"/>
            <a:ext cx="3307353" cy="4218914"/>
          </a:xfrm>
          <a:prstGeom prst="roundRect">
            <a:avLst/>
          </a:prstGeom>
          <a:blipFill>
            <a:blip r:embed="rId3">
              <a:extLst>
                <a:ext uri="{837473B0-CC2E-450A-ABE3-18F120FF3D39}">
                  <a1611:picAttrSrcUrl xmlns:a1611="http://schemas.microsoft.com/office/drawing/2016/11/main" r:id="rId4"/>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Silver Lining:</a:t>
            </a:r>
          </a:p>
          <a:p>
            <a:pPr algn="ctr"/>
            <a:r>
              <a:rPr lang="en-US" dirty="0"/>
              <a:t>Pilot confirmed that demand management within SWAN  - how holds can be placed and filled - is working well and manages a diverse set of local policies.</a:t>
            </a:r>
          </a:p>
        </p:txBody>
      </p:sp>
    </p:spTree>
    <p:custDataLst>
      <p:tags r:id="rId1"/>
    </p:custDataLst>
    <p:extLst>
      <p:ext uri="{BB962C8B-B14F-4D97-AF65-F5344CB8AC3E}">
        <p14:creationId xmlns:p14="http://schemas.microsoft.com/office/powerpoint/2010/main" val="13958027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859D3D4-8FE1-4E2A-9899-462C18C45BAC}"/>
              </a:ext>
            </a:extLst>
          </p:cNvPr>
          <p:cNvSpPr>
            <a:spLocks noGrp="1"/>
          </p:cNvSpPr>
          <p:nvPr>
            <p:ph type="title"/>
          </p:nvPr>
        </p:nvSpPr>
        <p:spPr/>
        <p:txBody>
          <a:bodyPr/>
          <a:lstStyle/>
          <a:p>
            <a:r>
              <a:rPr lang="en-US" dirty="0"/>
              <a:t>Aspen Progress Report</a:t>
            </a:r>
          </a:p>
        </p:txBody>
      </p:sp>
      <p:sp>
        <p:nvSpPr>
          <p:cNvPr id="9" name="Text Placeholder 8">
            <a:extLst>
              <a:ext uri="{FF2B5EF4-FFF2-40B4-BE49-F238E27FC236}">
                <a16:creationId xmlns:a16="http://schemas.microsoft.com/office/drawing/2014/main" id="{9B9BB02D-897C-45FA-8BBE-24B90EC9D91A}"/>
              </a:ext>
            </a:extLst>
          </p:cNvPr>
          <p:cNvSpPr>
            <a:spLocks noGrp="1"/>
          </p:cNvSpPr>
          <p:nvPr>
            <p:ph type="body" idx="1"/>
          </p:nvPr>
        </p:nvSpPr>
        <p:spPr/>
        <p:txBody>
          <a:bodyPr/>
          <a:lstStyle/>
          <a:p>
            <a:endParaRPr lang="en-US"/>
          </a:p>
        </p:txBody>
      </p:sp>
      <p:sp>
        <p:nvSpPr>
          <p:cNvPr id="5" name="Footer Placeholder 4">
            <a:extLst>
              <a:ext uri="{FF2B5EF4-FFF2-40B4-BE49-F238E27FC236}">
                <a16:creationId xmlns:a16="http://schemas.microsoft.com/office/drawing/2014/main" id="{285DC2E7-64F5-4A96-B32D-0D74A2A5F3DB}"/>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67E45C3C-AE4D-4E72-B016-D97641798F2F}"/>
              </a:ext>
            </a:extLst>
          </p:cNvPr>
          <p:cNvSpPr>
            <a:spLocks noGrp="1"/>
          </p:cNvSpPr>
          <p:nvPr>
            <p:ph type="dt" sz="half" idx="2"/>
          </p:nvPr>
        </p:nvSpPr>
        <p:spPr/>
        <p:txBody>
          <a:bodyPr/>
          <a:lstStyle/>
          <a:p>
            <a:fld id="{91554CBD-DA7E-40C6-8F02-2CE20B2B70F3}" type="datetime4">
              <a:rPr lang="en-US" smtClean="0"/>
              <a:t>March 3, 2022</a:t>
            </a:fld>
            <a:endParaRPr lang="en-US"/>
          </a:p>
        </p:txBody>
      </p:sp>
      <p:sp>
        <p:nvSpPr>
          <p:cNvPr id="6" name="Slide Number Placeholder 5">
            <a:extLst>
              <a:ext uri="{FF2B5EF4-FFF2-40B4-BE49-F238E27FC236}">
                <a16:creationId xmlns:a16="http://schemas.microsoft.com/office/drawing/2014/main" id="{8B3DB444-E4BD-42D3-9103-E0F3A94CCD03}"/>
              </a:ext>
            </a:extLst>
          </p:cNvPr>
          <p:cNvSpPr>
            <a:spLocks noGrp="1"/>
          </p:cNvSpPr>
          <p:nvPr>
            <p:ph type="sldNum" sz="quarter" idx="12"/>
          </p:nvPr>
        </p:nvSpPr>
        <p:spPr/>
        <p:txBody>
          <a:bodyPr/>
          <a:lstStyle/>
          <a:p>
            <a:fld id="{1FAA610F-65FB-4D76-A9F7-0135426F9A2E}" type="slidenum">
              <a:rPr lang="en-US" smtClean="0"/>
              <a:t>29</a:t>
            </a:fld>
            <a:endParaRPr lang="en-US"/>
          </a:p>
        </p:txBody>
      </p:sp>
    </p:spTree>
    <p:extLst>
      <p:ext uri="{BB962C8B-B14F-4D97-AF65-F5344CB8AC3E}">
        <p14:creationId xmlns:p14="http://schemas.microsoft.com/office/powerpoint/2010/main" val="8129775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5EBD95B-791C-48A2-9086-15507D59DC1A}"/>
              </a:ext>
            </a:extLst>
          </p:cNvPr>
          <p:cNvSpPr>
            <a:spLocks noGrp="1"/>
          </p:cNvSpPr>
          <p:nvPr>
            <p:ph type="ftr" sz="quarter" idx="11"/>
          </p:nvPr>
        </p:nvSpPr>
        <p:spPr>
          <a:xfrm>
            <a:off x="3657600" y="6329382"/>
            <a:ext cx="4114800" cy="365125"/>
          </a:xfrm>
        </p:spPr>
        <p:txBody>
          <a:bodyPr anchor="ctr">
            <a:normAutofit/>
          </a:bodyPr>
          <a:lstStyle/>
          <a:p>
            <a:pPr>
              <a:spcAft>
                <a:spcPts val="600"/>
              </a:spcAft>
            </a:pPr>
            <a:r>
              <a:rPr lang="en-US"/>
              <a:t>SWAN Library Services</a:t>
            </a:r>
          </a:p>
        </p:txBody>
      </p:sp>
      <p:sp>
        <p:nvSpPr>
          <p:cNvPr id="6" name="Slide Number Placeholder 5">
            <a:extLst>
              <a:ext uri="{FF2B5EF4-FFF2-40B4-BE49-F238E27FC236}">
                <a16:creationId xmlns:a16="http://schemas.microsoft.com/office/drawing/2014/main" id="{1DDA8FFE-598C-47BF-B8C0-8FBBB16DBD92}"/>
              </a:ext>
            </a:extLst>
          </p:cNvPr>
          <p:cNvSpPr>
            <a:spLocks noGrp="1"/>
          </p:cNvSpPr>
          <p:nvPr>
            <p:ph type="sldNum" sz="quarter" idx="12"/>
          </p:nvPr>
        </p:nvSpPr>
        <p:spPr>
          <a:xfrm>
            <a:off x="11546006" y="6329381"/>
            <a:ext cx="532263" cy="365125"/>
          </a:xfrm>
        </p:spPr>
        <p:txBody>
          <a:bodyPr anchor="ctr">
            <a:normAutofit/>
          </a:bodyPr>
          <a:lstStyle/>
          <a:p>
            <a:pPr>
              <a:spcAft>
                <a:spcPts val="600"/>
              </a:spcAft>
            </a:pPr>
            <a:fld id="{1FAA610F-65FB-4D76-A9F7-0135426F9A2E}" type="slidenum">
              <a:rPr lang="en-US" smtClean="0"/>
              <a:pPr>
                <a:spcAft>
                  <a:spcPts val="600"/>
                </a:spcAft>
              </a:pPr>
              <a:t>30</a:t>
            </a:fld>
            <a:endParaRPr lang="en-US"/>
          </a:p>
        </p:txBody>
      </p:sp>
      <p:sp>
        <p:nvSpPr>
          <p:cNvPr id="2" name="Title 1">
            <a:extLst>
              <a:ext uri="{FF2B5EF4-FFF2-40B4-BE49-F238E27FC236}">
                <a16:creationId xmlns:a16="http://schemas.microsoft.com/office/drawing/2014/main" id="{F8EE2C03-1CEA-4ED2-B856-8311B5CB267B}"/>
              </a:ext>
            </a:extLst>
          </p:cNvPr>
          <p:cNvSpPr>
            <a:spLocks noGrp="1"/>
          </p:cNvSpPr>
          <p:nvPr>
            <p:ph type="title"/>
          </p:nvPr>
        </p:nvSpPr>
        <p:spPr>
          <a:xfrm>
            <a:off x="838200" y="365125"/>
            <a:ext cx="10515600" cy="1325563"/>
          </a:xfrm>
        </p:spPr>
        <p:txBody>
          <a:bodyPr anchor="ctr">
            <a:normAutofit/>
          </a:bodyPr>
          <a:lstStyle/>
          <a:p>
            <a:r>
              <a:rPr lang="en-US" dirty="0"/>
              <a:t>Key Dates</a:t>
            </a:r>
          </a:p>
        </p:txBody>
      </p:sp>
      <p:sp>
        <p:nvSpPr>
          <p:cNvPr id="7" name="Date Placeholder 6">
            <a:extLst>
              <a:ext uri="{FF2B5EF4-FFF2-40B4-BE49-F238E27FC236}">
                <a16:creationId xmlns:a16="http://schemas.microsoft.com/office/drawing/2014/main" id="{2D3BD585-9167-4216-9685-D98A57081418}"/>
              </a:ext>
            </a:extLst>
          </p:cNvPr>
          <p:cNvSpPr>
            <a:spLocks noGrp="1"/>
          </p:cNvSpPr>
          <p:nvPr>
            <p:ph type="dt" sz="half" idx="2"/>
          </p:nvPr>
        </p:nvSpPr>
        <p:spPr>
          <a:xfrm>
            <a:off x="838200" y="6329380"/>
            <a:ext cx="2743200" cy="365125"/>
          </a:xfrm>
        </p:spPr>
        <p:txBody>
          <a:bodyPr anchor="ctr">
            <a:normAutofit/>
          </a:bodyPr>
          <a:lstStyle/>
          <a:p>
            <a:pPr>
              <a:spcAft>
                <a:spcPts val="600"/>
              </a:spcAft>
            </a:pPr>
            <a:fld id="{69D110A1-1339-49BC-A0D7-38CE24E36754}" type="datetime4">
              <a:rPr lang="en-US" smtClean="0"/>
              <a:pPr>
                <a:spcAft>
                  <a:spcPts val="600"/>
                </a:spcAft>
              </a:pPr>
              <a:t>March 3, 2022</a:t>
            </a:fld>
            <a:endParaRPr lang="en-US"/>
          </a:p>
        </p:txBody>
      </p:sp>
      <p:graphicFrame>
        <p:nvGraphicFramePr>
          <p:cNvPr id="15" name="Content Placeholder 2">
            <a:extLst>
              <a:ext uri="{FF2B5EF4-FFF2-40B4-BE49-F238E27FC236}">
                <a16:creationId xmlns:a16="http://schemas.microsoft.com/office/drawing/2014/main" id="{B029724A-3AF5-4F25-BBBB-9A1BF39AF288}"/>
              </a:ext>
            </a:extLst>
          </p:cNvPr>
          <p:cNvGraphicFramePr>
            <a:graphicFrameLocks noGrp="1"/>
          </p:cNvGraphicFramePr>
          <p:nvPr>
            <p:ph idx="1"/>
            <p:extLst>
              <p:ext uri="{D42A27DB-BD31-4B8C-83A1-F6EECF244321}">
                <p14:modId xmlns:p14="http://schemas.microsoft.com/office/powerpoint/2010/main" val="182222967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1682010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4A4FC-926B-4B80-A1BE-22878732CB03}"/>
              </a:ext>
            </a:extLst>
          </p:cNvPr>
          <p:cNvSpPr>
            <a:spLocks noGrp="1"/>
          </p:cNvSpPr>
          <p:nvPr>
            <p:ph type="title"/>
          </p:nvPr>
        </p:nvSpPr>
        <p:spPr/>
        <p:txBody>
          <a:bodyPr/>
          <a:lstStyle/>
          <a:p>
            <a:r>
              <a:rPr lang="en-US" dirty="0">
                <a:ea typeface="Source Sans Pro SemiBold"/>
              </a:rPr>
              <a:t>Updating Links</a:t>
            </a:r>
            <a:endParaRPr lang="en-US"/>
          </a:p>
        </p:txBody>
      </p:sp>
      <p:sp>
        <p:nvSpPr>
          <p:cNvPr id="12" name="Content Placeholder 11">
            <a:extLst>
              <a:ext uri="{FF2B5EF4-FFF2-40B4-BE49-F238E27FC236}">
                <a16:creationId xmlns:a16="http://schemas.microsoft.com/office/drawing/2014/main" id="{E36CA587-5325-4517-9B1B-63B4512CFA78}"/>
              </a:ext>
            </a:extLst>
          </p:cNvPr>
          <p:cNvSpPr>
            <a:spLocks noGrp="1"/>
          </p:cNvSpPr>
          <p:nvPr>
            <p:ph idx="1"/>
          </p:nvPr>
        </p:nvSpPr>
        <p:spPr/>
        <p:txBody>
          <a:bodyPr vert="horz" lIns="91440" tIns="45720" rIns="91440" bIns="45720" rtlCol="0" anchor="t">
            <a:normAutofit/>
          </a:bodyPr>
          <a:lstStyle/>
          <a:p>
            <a:r>
              <a:rPr lang="en-US" dirty="0"/>
              <a:t>Libraries should update all links to Enterprise by </a:t>
            </a:r>
            <a:r>
              <a:rPr lang="en-US" b="1" dirty="0"/>
              <a:t>April 26</a:t>
            </a:r>
            <a:r>
              <a:rPr lang="en-US" b="1" baseline="30000" dirty="0"/>
              <a:t>th</a:t>
            </a:r>
            <a:endParaRPr lang="en-US" b="1" dirty="0">
              <a:ea typeface="Source Sans Pro"/>
            </a:endParaRPr>
          </a:p>
          <a:p>
            <a:r>
              <a:rPr lang="en-US" dirty="0">
                <a:ea typeface="+mn-lt"/>
                <a:cs typeface="+mn-lt"/>
              </a:rPr>
              <a:t>swanlibs.ent.sirsi.net URLs will NOT redirect – if not updated, will break April 30th</a:t>
            </a:r>
            <a:endParaRPr lang="en-US" dirty="0"/>
          </a:p>
          <a:p>
            <a:r>
              <a:rPr lang="en-US" dirty="0"/>
              <a:t>SWAN will monitor Enterprise traffic and reach out to individual libraries in early April</a:t>
            </a:r>
          </a:p>
          <a:p>
            <a:endParaRPr lang="en-US" dirty="0"/>
          </a:p>
        </p:txBody>
      </p:sp>
      <p:sp>
        <p:nvSpPr>
          <p:cNvPr id="13" name="Text Placeholder 12">
            <a:extLst>
              <a:ext uri="{FF2B5EF4-FFF2-40B4-BE49-F238E27FC236}">
                <a16:creationId xmlns:a16="http://schemas.microsoft.com/office/drawing/2014/main" id="{C8DC1575-E46E-4D1E-AED7-C50A8782E135}"/>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D2AA41FB-73C0-4AA2-9478-E4F88BEF5555}"/>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1BF09C16-A5AC-4836-A61B-06F040EA652F}"/>
              </a:ext>
            </a:extLst>
          </p:cNvPr>
          <p:cNvSpPr>
            <a:spLocks noGrp="1"/>
          </p:cNvSpPr>
          <p:nvPr>
            <p:ph type="sldNum" sz="quarter" idx="12"/>
          </p:nvPr>
        </p:nvSpPr>
        <p:spPr/>
        <p:txBody>
          <a:bodyPr/>
          <a:lstStyle/>
          <a:p>
            <a:fld id="{1FAA610F-65FB-4D76-A9F7-0135426F9A2E}" type="slidenum">
              <a:rPr lang="en-US" smtClean="0"/>
              <a:t>31</a:t>
            </a:fld>
            <a:endParaRPr lang="en-US"/>
          </a:p>
        </p:txBody>
      </p:sp>
      <p:sp>
        <p:nvSpPr>
          <p:cNvPr id="7" name="Date Placeholder 6">
            <a:extLst>
              <a:ext uri="{FF2B5EF4-FFF2-40B4-BE49-F238E27FC236}">
                <a16:creationId xmlns:a16="http://schemas.microsoft.com/office/drawing/2014/main" id="{E279678D-D84F-45B0-9602-4DAA4425B6FB}"/>
              </a:ext>
            </a:extLst>
          </p:cNvPr>
          <p:cNvSpPr>
            <a:spLocks noGrp="1"/>
          </p:cNvSpPr>
          <p:nvPr>
            <p:ph type="dt" sz="half" idx="13"/>
          </p:nvPr>
        </p:nvSpPr>
        <p:spPr/>
        <p:txBody>
          <a:bodyPr/>
          <a:lstStyle/>
          <a:p>
            <a:fld id="{69D110A1-1339-49BC-A0D7-38CE24E36754}" type="datetime4">
              <a:rPr lang="en-US" smtClean="0"/>
              <a:t>March 3, 2022</a:t>
            </a:fld>
            <a:endParaRPr lang="en-US"/>
          </a:p>
        </p:txBody>
      </p:sp>
    </p:spTree>
    <p:custDataLst>
      <p:tags r:id="rId1"/>
    </p:custDataLst>
    <p:extLst>
      <p:ext uri="{BB962C8B-B14F-4D97-AF65-F5344CB8AC3E}">
        <p14:creationId xmlns:p14="http://schemas.microsoft.com/office/powerpoint/2010/main" val="5461721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EF318-B5C5-4503-B639-E1F8CCB38C55}"/>
              </a:ext>
            </a:extLst>
          </p:cNvPr>
          <p:cNvSpPr>
            <a:spLocks noGrp="1"/>
          </p:cNvSpPr>
          <p:nvPr>
            <p:ph type="title"/>
          </p:nvPr>
        </p:nvSpPr>
        <p:spPr/>
        <p:txBody>
          <a:bodyPr/>
          <a:lstStyle/>
          <a:p>
            <a:r>
              <a:rPr lang="en-US">
                <a:ea typeface="Source Sans Pro SemiBold"/>
              </a:rPr>
              <a:t>Aspen vs. Enterprise Usage</a:t>
            </a:r>
            <a:endParaRPr lang="en-US"/>
          </a:p>
        </p:txBody>
      </p:sp>
      <p:pic>
        <p:nvPicPr>
          <p:cNvPr id="9" name="Content Placeholder 8" descr="Table&#10;&#10;Description automatically generated">
            <a:extLst>
              <a:ext uri="{FF2B5EF4-FFF2-40B4-BE49-F238E27FC236}">
                <a16:creationId xmlns:a16="http://schemas.microsoft.com/office/drawing/2014/main" id="{0A89975D-EBC4-4234-8BD0-4A2FAFDC2C5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99765" y="1041149"/>
            <a:ext cx="7178361" cy="4015494"/>
          </a:xfrm>
        </p:spPr>
      </p:pic>
      <p:sp>
        <p:nvSpPr>
          <p:cNvPr id="4" name="Text Placeholder 3">
            <a:extLst>
              <a:ext uri="{FF2B5EF4-FFF2-40B4-BE49-F238E27FC236}">
                <a16:creationId xmlns:a16="http://schemas.microsoft.com/office/drawing/2014/main" id="{98F2829B-23E4-4F83-8EBD-9AC6CFD238D9}"/>
              </a:ext>
            </a:extLst>
          </p:cNvPr>
          <p:cNvSpPr>
            <a:spLocks noGrp="1"/>
          </p:cNvSpPr>
          <p:nvPr>
            <p:ph type="body" sz="half" idx="2"/>
          </p:nvPr>
        </p:nvSpPr>
        <p:spPr>
          <a:xfrm>
            <a:off x="655094" y="3429000"/>
            <a:ext cx="3491021" cy="2439988"/>
          </a:xfrm>
        </p:spPr>
        <p:txBody>
          <a:bodyPr/>
          <a:lstStyle/>
          <a:p>
            <a:r>
              <a:rPr lang="en-US" dirty="0"/>
              <a:t>Over half of users and sessions are in </a:t>
            </a:r>
            <a:r>
              <a:rPr lang="en-US"/>
              <a:t>Aspen already.</a:t>
            </a:r>
            <a:endParaRPr lang="en-US" dirty="0"/>
          </a:p>
        </p:txBody>
      </p:sp>
      <p:sp>
        <p:nvSpPr>
          <p:cNvPr id="5" name="Footer Placeholder 4">
            <a:extLst>
              <a:ext uri="{FF2B5EF4-FFF2-40B4-BE49-F238E27FC236}">
                <a16:creationId xmlns:a16="http://schemas.microsoft.com/office/drawing/2014/main" id="{61E5D61E-D11A-43BA-9180-8F1AF5F5D32E}"/>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EC7DC06F-1619-4C07-9DAF-EB8E794CA735}"/>
              </a:ext>
            </a:extLst>
          </p:cNvPr>
          <p:cNvSpPr>
            <a:spLocks noGrp="1"/>
          </p:cNvSpPr>
          <p:nvPr>
            <p:ph type="sldNum" sz="quarter" idx="12"/>
          </p:nvPr>
        </p:nvSpPr>
        <p:spPr/>
        <p:txBody>
          <a:bodyPr/>
          <a:lstStyle/>
          <a:p>
            <a:fld id="{1FAA610F-65FB-4D76-A9F7-0135426F9A2E}" type="slidenum">
              <a:rPr lang="en-US" smtClean="0"/>
              <a:t>32</a:t>
            </a:fld>
            <a:endParaRPr lang="en-US"/>
          </a:p>
        </p:txBody>
      </p:sp>
      <p:sp>
        <p:nvSpPr>
          <p:cNvPr id="7" name="Date Placeholder 6">
            <a:extLst>
              <a:ext uri="{FF2B5EF4-FFF2-40B4-BE49-F238E27FC236}">
                <a16:creationId xmlns:a16="http://schemas.microsoft.com/office/drawing/2014/main" id="{96B6CFF5-D382-4157-9794-B0A20EC5C605}"/>
              </a:ext>
            </a:extLst>
          </p:cNvPr>
          <p:cNvSpPr>
            <a:spLocks noGrp="1"/>
          </p:cNvSpPr>
          <p:nvPr>
            <p:ph type="dt" sz="half" idx="13"/>
          </p:nvPr>
        </p:nvSpPr>
        <p:spPr/>
        <p:txBody>
          <a:bodyPr/>
          <a:lstStyle/>
          <a:p>
            <a:fld id="{69D110A1-1339-49BC-A0D7-38CE24E36754}" type="datetime4">
              <a:rPr lang="en-US" smtClean="0"/>
              <a:t>March 3, 2022</a:t>
            </a:fld>
            <a:endParaRPr lang="en-US"/>
          </a:p>
        </p:txBody>
      </p:sp>
    </p:spTree>
    <p:custDataLst>
      <p:tags r:id="rId1"/>
    </p:custDataLst>
    <p:extLst>
      <p:ext uri="{BB962C8B-B14F-4D97-AF65-F5344CB8AC3E}">
        <p14:creationId xmlns:p14="http://schemas.microsoft.com/office/powerpoint/2010/main" val="8864829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60817D6-8478-4285-8080-AE0BABA9D0DF}"/>
              </a:ext>
            </a:extLst>
          </p:cNvPr>
          <p:cNvSpPr>
            <a:spLocks noGrp="1"/>
          </p:cNvSpPr>
          <p:nvPr>
            <p:ph type="title"/>
          </p:nvPr>
        </p:nvSpPr>
        <p:spPr/>
        <p:txBody>
          <a:bodyPr/>
          <a:lstStyle/>
          <a:p>
            <a:r>
              <a:rPr lang="en-US" dirty="0"/>
              <a:t>Board Election 2022</a:t>
            </a:r>
          </a:p>
        </p:txBody>
      </p:sp>
      <p:sp>
        <p:nvSpPr>
          <p:cNvPr id="9" name="Text Placeholder 8">
            <a:extLst>
              <a:ext uri="{FF2B5EF4-FFF2-40B4-BE49-F238E27FC236}">
                <a16:creationId xmlns:a16="http://schemas.microsoft.com/office/drawing/2014/main" id="{33249AFD-6570-4762-AD3B-5B82051311ED}"/>
              </a:ext>
            </a:extLst>
          </p:cNvPr>
          <p:cNvSpPr>
            <a:spLocks noGrp="1"/>
          </p:cNvSpPr>
          <p:nvPr>
            <p:ph type="body" idx="1"/>
          </p:nvPr>
        </p:nvSpPr>
        <p:spPr/>
        <p:txBody>
          <a:bodyPr/>
          <a:lstStyle/>
          <a:p>
            <a:endParaRPr lang="en-US" dirty="0"/>
          </a:p>
        </p:txBody>
      </p:sp>
      <p:sp>
        <p:nvSpPr>
          <p:cNvPr id="5" name="Footer Placeholder 4">
            <a:extLst>
              <a:ext uri="{FF2B5EF4-FFF2-40B4-BE49-F238E27FC236}">
                <a16:creationId xmlns:a16="http://schemas.microsoft.com/office/drawing/2014/main" id="{7397727D-61B7-424F-88A6-A2F017375049}"/>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4DB79DAE-4DBE-4BFD-ACB1-646149303E70}"/>
              </a:ext>
            </a:extLst>
          </p:cNvPr>
          <p:cNvSpPr>
            <a:spLocks noGrp="1"/>
          </p:cNvSpPr>
          <p:nvPr>
            <p:ph type="dt" sz="half" idx="2"/>
          </p:nvPr>
        </p:nvSpPr>
        <p:spPr/>
        <p:txBody>
          <a:bodyPr/>
          <a:lstStyle/>
          <a:p>
            <a:fld id="{69D110A1-1339-49BC-A0D7-38CE24E36754}" type="datetime4">
              <a:rPr lang="en-US" smtClean="0"/>
              <a:t>March 3, 2022</a:t>
            </a:fld>
            <a:endParaRPr lang="en-US"/>
          </a:p>
        </p:txBody>
      </p:sp>
      <p:sp>
        <p:nvSpPr>
          <p:cNvPr id="6" name="Slide Number Placeholder 5">
            <a:extLst>
              <a:ext uri="{FF2B5EF4-FFF2-40B4-BE49-F238E27FC236}">
                <a16:creationId xmlns:a16="http://schemas.microsoft.com/office/drawing/2014/main" id="{478D5652-47FC-418C-B1A8-978A5D2E610D}"/>
              </a:ext>
            </a:extLst>
          </p:cNvPr>
          <p:cNvSpPr>
            <a:spLocks noGrp="1"/>
          </p:cNvSpPr>
          <p:nvPr>
            <p:ph type="sldNum" sz="quarter" idx="12"/>
          </p:nvPr>
        </p:nvSpPr>
        <p:spPr/>
        <p:txBody>
          <a:bodyPr/>
          <a:lstStyle/>
          <a:p>
            <a:fld id="{1FAA610F-65FB-4D76-A9F7-0135426F9A2E}" type="slidenum">
              <a:rPr lang="en-US" smtClean="0"/>
              <a:t>33</a:t>
            </a:fld>
            <a:endParaRPr lang="en-US"/>
          </a:p>
        </p:txBody>
      </p:sp>
    </p:spTree>
    <p:extLst>
      <p:ext uri="{BB962C8B-B14F-4D97-AF65-F5344CB8AC3E}">
        <p14:creationId xmlns:p14="http://schemas.microsoft.com/office/powerpoint/2010/main" val="2159897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D8BE4FF0-F4B1-4C9F-93F0-610345776D7D}"/>
              </a:ext>
            </a:extLst>
          </p:cNvPr>
          <p:cNvGraphicFramePr>
            <a:graphicFrameLocks noGrp="1"/>
          </p:cNvGraphicFramePr>
          <p:nvPr>
            <p:ph idx="1"/>
            <p:extLst>
              <p:ext uri="{D42A27DB-BD31-4B8C-83A1-F6EECF244321}">
                <p14:modId xmlns:p14="http://schemas.microsoft.com/office/powerpoint/2010/main" val="1105396981"/>
              </p:ext>
            </p:extLst>
          </p:nvPr>
        </p:nvGraphicFramePr>
        <p:xfrm>
          <a:off x="838200" y="1855960"/>
          <a:ext cx="10515600" cy="3956363"/>
        </p:xfrm>
        <a:graphic>
          <a:graphicData uri="http://schemas.openxmlformats.org/drawingml/2006/table">
            <a:tbl>
              <a:tblPr>
                <a:tableStyleId>{073A0DAA-6AF3-43AB-8588-CEC1D06C72B9}</a:tableStyleId>
              </a:tblPr>
              <a:tblGrid>
                <a:gridCol w="6338602">
                  <a:extLst>
                    <a:ext uri="{9D8B030D-6E8A-4147-A177-3AD203B41FA5}">
                      <a16:colId xmlns:a16="http://schemas.microsoft.com/office/drawing/2014/main" val="690243912"/>
                    </a:ext>
                  </a:extLst>
                </a:gridCol>
                <a:gridCol w="4176998">
                  <a:extLst>
                    <a:ext uri="{9D8B030D-6E8A-4147-A177-3AD203B41FA5}">
                      <a16:colId xmlns:a16="http://schemas.microsoft.com/office/drawing/2014/main" val="1606536992"/>
                    </a:ext>
                  </a:extLst>
                </a:gridCol>
              </a:tblGrid>
              <a:tr h="437309">
                <a:tc>
                  <a:txBody>
                    <a:bodyPr/>
                    <a:lstStyle/>
                    <a:p>
                      <a:pPr marL="0" marR="0">
                        <a:lnSpc>
                          <a:spcPct val="107000"/>
                        </a:lnSpc>
                        <a:spcBef>
                          <a:spcPts val="0"/>
                        </a:spcBef>
                        <a:spcAft>
                          <a:spcPts val="0"/>
                        </a:spcAft>
                      </a:pPr>
                      <a:r>
                        <a:rPr lang="en-US" sz="1800" b="1" dirty="0">
                          <a:effectLst/>
                        </a:rPr>
                        <a:t>Election Process Announced</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b="1">
                          <a:effectLst/>
                        </a:rPr>
                        <a:t>March 3, 2022 (Quarterly)</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66921219"/>
                  </a:ext>
                </a:extLst>
              </a:tr>
              <a:tr h="502722">
                <a:tc>
                  <a:txBody>
                    <a:bodyPr/>
                    <a:lstStyle/>
                    <a:p>
                      <a:pPr marL="0" marR="0">
                        <a:lnSpc>
                          <a:spcPct val="107000"/>
                        </a:lnSpc>
                        <a:spcBef>
                          <a:spcPts val="0"/>
                        </a:spcBef>
                        <a:spcAft>
                          <a:spcPts val="0"/>
                        </a:spcAft>
                      </a:pPr>
                      <a:r>
                        <a:rPr lang="en-US" sz="1800" b="0">
                          <a:effectLst/>
                        </a:rPr>
                        <a:t>Online Self-Nominations Accepted </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b="0">
                          <a:effectLst/>
                        </a:rPr>
                        <a:t>April 4 – 29, 2022</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21615228"/>
                  </a:ext>
                </a:extLst>
              </a:tr>
              <a:tr h="502722">
                <a:tc>
                  <a:txBody>
                    <a:bodyPr/>
                    <a:lstStyle/>
                    <a:p>
                      <a:pPr marL="0" marR="0">
                        <a:lnSpc>
                          <a:spcPct val="107000"/>
                        </a:lnSpc>
                        <a:spcBef>
                          <a:spcPts val="0"/>
                        </a:spcBef>
                        <a:spcAft>
                          <a:spcPts val="0"/>
                        </a:spcAft>
                      </a:pPr>
                      <a:r>
                        <a:rPr lang="en-US" sz="1800" b="0">
                          <a:effectLst/>
                        </a:rPr>
                        <a:t>Names of Candidates Released</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b="0">
                          <a:effectLst/>
                        </a:rPr>
                        <a:t>May 2, 2022</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05391890"/>
                  </a:ext>
                </a:extLst>
              </a:tr>
              <a:tr h="502722">
                <a:tc>
                  <a:txBody>
                    <a:bodyPr/>
                    <a:lstStyle/>
                    <a:p>
                      <a:pPr marL="0" marR="0">
                        <a:lnSpc>
                          <a:spcPct val="107000"/>
                        </a:lnSpc>
                        <a:spcBef>
                          <a:spcPts val="0"/>
                        </a:spcBef>
                        <a:spcAft>
                          <a:spcPts val="0"/>
                        </a:spcAft>
                      </a:pPr>
                      <a:r>
                        <a:rPr lang="en-US" sz="1800" b="0">
                          <a:effectLst/>
                        </a:rPr>
                        <a:t>Electronic Ballot</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b="0">
                          <a:effectLst/>
                        </a:rPr>
                        <a:t>May 9 – May 31, 2022</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17896932"/>
                  </a:ext>
                </a:extLst>
              </a:tr>
              <a:tr h="502722">
                <a:tc>
                  <a:txBody>
                    <a:bodyPr/>
                    <a:lstStyle/>
                    <a:p>
                      <a:pPr marL="0" marR="0">
                        <a:lnSpc>
                          <a:spcPct val="107000"/>
                        </a:lnSpc>
                        <a:spcBef>
                          <a:spcPts val="0"/>
                        </a:spcBef>
                        <a:spcAft>
                          <a:spcPts val="0"/>
                        </a:spcAft>
                      </a:pPr>
                      <a:r>
                        <a:rPr lang="en-US" sz="1800" b="0">
                          <a:effectLst/>
                        </a:rPr>
                        <a:t>Results Announced</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b="0">
                          <a:effectLst/>
                        </a:rPr>
                        <a:t>June 1, 2022</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25682782"/>
                  </a:ext>
                </a:extLst>
              </a:tr>
              <a:tr h="502722">
                <a:tc>
                  <a:txBody>
                    <a:bodyPr/>
                    <a:lstStyle/>
                    <a:p>
                      <a:pPr marL="0" marR="0">
                        <a:lnSpc>
                          <a:spcPct val="107000"/>
                        </a:lnSpc>
                        <a:spcBef>
                          <a:spcPts val="0"/>
                        </a:spcBef>
                        <a:spcAft>
                          <a:spcPts val="0"/>
                        </a:spcAft>
                      </a:pPr>
                      <a:r>
                        <a:rPr lang="en-US" sz="1800" b="0" dirty="0">
                          <a:effectLst/>
                        </a:rPr>
                        <a:t>Elected Candidates invited to June SWAN Board Meeting</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b="0">
                          <a:effectLst/>
                        </a:rPr>
                        <a:t>June 17, 2022</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00272144"/>
                  </a:ext>
                </a:extLst>
              </a:tr>
              <a:tr h="502722">
                <a:tc>
                  <a:txBody>
                    <a:bodyPr/>
                    <a:lstStyle/>
                    <a:p>
                      <a:pPr marL="0" marR="0">
                        <a:lnSpc>
                          <a:spcPct val="107000"/>
                        </a:lnSpc>
                        <a:spcBef>
                          <a:spcPts val="0"/>
                        </a:spcBef>
                        <a:spcAft>
                          <a:spcPts val="0"/>
                        </a:spcAft>
                      </a:pPr>
                      <a:r>
                        <a:rPr lang="en-US" sz="1800" b="0">
                          <a:effectLst/>
                        </a:rPr>
                        <a:t>Candidates’ Terms Begin</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b="0">
                          <a:effectLst/>
                        </a:rPr>
                        <a:t>July 1, 2022</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92770578"/>
                  </a:ext>
                </a:extLst>
              </a:tr>
              <a:tr h="502722">
                <a:tc>
                  <a:txBody>
                    <a:bodyPr/>
                    <a:lstStyle/>
                    <a:p>
                      <a:pPr marL="0" marR="0">
                        <a:lnSpc>
                          <a:spcPct val="107000"/>
                        </a:lnSpc>
                        <a:spcBef>
                          <a:spcPts val="0"/>
                        </a:spcBef>
                        <a:spcAft>
                          <a:spcPts val="0"/>
                        </a:spcAft>
                      </a:pPr>
                      <a:r>
                        <a:rPr lang="en-US" sz="1800" b="0">
                          <a:effectLst/>
                        </a:rPr>
                        <a:t>July Board Meeting</a:t>
                      </a:r>
                      <a:endParaRPr lang="en-US"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b="0" dirty="0">
                          <a:effectLst/>
                        </a:rPr>
                        <a:t>July 15, 2022</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42587049"/>
                  </a:ext>
                </a:extLst>
              </a:tr>
            </a:tbl>
          </a:graphicData>
        </a:graphic>
      </p:graphicFrame>
      <p:sp>
        <p:nvSpPr>
          <p:cNvPr id="4" name="Footer Placeholder 3">
            <a:extLst>
              <a:ext uri="{FF2B5EF4-FFF2-40B4-BE49-F238E27FC236}">
                <a16:creationId xmlns:a16="http://schemas.microsoft.com/office/drawing/2014/main" id="{7462E867-BDCC-4DE8-A5FA-D36B1A439AC5}"/>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1D4B1B5A-2E96-4B50-92CB-207C8A2302AE}"/>
              </a:ext>
            </a:extLst>
          </p:cNvPr>
          <p:cNvSpPr>
            <a:spLocks noGrp="1"/>
          </p:cNvSpPr>
          <p:nvPr>
            <p:ph type="sldNum" sz="quarter" idx="12"/>
          </p:nvPr>
        </p:nvSpPr>
        <p:spPr/>
        <p:txBody>
          <a:bodyPr/>
          <a:lstStyle/>
          <a:p>
            <a:fld id="{1FAA610F-65FB-4D76-A9F7-0135426F9A2E}" type="slidenum">
              <a:rPr lang="en-US" smtClean="0"/>
              <a:pPr/>
              <a:t>34</a:t>
            </a:fld>
            <a:endParaRPr lang="en-US"/>
          </a:p>
        </p:txBody>
      </p:sp>
      <p:sp>
        <p:nvSpPr>
          <p:cNvPr id="2" name="Title 1">
            <a:extLst>
              <a:ext uri="{FF2B5EF4-FFF2-40B4-BE49-F238E27FC236}">
                <a16:creationId xmlns:a16="http://schemas.microsoft.com/office/drawing/2014/main" id="{45059D9A-767B-4347-972B-02280CFFB635}"/>
              </a:ext>
            </a:extLst>
          </p:cNvPr>
          <p:cNvSpPr>
            <a:spLocks noGrp="1"/>
          </p:cNvSpPr>
          <p:nvPr>
            <p:ph type="title"/>
          </p:nvPr>
        </p:nvSpPr>
        <p:spPr/>
        <p:txBody>
          <a:bodyPr/>
          <a:lstStyle/>
          <a:p>
            <a:r>
              <a:rPr lang="en-US" dirty="0"/>
              <a:t>Board election timetable </a:t>
            </a:r>
          </a:p>
        </p:txBody>
      </p:sp>
      <p:sp>
        <p:nvSpPr>
          <p:cNvPr id="5" name="Date Placeholder 4">
            <a:extLst>
              <a:ext uri="{FF2B5EF4-FFF2-40B4-BE49-F238E27FC236}">
                <a16:creationId xmlns:a16="http://schemas.microsoft.com/office/drawing/2014/main" id="{E5AF62AB-51C4-4335-AC9B-B0FD72E93450}"/>
              </a:ext>
            </a:extLst>
          </p:cNvPr>
          <p:cNvSpPr>
            <a:spLocks noGrp="1"/>
          </p:cNvSpPr>
          <p:nvPr>
            <p:ph type="dt" sz="half" idx="2"/>
          </p:nvPr>
        </p:nvSpPr>
        <p:spPr/>
        <p:txBody>
          <a:bodyPr/>
          <a:lstStyle/>
          <a:p>
            <a:fld id="{01ADDB7A-9C8D-4E10-91A4-D9693DD7523A}" type="datetime4">
              <a:rPr lang="en-US" smtClean="0"/>
              <a:t>March 3, 2022</a:t>
            </a:fld>
            <a:endParaRPr lang="en-US"/>
          </a:p>
        </p:txBody>
      </p:sp>
    </p:spTree>
    <p:extLst>
      <p:ext uri="{BB962C8B-B14F-4D97-AF65-F5344CB8AC3E}">
        <p14:creationId xmlns:p14="http://schemas.microsoft.com/office/powerpoint/2010/main" val="21728674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E7ABAA-6E63-40E9-9084-F884B8DFE9EA}"/>
              </a:ext>
            </a:extLst>
          </p:cNvPr>
          <p:cNvSpPr>
            <a:spLocks noGrp="1"/>
          </p:cNvSpPr>
          <p:nvPr>
            <p:ph type="title"/>
          </p:nvPr>
        </p:nvSpPr>
        <p:spPr/>
        <p:txBody>
          <a:bodyPr/>
          <a:lstStyle/>
          <a:p>
            <a:r>
              <a:rPr lang="en-US"/>
              <a:t>Announcements &amp; Questions</a:t>
            </a:r>
          </a:p>
        </p:txBody>
      </p:sp>
      <p:sp>
        <p:nvSpPr>
          <p:cNvPr id="3" name="Text Placeholder 2">
            <a:extLst>
              <a:ext uri="{FF2B5EF4-FFF2-40B4-BE49-F238E27FC236}">
                <a16:creationId xmlns:a16="http://schemas.microsoft.com/office/drawing/2014/main" id="{028ABF64-CAE6-45FC-B560-580FBDCEA39A}"/>
              </a:ext>
            </a:extLst>
          </p:cNvPr>
          <p:cNvSpPr>
            <a:spLocks noGrp="1"/>
          </p:cNvSpPr>
          <p:nvPr>
            <p:ph type="body" idx="1"/>
          </p:nvPr>
        </p:nvSpPr>
        <p:spPr/>
        <p:txBody>
          <a:bodyPr/>
          <a:lstStyle/>
          <a:p>
            <a:r>
              <a:rPr lang="en-US"/>
              <a:t>Ted Bodewes, SWAN Board President</a:t>
            </a:r>
          </a:p>
          <a:p>
            <a:r>
              <a:rPr lang="en-US"/>
              <a:t>Thomas Ford Memorial Library, Western Springs, IL</a:t>
            </a:r>
          </a:p>
        </p:txBody>
      </p:sp>
      <p:sp>
        <p:nvSpPr>
          <p:cNvPr id="5" name="Slide Number Placeholder 4">
            <a:extLst>
              <a:ext uri="{FF2B5EF4-FFF2-40B4-BE49-F238E27FC236}">
                <a16:creationId xmlns:a16="http://schemas.microsoft.com/office/drawing/2014/main" id="{B6AF9D62-391E-4BDA-A471-0EDABF75E330}"/>
              </a:ext>
            </a:extLst>
          </p:cNvPr>
          <p:cNvSpPr>
            <a:spLocks noGrp="1"/>
          </p:cNvSpPr>
          <p:nvPr>
            <p:ph type="sldNum" sz="quarter" idx="12"/>
          </p:nvPr>
        </p:nvSpPr>
        <p:spPr/>
        <p:txBody>
          <a:bodyPr/>
          <a:lstStyle/>
          <a:p>
            <a:fld id="{B2E8E252-A4C9-4825-B6A7-DD4A52002440}" type="slidenum">
              <a:rPr lang="en-US" dirty="0" smtClean="0"/>
              <a:t>35</a:t>
            </a:fld>
            <a:endParaRPr lang="en-US"/>
          </a:p>
        </p:txBody>
      </p:sp>
    </p:spTree>
    <p:custDataLst>
      <p:tags r:id="rId1"/>
    </p:custDataLst>
    <p:extLst>
      <p:ext uri="{BB962C8B-B14F-4D97-AF65-F5344CB8AC3E}">
        <p14:creationId xmlns:p14="http://schemas.microsoft.com/office/powerpoint/2010/main" val="2823039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WAN-PPT-2020">
  <a:themeElements>
    <a:clrScheme name="SWAN Color Palette">
      <a:dk1>
        <a:sysClr val="windowText" lastClr="000000"/>
      </a:dk1>
      <a:lt1>
        <a:sysClr val="window" lastClr="FFFFFF"/>
      </a:lt1>
      <a:dk2>
        <a:srgbClr val="00838E"/>
      </a:dk2>
      <a:lt2>
        <a:srgbClr val="FFFFFF"/>
      </a:lt2>
      <a:accent1>
        <a:srgbClr val="1565C0"/>
      </a:accent1>
      <a:accent2>
        <a:srgbClr val="C63F17"/>
      </a:accent2>
      <a:accent3>
        <a:srgbClr val="AD1457"/>
      </a:accent3>
      <a:accent4>
        <a:srgbClr val="005661"/>
      </a:accent4>
      <a:accent5>
        <a:srgbClr val="FDD835"/>
      </a:accent5>
      <a:accent6>
        <a:srgbClr val="666666"/>
      </a:accent6>
      <a:hlink>
        <a:srgbClr val="1565C0"/>
      </a:hlink>
      <a:folHlink>
        <a:srgbClr val="1565C0"/>
      </a:folHlink>
    </a:clrScheme>
    <a:fontScheme name="SWAN Fonts">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AN-PPT-2020" id="{687F51A9-11E1-413C-9051-8EC365FB562F}" vid="{E20A4488-0C2C-4E35-BEF5-616CAADE7A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9325545373AF7429C682A8902065AFA" ma:contentTypeVersion="13" ma:contentTypeDescription="Create a new document." ma:contentTypeScope="" ma:versionID="b15e975f7fee24f4f68e2e0c5bb5497f">
  <xsd:schema xmlns:xsd="http://www.w3.org/2001/XMLSchema" xmlns:xs="http://www.w3.org/2001/XMLSchema" xmlns:p="http://schemas.microsoft.com/office/2006/metadata/properties" xmlns:ns2="6d2841a4-3d51-4a73-8a6d-9ab7925a3ac0" xmlns:ns3="13f1bf54-b3b9-4f6e-ab24-51a0268d9c4c" targetNamespace="http://schemas.microsoft.com/office/2006/metadata/properties" ma:root="true" ma:fieldsID="b125496e29700247cc4e5bec6c340908" ns2:_="" ns3:_="">
    <xsd:import namespace="6d2841a4-3d51-4a73-8a6d-9ab7925a3ac0"/>
    <xsd:import namespace="13f1bf54-b3b9-4f6e-ab24-51a0268d9c4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2841a4-3d51-4a73-8a6d-9ab7925a3a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3f1bf54-b3b9-4f6e-ab24-51a0268d9c4c"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3452ADD-FB76-4F17-8C47-66ADF9D7B6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2841a4-3d51-4a73-8a6d-9ab7925a3ac0"/>
    <ds:schemaRef ds:uri="13f1bf54-b3b9-4f6e-ab24-51a0268d9c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D6DBCB5-0D90-48D3-AA64-7006A1D8C69E}">
  <ds:schemaRefs>
    <ds:schemaRef ds:uri="http://schemas.microsoft.com/sharepoint/v3/contenttype/forms"/>
  </ds:schemaRefs>
</ds:datastoreItem>
</file>

<file path=customXml/itemProps3.xml><?xml version="1.0" encoding="utf-8"?>
<ds:datastoreItem xmlns:ds="http://schemas.openxmlformats.org/officeDocument/2006/customXml" ds:itemID="{2C89855B-151A-4C35-9D9C-A3D647EBE73F}">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2022</Words>
  <Application>Microsoft Office PowerPoint</Application>
  <PresentationFormat>Widescreen</PresentationFormat>
  <Paragraphs>442</Paragraphs>
  <Slides>35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Georgia</vt:lpstr>
      <vt:lpstr>Source Sans Pro</vt:lpstr>
      <vt:lpstr>Source Sans Pro SemiBold</vt:lpstr>
      <vt:lpstr>SWAN-PPT-2020</vt:lpstr>
      <vt:lpstr>SWAN Quarterly Meeting</vt:lpstr>
      <vt:lpstr>Agenda</vt:lpstr>
      <vt:lpstr>Live Vote Demonstration</vt:lpstr>
      <vt:lpstr>Live Voting</vt:lpstr>
      <vt:lpstr>Voting</vt:lpstr>
      <vt:lpstr>Budget &amp; Membership Fees</vt:lpstr>
      <vt:lpstr>Budget Highlights</vt:lpstr>
      <vt:lpstr>2022 priorities</vt:lpstr>
      <vt:lpstr>Budget: Aspen Discovery</vt:lpstr>
      <vt:lpstr>Budget: Security Initiative</vt:lpstr>
      <vt:lpstr>Budget: BLUEcloud: Acquisitions, Cataloging, Circulation</vt:lpstr>
      <vt:lpstr>Budget: Restick printer purchase</vt:lpstr>
      <vt:lpstr>Budget: Book club support &amp; Popular materials</vt:lpstr>
      <vt:lpstr>Budget: Reading Platform - Beanstack </vt:lpstr>
      <vt:lpstr>Why Beanstack?</vt:lpstr>
      <vt:lpstr>Budget: EBSCO database group-purchase</vt:lpstr>
      <vt:lpstr>Budget: SWAN Reserves</vt:lpstr>
      <vt:lpstr>Motion to Approve the Budget</vt:lpstr>
      <vt:lpstr>Motion to Amend Current FY22 Budget</vt:lpstr>
      <vt:lpstr>System maintenance</vt:lpstr>
      <vt:lpstr>Annual Symphony  Database Rebuild</vt:lpstr>
      <vt:lpstr>Poll: Sunday, April 17th</vt:lpstr>
      <vt:lpstr>Analysis of Rental Pilot with Baker &amp; Taylor</vt:lpstr>
      <vt:lpstr>Rental Collection Analysis</vt:lpstr>
      <vt:lpstr>Project structure</vt:lpstr>
      <vt:lpstr>Circulation &amp; transit analysis (The Four Winds example)</vt:lpstr>
      <vt:lpstr>Who received these rental copies?</vt:lpstr>
      <vt:lpstr>Next steps: Possibilities</vt:lpstr>
      <vt:lpstr>Aspen Progress Report</vt:lpstr>
      <vt:lpstr>Key Dates</vt:lpstr>
      <vt:lpstr>Updating Links</vt:lpstr>
      <vt:lpstr>Aspen vs. Enterprise Usage</vt:lpstr>
      <vt:lpstr>Board Election 2022</vt:lpstr>
      <vt:lpstr>Board election timetable </vt:lpstr>
      <vt:lpstr>Announcements &amp;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SWAN Quarterly Meeting</dc:title>
  <dc:creator/>
  <cp:revision>5</cp:revision>
  <dcterms:created xsi:type="dcterms:W3CDTF">2021-12-03T17:37:01Z</dcterms:created>
  <dcterms:modified xsi:type="dcterms:W3CDTF">2022-03-03T15:18:16Z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0x01010069325545373AF7429C682A8902065AFA</vt:lpwstr>
  </property>
  <property fmtid="{D5CDD505-2E9C-101B-9397-08002B2CF9AE}" pid="3" name="ArticulateGUID">
    <vt:lpwstr>D1B39070-BB8C-435E-8538-D63DF5746AC7</vt:lpwstr>
  </property>
  <property fmtid="{D5CDD505-2E9C-101B-9397-08002B2CF9AE}" pid="4" name="ArticulatePath">
    <vt:lpwstr>https://swanlibraries.sharepoint.com/SharedDocs/Administration/Governance/Quarterly/2022/SWAN-2022-Q1-Presentation</vt:lpwstr>
  </property>
</Properties>
</file>