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57" r:id="rId5"/>
    <p:sldId id="616" r:id="rId6"/>
    <p:sldId id="2958" r:id="rId7"/>
    <p:sldId id="2965" r:id="rId8"/>
    <p:sldId id="2949" r:id="rId9"/>
    <p:sldId id="2975" r:id="rId10"/>
    <p:sldId id="2976" r:id="rId11"/>
    <p:sldId id="2977" r:id="rId12"/>
    <p:sldId id="2979" r:id="rId13"/>
    <p:sldId id="2947" r:id="rId14"/>
    <p:sldId id="2970" r:id="rId15"/>
    <p:sldId id="2971" r:id="rId16"/>
    <p:sldId id="2972" r:id="rId17"/>
    <p:sldId id="2980" r:id="rId18"/>
    <p:sldId id="2973" r:id="rId19"/>
    <p:sldId id="2959" r:id="rId20"/>
    <p:sldId id="2863" r:id="rId21"/>
    <p:sldId id="2968" r:id="rId22"/>
    <p:sldId id="2969" r:id="rId23"/>
    <p:sldId id="2944" r:id="rId24"/>
    <p:sldId id="2928" r:id="rId25"/>
    <p:sldId id="2945" r:id="rId26"/>
    <p:sldId id="2951" r:id="rId27"/>
    <p:sldId id="2966" r:id="rId28"/>
    <p:sldId id="2967" r:id="rId29"/>
    <p:sldId id="2974" r:id="rId30"/>
    <p:sldId id="258" r:id="rId31"/>
    <p:sldId id="259" r:id="rId32"/>
    <p:sldId id="265" r:id="rId33"/>
    <p:sldId id="269" r:id="rId34"/>
    <p:sldId id="2953" r:id="rId35"/>
    <p:sldId id="2937" r:id="rId36"/>
    <p:sldId id="2952" r:id="rId37"/>
    <p:sldId id="2704" r:id="rId38"/>
    <p:sldId id="2935" r:id="rId39"/>
    <p:sldId id="2655" r:id="rId40"/>
  </p:sldIdLst>
  <p:sldSz cx="12192000" cy="6858000"/>
  <p:notesSz cx="7315200" cy="96012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Schlewitt" initials="SS" lastIdx="3" clrIdx="0">
    <p:extLst>
      <p:ext uri="{19B8F6BF-5375-455C-9EA6-DF929625EA0E}">
        <p15:presenceInfo xmlns:p15="http://schemas.microsoft.com/office/powerpoint/2012/main" userId="S::steven@swanlibraries.net::8fca6942-85ab-4309-995e-ec937c713a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38E"/>
    <a:srgbClr val="FFFAFA"/>
    <a:srgbClr val="000000"/>
    <a:srgbClr val="CC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252C6-EBCC-4919-8EF6-811E1EA5338C}" v="1" dt="2022-05-31T13:33:48.427"/>
    <p1510:client id="{40A32027-1F24-41E0-9DE1-DF3DCB909BCF}" v="1141" dt="2022-05-31T15:25:28.789"/>
    <p1510:client id="{EC173C43-CC44-48A0-AD81-CC1E113ABD5D}" v="1" dt="2022-06-01T00:23:17.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2022-04</a:t>
            </a:r>
            <a:r>
              <a:rPr lang="en-US" baseline="0"/>
              <a:t> Tickets Created, by Area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'2022-04 Open Charts'!$B$1</c:f>
              <c:strCache>
                <c:ptCount val="1"/>
                <c:pt idx="0">
                  <c:v>Tickets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6E-49C7-BBEE-9BCA262C40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B6E-49C7-BBEE-9BCA262C40C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B6E-49C7-BBEE-9BCA262C40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6E-49C7-BBEE-9BCA262C40C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B6E-49C7-BBEE-9BCA262C40C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B6E-49C7-BBEE-9BCA262C40C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'2022-04 Open Charts'!$A$2:$A$7</c:f>
              <c:strCache>
                <c:ptCount val="6"/>
                <c:pt idx="0">
                  <c:v>Admin</c:v>
                </c:pt>
                <c:pt idx="1">
                  <c:v>Bib Services</c:v>
                </c:pt>
                <c:pt idx="2">
                  <c:v>IT</c:v>
                </c:pt>
                <c:pt idx="3">
                  <c:v>Resource Sharing</c:v>
                </c:pt>
                <c:pt idx="4">
                  <c:v>Support</c:v>
                </c:pt>
                <c:pt idx="5">
                  <c:v>UX</c:v>
                </c:pt>
              </c:strCache>
            </c:strRef>
          </c:cat>
          <c:val>
            <c:numRef>
              <c:f>'2022-04 Open Charts'!$B$2:$B$7</c:f>
              <c:numCache>
                <c:formatCode>General</c:formatCode>
                <c:ptCount val="6"/>
                <c:pt idx="0">
                  <c:v>5</c:v>
                </c:pt>
                <c:pt idx="1">
                  <c:v>377</c:v>
                </c:pt>
                <c:pt idx="2">
                  <c:v>15</c:v>
                </c:pt>
                <c:pt idx="3">
                  <c:v>21</c:v>
                </c:pt>
                <c:pt idx="4">
                  <c:v>237</c:v>
                </c:pt>
                <c:pt idx="5">
                  <c:v>70</c:v>
                </c:pt>
              </c:numCache>
            </c:numRef>
          </c:val>
          <c:extLst>
            <c:ext xmlns:c16="http://schemas.microsoft.com/office/drawing/2014/chart" uri="{C3380CC4-5D6E-409C-BE32-E72D297353CC}">
              <c16:uniqueId val="{0000000C-BB6E-49C7-BBEE-9BCA262C40C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4798045156986948"/>
          <c:y val="8.1182931229641472E-2"/>
          <c:w val="0.22911563137161173"/>
          <c:h val="0.409724011771255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Aspen Ticket</a:t>
            </a:r>
            <a:r>
              <a:rPr lang="en-US" baseline="0"/>
              <a:t> Distribution, by Department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300153518546032E-2"/>
          <c:y val="0.14871229094404187"/>
          <c:w val="0.72948728107099825"/>
          <c:h val="0.79124356729504897"/>
        </c:manualLayout>
      </c:layout>
      <c:barChart>
        <c:barDir val="col"/>
        <c:grouping val="percentStacked"/>
        <c:varyColors val="0"/>
        <c:ser>
          <c:idx val="0"/>
          <c:order val="0"/>
          <c:tx>
            <c:strRef>
              <c:f>'2022-04 Open Charts'!$L$2</c:f>
              <c:strCache>
                <c:ptCount val="1"/>
                <c:pt idx="0">
                  <c:v>Bib Services</c:v>
                </c:pt>
              </c:strCache>
            </c:strRef>
          </c:tx>
          <c:spPr>
            <a:solidFill>
              <a:schemeClr val="accent1"/>
            </a:solidFill>
            <a:ln>
              <a:noFill/>
            </a:ln>
            <a:effectLst/>
          </c:spPr>
          <c:invertIfNegative val="0"/>
          <c:dLbls>
            <c:dLbl>
              <c:idx val="0"/>
              <c:layout>
                <c:manualLayout>
                  <c:x val="0.17190775681341719"/>
                  <c:y val="2.1192050033262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2E-4FA1-841A-5DD6C6D287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'2022-04 Open Charts'!$M$2</c:f>
              <c:numCache>
                <c:formatCode>General</c:formatCode>
                <c:ptCount val="1"/>
                <c:pt idx="0">
                  <c:v>39</c:v>
                </c:pt>
              </c:numCache>
            </c:numRef>
          </c:val>
          <c:extLst>
            <c:ext xmlns:c16="http://schemas.microsoft.com/office/drawing/2014/chart" uri="{C3380CC4-5D6E-409C-BE32-E72D297353CC}">
              <c16:uniqueId val="{00000001-E52E-4FA1-841A-5DD6C6D287AB}"/>
            </c:ext>
          </c:extLst>
        </c:ser>
        <c:ser>
          <c:idx val="1"/>
          <c:order val="1"/>
          <c:tx>
            <c:strRef>
              <c:f>'2022-04 Open Charts'!$L$3</c:f>
              <c:strCache>
                <c:ptCount val="1"/>
                <c:pt idx="0">
                  <c:v>IT</c:v>
                </c:pt>
              </c:strCache>
            </c:strRef>
          </c:tx>
          <c:spPr>
            <a:solidFill>
              <a:schemeClr val="accent2"/>
            </a:solidFill>
            <a:ln>
              <a:noFill/>
            </a:ln>
            <a:effectLst/>
          </c:spPr>
          <c:invertIfNegative val="0"/>
          <c:dLbls>
            <c:dLbl>
              <c:idx val="0"/>
              <c:layout>
                <c:manualLayout>
                  <c:x val="0.16561844863731656"/>
                  <c:y val="6.47527381835881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2E-4FA1-841A-5DD6C6D287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'2022-04 Open Charts'!$M$3</c:f>
              <c:numCache>
                <c:formatCode>General</c:formatCode>
                <c:ptCount val="1"/>
                <c:pt idx="0">
                  <c:v>2</c:v>
                </c:pt>
              </c:numCache>
            </c:numRef>
          </c:val>
          <c:extLst>
            <c:ext xmlns:c16="http://schemas.microsoft.com/office/drawing/2014/chart" uri="{C3380CC4-5D6E-409C-BE32-E72D297353CC}">
              <c16:uniqueId val="{00000003-E52E-4FA1-841A-5DD6C6D287AB}"/>
            </c:ext>
          </c:extLst>
        </c:ser>
        <c:ser>
          <c:idx val="2"/>
          <c:order val="2"/>
          <c:tx>
            <c:strRef>
              <c:f>'2022-04 Open Charts'!$L$4</c:f>
              <c:strCache>
                <c:ptCount val="1"/>
                <c:pt idx="0">
                  <c:v>Support</c:v>
                </c:pt>
              </c:strCache>
            </c:strRef>
          </c:tx>
          <c:spPr>
            <a:solidFill>
              <a:schemeClr val="accent3"/>
            </a:solidFill>
            <a:ln>
              <a:noFill/>
            </a:ln>
            <a:effectLst/>
          </c:spPr>
          <c:invertIfNegative val="0"/>
          <c:dLbls>
            <c:dLbl>
              <c:idx val="0"/>
              <c:layout>
                <c:manualLayout>
                  <c:x val="0.16352201257861634"/>
                  <c:y val="-1.0596025016631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2E-4FA1-841A-5DD6C6D287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'2022-04 Open Charts'!$M$4</c:f>
              <c:numCache>
                <c:formatCode>General</c:formatCode>
                <c:ptCount val="1"/>
                <c:pt idx="0">
                  <c:v>6</c:v>
                </c:pt>
              </c:numCache>
            </c:numRef>
          </c:val>
          <c:extLst>
            <c:ext xmlns:c16="http://schemas.microsoft.com/office/drawing/2014/chart" uri="{C3380CC4-5D6E-409C-BE32-E72D297353CC}">
              <c16:uniqueId val="{00000005-E52E-4FA1-841A-5DD6C6D287AB}"/>
            </c:ext>
          </c:extLst>
        </c:ser>
        <c:ser>
          <c:idx val="3"/>
          <c:order val="3"/>
          <c:tx>
            <c:strRef>
              <c:f>'2022-04 Open Charts'!$L$5</c:f>
              <c:strCache>
                <c:ptCount val="1"/>
                <c:pt idx="0">
                  <c:v>UX</c:v>
                </c:pt>
              </c:strCache>
            </c:strRef>
          </c:tx>
          <c:spPr>
            <a:solidFill>
              <a:schemeClr val="accent4"/>
            </a:solidFill>
            <a:ln>
              <a:noFill/>
            </a:ln>
            <a:effectLst/>
          </c:spPr>
          <c:invertIfNegative val="0"/>
          <c:dLbls>
            <c:dLbl>
              <c:idx val="0"/>
              <c:layout>
                <c:manualLayout>
                  <c:x val="0.1698113207547169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2E-4FA1-841A-5DD6C6D287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'2022-04 Open Charts'!$M$5</c:f>
              <c:numCache>
                <c:formatCode>General</c:formatCode>
                <c:ptCount val="1"/>
                <c:pt idx="0">
                  <c:v>39</c:v>
                </c:pt>
              </c:numCache>
            </c:numRef>
          </c:val>
          <c:extLst>
            <c:ext xmlns:c16="http://schemas.microsoft.com/office/drawing/2014/chart" uri="{C3380CC4-5D6E-409C-BE32-E72D297353CC}">
              <c16:uniqueId val="{00000007-E52E-4FA1-841A-5DD6C6D287AB}"/>
            </c:ext>
          </c:extLst>
        </c:ser>
        <c:dLbls>
          <c:showLegendKey val="0"/>
          <c:showVal val="0"/>
          <c:showCatName val="0"/>
          <c:showSerName val="0"/>
          <c:showPercent val="0"/>
          <c:showBubbleSize val="0"/>
        </c:dLbls>
        <c:gapWidth val="150"/>
        <c:overlap val="100"/>
        <c:axId val="1910867952"/>
        <c:axId val="1910873360"/>
      </c:barChart>
      <c:catAx>
        <c:axId val="1910867952"/>
        <c:scaling>
          <c:orientation val="minMax"/>
        </c:scaling>
        <c:delete val="1"/>
        <c:axPos val="b"/>
        <c:numFmt formatCode="General" sourceLinked="1"/>
        <c:majorTickMark val="none"/>
        <c:minorTickMark val="none"/>
        <c:tickLblPos val="nextTo"/>
        <c:crossAx val="1910873360"/>
        <c:crosses val="autoZero"/>
        <c:auto val="1"/>
        <c:lblAlgn val="ctr"/>
        <c:lblOffset val="100"/>
        <c:noMultiLvlLbl val="0"/>
      </c:catAx>
      <c:valAx>
        <c:axId val="1910873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0867952"/>
        <c:crosses val="autoZero"/>
        <c:crossBetween val="between"/>
      </c:valAx>
      <c:spPr>
        <a:noFill/>
        <a:ln>
          <a:noFill/>
        </a:ln>
        <a:effectLst/>
      </c:spPr>
    </c:plotArea>
    <c:legend>
      <c:legendPos val="tr"/>
      <c:layout>
        <c:manualLayout>
          <c:xMode val="edge"/>
          <c:yMode val="edge"/>
          <c:x val="0.8023022829693458"/>
          <c:y val="0.4912670398544034"/>
          <c:w val="0.166251176150151"/>
          <c:h val="0.2807963316060793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64806E01-10F3-4C70-AD20-8013E6E72FBD}" type="datetimeFigureOut">
              <a:rPr lang="en-US" smtClean="0"/>
              <a:t>5/31/2022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F5622ECC-79DD-4674-B3B4-D2B29601EA3F}" type="slidenum">
              <a:rPr lang="en-US" smtClean="0"/>
              <a:t>‹#›</a:t>
            </a:fld>
            <a:endParaRPr lang="en-US"/>
          </a:p>
        </p:txBody>
      </p:sp>
    </p:spTree>
    <p:extLst>
      <p:ext uri="{BB962C8B-B14F-4D97-AF65-F5344CB8AC3E}">
        <p14:creationId xmlns:p14="http://schemas.microsoft.com/office/powerpoint/2010/main" val="13941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Steven</a:t>
            </a:r>
          </a:p>
        </p:txBody>
      </p:sp>
      <p:sp>
        <p:nvSpPr>
          <p:cNvPr id="4" name="Slide Number Placeholder 3"/>
          <p:cNvSpPr>
            <a:spLocks noGrp="1"/>
          </p:cNvSpPr>
          <p:nvPr>
            <p:ph type="sldNum" sz="quarter" idx="5"/>
          </p:nvPr>
        </p:nvSpPr>
        <p:spPr/>
        <p:txBody>
          <a:bodyPr/>
          <a:lstStyle/>
          <a:p>
            <a:fld id="{F5622ECC-79DD-4674-B3B4-D2B29601EA3F}" type="slidenum">
              <a:rPr lang="en-US" smtClean="0"/>
              <a:t>1</a:t>
            </a:fld>
            <a:endParaRPr lang="en-US"/>
          </a:p>
        </p:txBody>
      </p:sp>
    </p:spTree>
    <p:extLst>
      <p:ext uri="{BB962C8B-B14F-4D97-AF65-F5344CB8AC3E}">
        <p14:creationId xmlns:p14="http://schemas.microsoft.com/office/powerpoint/2010/main" val="755988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Search results display grouped records, which could have dozens of standard numbers attached. To grab an ISBN, just click into an individual record, and ISBN is at the top of the page.</a:t>
            </a:r>
          </a:p>
          <a:p>
            <a:endParaRPr lang="en-US">
              <a:cs typeface="Calibri"/>
            </a:endParaRPr>
          </a:p>
          <a:p>
            <a:r>
              <a:rPr lang="en-US">
                <a:cs typeface="Calibri"/>
              </a:rPr>
              <a:t>Tara</a:t>
            </a:r>
          </a:p>
        </p:txBody>
      </p:sp>
      <p:sp>
        <p:nvSpPr>
          <p:cNvPr id="4" name="Slide Number Placeholder 3"/>
          <p:cNvSpPr>
            <a:spLocks noGrp="1"/>
          </p:cNvSpPr>
          <p:nvPr>
            <p:ph type="sldNum" sz="quarter" idx="5"/>
          </p:nvPr>
        </p:nvSpPr>
        <p:spPr/>
        <p:txBody>
          <a:bodyPr/>
          <a:lstStyle/>
          <a:p>
            <a:fld id="{F5622ECC-79DD-4674-B3B4-D2B29601EA3F}" type="slidenum">
              <a:rPr lang="en-US" smtClean="0"/>
              <a:t>18</a:t>
            </a:fld>
            <a:endParaRPr lang="en-US"/>
          </a:p>
        </p:txBody>
      </p:sp>
    </p:spTree>
    <p:extLst>
      <p:ext uri="{BB962C8B-B14F-4D97-AF65-F5344CB8AC3E}">
        <p14:creationId xmlns:p14="http://schemas.microsoft.com/office/powerpoint/2010/main" val="318298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Workflows, you may see notes for "Aspen" and "Aspen masquerade." This means the hold was placed by the patron in Aspen, or by staff through masquerade mode.</a:t>
            </a:r>
          </a:p>
          <a:p>
            <a:endParaRPr lang="en-US">
              <a:cs typeface="Calibri"/>
            </a:endParaRPr>
          </a:p>
          <a:p>
            <a:r>
              <a:rPr lang="en-US">
                <a:cs typeface="Calibri"/>
              </a:rPr>
              <a:t>Tara</a:t>
            </a:r>
          </a:p>
        </p:txBody>
      </p:sp>
      <p:sp>
        <p:nvSpPr>
          <p:cNvPr id="4" name="Slide Number Placeholder 3"/>
          <p:cNvSpPr>
            <a:spLocks noGrp="1"/>
          </p:cNvSpPr>
          <p:nvPr>
            <p:ph type="sldNum" sz="quarter" idx="5"/>
          </p:nvPr>
        </p:nvSpPr>
        <p:spPr/>
        <p:txBody>
          <a:bodyPr/>
          <a:lstStyle/>
          <a:p>
            <a:fld id="{F5622ECC-79DD-4674-B3B4-D2B29601EA3F}" type="slidenum">
              <a:rPr lang="en-US" smtClean="0"/>
              <a:t>19</a:t>
            </a:fld>
            <a:endParaRPr lang="en-US"/>
          </a:p>
        </p:txBody>
      </p:sp>
    </p:spTree>
    <p:extLst>
      <p:ext uri="{BB962C8B-B14F-4D97-AF65-F5344CB8AC3E}">
        <p14:creationId xmlns:p14="http://schemas.microsoft.com/office/powerpoint/2010/main" val="1491412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20</a:t>
            </a:fld>
            <a:endParaRPr lang="en-US"/>
          </a:p>
        </p:txBody>
      </p:sp>
    </p:spTree>
    <p:extLst>
      <p:ext uri="{BB962C8B-B14F-4D97-AF65-F5344CB8AC3E}">
        <p14:creationId xmlns:p14="http://schemas.microsoft.com/office/powerpoint/2010/main" val="447495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Robin</a:t>
            </a:r>
          </a:p>
        </p:txBody>
      </p:sp>
      <p:sp>
        <p:nvSpPr>
          <p:cNvPr id="4" name="Slide Number Placeholder 3"/>
          <p:cNvSpPr>
            <a:spLocks noGrp="1"/>
          </p:cNvSpPr>
          <p:nvPr>
            <p:ph type="sldNum" sz="quarter" idx="5"/>
          </p:nvPr>
        </p:nvSpPr>
        <p:spPr/>
        <p:txBody>
          <a:bodyPr/>
          <a:lstStyle/>
          <a:p>
            <a:fld id="{F5622ECC-79DD-4674-B3B4-D2B29601EA3F}" type="slidenum">
              <a:rPr lang="en-US" smtClean="0"/>
              <a:t>21</a:t>
            </a:fld>
            <a:endParaRPr lang="en-US"/>
          </a:p>
        </p:txBody>
      </p:sp>
    </p:spTree>
    <p:extLst>
      <p:ext uri="{BB962C8B-B14F-4D97-AF65-F5344CB8AC3E}">
        <p14:creationId xmlns:p14="http://schemas.microsoft.com/office/powerpoint/2010/main" val="2938270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Robin</a:t>
            </a:r>
          </a:p>
        </p:txBody>
      </p:sp>
      <p:sp>
        <p:nvSpPr>
          <p:cNvPr id="4" name="Slide Number Placeholder 3"/>
          <p:cNvSpPr>
            <a:spLocks noGrp="1"/>
          </p:cNvSpPr>
          <p:nvPr>
            <p:ph type="sldNum" sz="quarter" idx="5"/>
          </p:nvPr>
        </p:nvSpPr>
        <p:spPr/>
        <p:txBody>
          <a:bodyPr/>
          <a:lstStyle/>
          <a:p>
            <a:fld id="{F5622ECC-79DD-4674-B3B4-D2B29601EA3F}" type="slidenum">
              <a:rPr lang="en-US" smtClean="0"/>
              <a:t>22</a:t>
            </a:fld>
            <a:endParaRPr lang="en-US"/>
          </a:p>
        </p:txBody>
      </p:sp>
    </p:spTree>
    <p:extLst>
      <p:ext uri="{BB962C8B-B14F-4D97-AF65-F5344CB8AC3E}">
        <p14:creationId xmlns:p14="http://schemas.microsoft.com/office/powerpoint/2010/main" val="1325364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31</a:t>
            </a:fld>
            <a:endParaRPr lang="en-US"/>
          </a:p>
        </p:txBody>
      </p:sp>
    </p:spTree>
    <p:extLst>
      <p:ext uri="{BB962C8B-B14F-4D97-AF65-F5344CB8AC3E}">
        <p14:creationId xmlns:p14="http://schemas.microsoft.com/office/powerpoint/2010/main" val="2301587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32</a:t>
            </a:fld>
            <a:endParaRPr lang="en-US"/>
          </a:p>
        </p:txBody>
      </p:sp>
    </p:spTree>
    <p:extLst>
      <p:ext uri="{BB962C8B-B14F-4D97-AF65-F5344CB8AC3E}">
        <p14:creationId xmlns:p14="http://schemas.microsoft.com/office/powerpoint/2010/main" val="418770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33</a:t>
            </a:fld>
            <a:endParaRPr lang="en-US"/>
          </a:p>
        </p:txBody>
      </p:sp>
    </p:spTree>
    <p:extLst>
      <p:ext uri="{BB962C8B-B14F-4D97-AF65-F5344CB8AC3E}">
        <p14:creationId xmlns:p14="http://schemas.microsoft.com/office/powerpoint/2010/main" val="421238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Scott</a:t>
            </a:r>
          </a:p>
        </p:txBody>
      </p:sp>
      <p:sp>
        <p:nvSpPr>
          <p:cNvPr id="4" name="Slide Number Placeholder 3"/>
          <p:cNvSpPr>
            <a:spLocks noGrp="1"/>
          </p:cNvSpPr>
          <p:nvPr>
            <p:ph type="sldNum" sz="quarter" idx="5"/>
          </p:nvPr>
        </p:nvSpPr>
        <p:spPr/>
        <p:txBody>
          <a:bodyPr/>
          <a:lstStyle/>
          <a:p>
            <a:fld id="{F5622ECC-79DD-4674-B3B4-D2B29601EA3F}" type="slidenum">
              <a:rPr lang="en-US" smtClean="0"/>
              <a:t>34</a:t>
            </a:fld>
            <a:endParaRPr lang="en-US"/>
          </a:p>
        </p:txBody>
      </p:sp>
    </p:spTree>
    <p:extLst>
      <p:ext uri="{BB962C8B-B14F-4D97-AF65-F5344CB8AC3E}">
        <p14:creationId xmlns:p14="http://schemas.microsoft.com/office/powerpoint/2010/main" val="1807674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Scott</a:t>
            </a:r>
          </a:p>
        </p:txBody>
      </p:sp>
      <p:sp>
        <p:nvSpPr>
          <p:cNvPr id="4" name="Slide Number Placeholder 3"/>
          <p:cNvSpPr>
            <a:spLocks noGrp="1"/>
          </p:cNvSpPr>
          <p:nvPr>
            <p:ph type="sldNum" sz="quarter" idx="5"/>
          </p:nvPr>
        </p:nvSpPr>
        <p:spPr/>
        <p:txBody>
          <a:bodyPr/>
          <a:lstStyle/>
          <a:p>
            <a:fld id="{F5622ECC-79DD-4674-B3B4-D2B29601EA3F}" type="slidenum">
              <a:rPr lang="en-US" smtClean="0"/>
              <a:t>36</a:t>
            </a:fld>
            <a:endParaRPr lang="en-US"/>
          </a:p>
        </p:txBody>
      </p:sp>
    </p:spTree>
    <p:extLst>
      <p:ext uri="{BB962C8B-B14F-4D97-AF65-F5344CB8AC3E}">
        <p14:creationId xmlns:p14="http://schemas.microsoft.com/office/powerpoint/2010/main" val="60864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5622ECC-79DD-4674-B3B4-D2B29601EA3F}" type="slidenum">
              <a:rPr lang="en-US" smtClean="0"/>
              <a:t>2</a:t>
            </a:fld>
            <a:endParaRPr lang="en-US"/>
          </a:p>
        </p:txBody>
      </p:sp>
    </p:spTree>
    <p:extLst>
      <p:ext uri="{BB962C8B-B14F-4D97-AF65-F5344CB8AC3E}">
        <p14:creationId xmlns:p14="http://schemas.microsoft.com/office/powerpoint/2010/main" val="270266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Scott</a:t>
            </a:r>
          </a:p>
        </p:txBody>
      </p:sp>
      <p:sp>
        <p:nvSpPr>
          <p:cNvPr id="4" name="Slide Number Placeholder 3"/>
          <p:cNvSpPr>
            <a:spLocks noGrp="1"/>
          </p:cNvSpPr>
          <p:nvPr>
            <p:ph type="sldNum" sz="quarter" idx="5"/>
          </p:nvPr>
        </p:nvSpPr>
        <p:spPr/>
        <p:txBody>
          <a:bodyPr/>
          <a:lstStyle/>
          <a:p>
            <a:fld id="{F5622ECC-79DD-4674-B3B4-D2B29601EA3F}" type="slidenum">
              <a:rPr lang="en-US" smtClean="0"/>
              <a:t>5</a:t>
            </a:fld>
            <a:endParaRPr lang="en-US"/>
          </a:p>
        </p:txBody>
      </p:sp>
    </p:spTree>
    <p:extLst>
      <p:ext uri="{BB962C8B-B14F-4D97-AF65-F5344CB8AC3E}">
        <p14:creationId xmlns:p14="http://schemas.microsoft.com/office/powerpoint/2010/main" val="536744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Ian</a:t>
            </a:r>
          </a:p>
          <a:p>
            <a:endParaRPr lang="en-US"/>
          </a:p>
          <a:p>
            <a:r>
              <a:rPr lang="en-US" err="1"/>
              <a:t>Seewoo</a:t>
            </a:r>
            <a:r>
              <a:rPr lang="en-US"/>
              <a:t> models from </a:t>
            </a:r>
            <a:r>
              <a:rPr lang="en-US" err="1"/>
              <a:t>TeamOne</a:t>
            </a:r>
            <a:r>
              <a:rPr lang="en-US"/>
              <a:t> email</a:t>
            </a:r>
          </a:p>
          <a:p>
            <a:r>
              <a:rPr lang="en-US"/>
              <a:t>Updating support site page</a:t>
            </a:r>
          </a:p>
        </p:txBody>
      </p:sp>
      <p:sp>
        <p:nvSpPr>
          <p:cNvPr id="4" name="Slide Number Placeholder 3"/>
          <p:cNvSpPr>
            <a:spLocks noGrp="1"/>
          </p:cNvSpPr>
          <p:nvPr>
            <p:ph type="sldNum" sz="quarter" idx="5"/>
          </p:nvPr>
        </p:nvSpPr>
        <p:spPr/>
        <p:txBody>
          <a:bodyPr/>
          <a:lstStyle/>
          <a:p>
            <a:fld id="{F5622ECC-79DD-4674-B3B4-D2B29601EA3F}" type="slidenum">
              <a:rPr lang="en-US" smtClean="0"/>
              <a:t>11</a:t>
            </a:fld>
            <a:endParaRPr lang="en-US"/>
          </a:p>
        </p:txBody>
      </p:sp>
    </p:spTree>
    <p:extLst>
      <p:ext uri="{BB962C8B-B14F-4D97-AF65-F5344CB8AC3E}">
        <p14:creationId xmlns:p14="http://schemas.microsoft.com/office/powerpoint/2010/main" val="284070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Ian</a:t>
            </a:r>
          </a:p>
          <a:p>
            <a:r>
              <a:rPr lang="en-US"/>
              <a:t>RAILS provides key for free – requires L2 login to view link</a:t>
            </a:r>
          </a:p>
          <a:p>
            <a:r>
              <a:rPr lang="en-US"/>
              <a:t>Breadcrumbs</a:t>
            </a:r>
          </a:p>
          <a:p>
            <a:r>
              <a:rPr lang="en-US"/>
              <a:t>Note that PWB now renews in June rather than December (no more holiday renewal!)</a:t>
            </a:r>
          </a:p>
        </p:txBody>
      </p:sp>
      <p:sp>
        <p:nvSpPr>
          <p:cNvPr id="4" name="Slide Number Placeholder 3"/>
          <p:cNvSpPr>
            <a:spLocks noGrp="1"/>
          </p:cNvSpPr>
          <p:nvPr>
            <p:ph type="sldNum" sz="quarter" idx="5"/>
          </p:nvPr>
        </p:nvSpPr>
        <p:spPr/>
        <p:txBody>
          <a:bodyPr/>
          <a:lstStyle/>
          <a:p>
            <a:fld id="{F5622ECC-79DD-4674-B3B4-D2B29601EA3F}" type="slidenum">
              <a:rPr lang="en-US" smtClean="0"/>
              <a:t>12</a:t>
            </a:fld>
            <a:endParaRPr lang="en-US"/>
          </a:p>
        </p:txBody>
      </p:sp>
    </p:spTree>
    <p:extLst>
      <p:ext uri="{BB962C8B-B14F-4D97-AF65-F5344CB8AC3E}">
        <p14:creationId xmlns:p14="http://schemas.microsoft.com/office/powerpoint/2010/main" val="198258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13</a:t>
            </a:fld>
            <a:endParaRPr lang="en-US"/>
          </a:p>
        </p:txBody>
      </p:sp>
    </p:spTree>
    <p:extLst>
      <p:ext uri="{BB962C8B-B14F-4D97-AF65-F5344CB8AC3E}">
        <p14:creationId xmlns:p14="http://schemas.microsoft.com/office/powerpoint/2010/main" val="269952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15</a:t>
            </a:fld>
            <a:endParaRPr lang="en-US"/>
          </a:p>
        </p:txBody>
      </p:sp>
    </p:spTree>
    <p:extLst>
      <p:ext uri="{BB962C8B-B14F-4D97-AF65-F5344CB8AC3E}">
        <p14:creationId xmlns:p14="http://schemas.microsoft.com/office/powerpoint/2010/main" val="92233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Helen </a:t>
            </a:r>
          </a:p>
          <a:p>
            <a:r>
              <a:rPr lang="en-US"/>
              <a:t>https://na1-microstrategy.bc.sirsidynix.net/bcanalytics/asp/Main.aspx?evt=4001&amp;src=Main.aspx.4001&amp;visMode=0&amp;reportViewMode=1&amp;reportID=AD7A728911ECC19B61BB0080EFA5C9FC&amp;Server=BCA-MICROSTRAT2-1&amp;Project=BCA%20SWANLIBS&amp;Port=0&amp;share=1</a:t>
            </a:r>
          </a:p>
          <a:p>
            <a:endParaRPr lang="en-US"/>
          </a:p>
          <a:p>
            <a:r>
              <a:rPr lang="en-US"/>
              <a:t>https://support.swanlibraries.net/documentation/64708</a:t>
            </a:r>
          </a:p>
          <a:p>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16</a:t>
            </a:fld>
            <a:endParaRPr lang="en-US"/>
          </a:p>
        </p:txBody>
      </p:sp>
    </p:spTree>
    <p:extLst>
      <p:ext uri="{BB962C8B-B14F-4D97-AF65-F5344CB8AC3E}">
        <p14:creationId xmlns:p14="http://schemas.microsoft.com/office/powerpoint/2010/main" val="369415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Tara</a:t>
            </a:r>
          </a:p>
        </p:txBody>
      </p:sp>
      <p:sp>
        <p:nvSpPr>
          <p:cNvPr id="4" name="Slide Number Placeholder 3"/>
          <p:cNvSpPr>
            <a:spLocks noGrp="1"/>
          </p:cNvSpPr>
          <p:nvPr>
            <p:ph type="sldNum" sz="quarter" idx="5"/>
          </p:nvPr>
        </p:nvSpPr>
        <p:spPr/>
        <p:txBody>
          <a:bodyPr/>
          <a:lstStyle/>
          <a:p>
            <a:fld id="{F5622ECC-79DD-4674-B3B4-D2B29601EA3F}" type="slidenum">
              <a:rPr lang="en-US" smtClean="0"/>
              <a:t>17</a:t>
            </a:fld>
            <a:endParaRPr lang="en-US"/>
          </a:p>
        </p:txBody>
      </p:sp>
    </p:spTree>
    <p:extLst>
      <p:ext uri="{BB962C8B-B14F-4D97-AF65-F5344CB8AC3E}">
        <p14:creationId xmlns:p14="http://schemas.microsoft.com/office/powerpoint/2010/main" val="1775871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48672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6" name="Date Placeholder 3">
            <a:extLst>
              <a:ext uri="{FF2B5EF4-FFF2-40B4-BE49-F238E27FC236}">
                <a16:creationId xmlns:a16="http://schemas.microsoft.com/office/drawing/2014/main" id="{DBCD6B62-7F68-4708-8957-3244A93506B7}"/>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E29B648E-B581-423D-9B17-BE3736B2CEBE}" type="datetime4">
              <a:rPr lang="en-US" smtClean="0"/>
              <a:t>May 31, 2022</a:t>
            </a:fld>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8" name="Slide Number Placeholder 5">
            <a:extLst>
              <a:ext uri="{FF2B5EF4-FFF2-40B4-BE49-F238E27FC236}">
                <a16:creationId xmlns:a16="http://schemas.microsoft.com/office/drawing/2014/main" id="{C07E4A8F-FAA6-4762-87E0-555B2B99EE81}"/>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32589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12700" y="1709739"/>
            <a:ext cx="11360150" cy="2785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6" name="Date Placeholder 3">
            <a:extLst>
              <a:ext uri="{FF2B5EF4-FFF2-40B4-BE49-F238E27FC236}">
                <a16:creationId xmlns:a16="http://schemas.microsoft.com/office/drawing/2014/main" id="{28CCFDCA-74D4-4C1C-A353-E3C0E55D0A5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1ADDB7A-9C8D-4E10-91A4-D9693DD7523A}" type="datetime4">
              <a:rPr lang="en-US" smtClean="0"/>
              <a:t>May 31, 2022</a:t>
            </a:fld>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8" name="Slide Number Placeholder 5">
            <a:extLst>
              <a:ext uri="{FF2B5EF4-FFF2-40B4-BE49-F238E27FC236}">
                <a16:creationId xmlns:a16="http://schemas.microsoft.com/office/drawing/2014/main" id="{8BE6A1D7-6A4F-4489-BB2F-F593FA3F1F6C}"/>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96660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70EE-147A-4FAA-8281-D44B5A0C6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474C4-475C-4D86-A1B7-A96807F228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7B98D6-2618-46F2-B8FD-EA3BCC54C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AA9F8449-E76C-4854-9644-24E6E0A6F4D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BE77881E-05EA-445D-A401-3F862F6B3C8C}" type="datetime4">
              <a:rPr lang="en-US" smtClean="0"/>
              <a:t>May 31, 2022</a:t>
            </a:fld>
            <a:endParaRPr lang="en-US"/>
          </a:p>
        </p:txBody>
      </p:sp>
      <p:sp>
        <p:nvSpPr>
          <p:cNvPr id="6" name="Footer Placeholder 5">
            <a:extLst>
              <a:ext uri="{FF2B5EF4-FFF2-40B4-BE49-F238E27FC236}">
                <a16:creationId xmlns:a16="http://schemas.microsoft.com/office/drawing/2014/main" id="{EF23A2DB-C3D8-402C-9D5E-58BF4932602D}"/>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6926CF35-4B17-4345-A226-163A4E705156}"/>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4120339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F071-E411-41CC-92CE-D63EDE14D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41F0FE-5788-4775-8A10-5B91DFAC8535}"/>
              </a:ext>
            </a:extLst>
          </p:cNvPr>
          <p:cNvSpPr>
            <a:spLocks noGrp="1"/>
          </p:cNvSpPr>
          <p:nvPr>
            <p:ph type="body" idx="1"/>
          </p:nvPr>
        </p:nvSpPr>
        <p:spPr>
          <a:xfrm>
            <a:off x="839788" y="1681163"/>
            <a:ext cx="5157787"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D8AF7-6D29-4167-AF67-CB296B6A20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4022A-F48A-41E0-9F88-AA63D5FC2D1D}"/>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28D0C1-D1A4-4F0C-943E-126C8F04D4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5394A939-17CE-4BFF-AE7A-567853F204A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F5C9A9B-D1AA-4AC1-8FB5-7E3684919E9D}" type="datetime4">
              <a:rPr lang="en-US" smtClean="0"/>
              <a:t>May 31, 2022</a:t>
            </a:fld>
            <a:endParaRPr lang="en-US"/>
          </a:p>
        </p:txBody>
      </p:sp>
      <p:sp>
        <p:nvSpPr>
          <p:cNvPr id="8" name="Footer Placeholder 7">
            <a:extLst>
              <a:ext uri="{FF2B5EF4-FFF2-40B4-BE49-F238E27FC236}">
                <a16:creationId xmlns:a16="http://schemas.microsoft.com/office/drawing/2014/main" id="{0D05BE40-DC62-42A8-97A6-34ACA610AE29}"/>
              </a:ext>
            </a:extLst>
          </p:cNvPr>
          <p:cNvSpPr>
            <a:spLocks noGrp="1"/>
          </p:cNvSpPr>
          <p:nvPr>
            <p:ph type="ftr" sz="quarter" idx="11"/>
          </p:nvPr>
        </p:nvSpPr>
        <p:spPr/>
        <p:txBody>
          <a:bodyPr/>
          <a:lstStyle/>
          <a:p>
            <a:r>
              <a:rPr lang="en-US"/>
              <a:t>SWAN Library Services</a:t>
            </a:r>
          </a:p>
        </p:txBody>
      </p:sp>
      <p:sp>
        <p:nvSpPr>
          <p:cNvPr id="9" name="Slide Number Placeholder 8">
            <a:extLst>
              <a:ext uri="{FF2B5EF4-FFF2-40B4-BE49-F238E27FC236}">
                <a16:creationId xmlns:a16="http://schemas.microsoft.com/office/drawing/2014/main" id="{B1F6EAF5-0ADA-4CFD-B7BF-9FC51FF16059}"/>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85681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49A0-70D5-45EE-BB58-A3319E86DE37}"/>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F07131D5-03EB-4766-95D1-C17D7CC99B34}"/>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8A104C2-794D-408E-B7D4-19D0A0004167}" type="datetime4">
              <a:rPr lang="en-US" smtClean="0"/>
              <a:t>May 31, 2022</a:t>
            </a:fld>
            <a:endParaRPr lang="en-US"/>
          </a:p>
        </p:txBody>
      </p:sp>
      <p:sp>
        <p:nvSpPr>
          <p:cNvPr id="4" name="Footer Placeholder 3">
            <a:extLst>
              <a:ext uri="{FF2B5EF4-FFF2-40B4-BE49-F238E27FC236}">
                <a16:creationId xmlns:a16="http://schemas.microsoft.com/office/drawing/2014/main" id="{225045F6-B494-4F18-A1E4-40EB6E008A07}"/>
              </a:ext>
            </a:extLst>
          </p:cNvPr>
          <p:cNvSpPr>
            <a:spLocks noGrp="1"/>
          </p:cNvSpPr>
          <p:nvPr>
            <p:ph type="ftr" sz="quarter" idx="11"/>
          </p:nvPr>
        </p:nvSpPr>
        <p:spPr/>
        <p:txBody>
          <a:bodyPr/>
          <a:lstStyle/>
          <a:p>
            <a:r>
              <a:rPr lang="en-US"/>
              <a:t>SWAN Library Services</a:t>
            </a:r>
          </a:p>
        </p:txBody>
      </p:sp>
      <p:sp>
        <p:nvSpPr>
          <p:cNvPr id="5" name="Slide Number Placeholder 4">
            <a:extLst>
              <a:ext uri="{FF2B5EF4-FFF2-40B4-BE49-F238E27FC236}">
                <a16:creationId xmlns:a16="http://schemas.microsoft.com/office/drawing/2014/main" id="{B03D6364-4603-447D-89F8-990CFDCE81DF}"/>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3154139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631F2D5-72B0-436C-85CB-AE3347719921}"/>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EE7B571-5521-4B40-BCCB-691A46A883E4}" type="datetime4">
              <a:rPr lang="en-US" smtClean="0"/>
              <a:t>May 31, 2022</a:t>
            </a:fld>
            <a:endParaRPr lang="en-US"/>
          </a:p>
        </p:txBody>
      </p:sp>
      <p:sp>
        <p:nvSpPr>
          <p:cNvPr id="3" name="Footer Placeholder 2">
            <a:extLst>
              <a:ext uri="{FF2B5EF4-FFF2-40B4-BE49-F238E27FC236}">
                <a16:creationId xmlns:a16="http://schemas.microsoft.com/office/drawing/2014/main" id="{A14CD0FC-9FE5-45EC-AE9A-0BE0C56491A4}"/>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BD5F80AA-12AE-42BC-87FB-85DA288C9B04}"/>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193860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5B2A5DE8-42C1-407B-BA04-8B9A34939042}"/>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8074083B-4733-4ACF-B281-F35F5563A786}" type="datetime4">
              <a:rPr lang="en-US" smtClean="0"/>
              <a:t>May 31, 2022</a:t>
            </a:fld>
            <a:endParaRPr lang="en-US"/>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31530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 Teal">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09182"/>
            <a:ext cx="5183188" cy="6981423"/>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85889">
                <a:moveTo>
                  <a:pt x="0" y="6858000"/>
                </a:moveTo>
                <a:lnTo>
                  <a:pt x="0" y="0"/>
                </a:lnTo>
                <a:lnTo>
                  <a:pt x="4235355" y="27017"/>
                </a:lnTo>
                <a:lnTo>
                  <a:pt x="6318913" y="6885295"/>
                </a:lnTo>
                <a:cubicBezTo>
                  <a:pt x="6328012" y="6889844"/>
                  <a:pt x="2106304" y="6867098"/>
                  <a:pt x="0" y="6858000"/>
                </a:cubicBez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B46E3962-0AAA-4D55-AF36-7BA40C1D57B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C7EE3EF2-A7B1-4F23-8584-F0BBB5D3EC1A}" type="datetime4">
              <a:rPr lang="en-US" smtClean="0"/>
              <a:t>May 31, 2022</a:t>
            </a:fld>
            <a:endParaRPr lang="en-US"/>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16025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F40F92AF-669D-41AF-B6FF-91C79CD0018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69D110A1-1339-49BC-A0D7-38CE24E36754}" type="datetime4">
              <a:rPr lang="en-US" smtClean="0"/>
              <a:t>May 31, 2022</a:t>
            </a:fld>
            <a:endParaRPr lang="en-US"/>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4147928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2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ACD2F8CE-F11B-40F1-ACBE-B6F1A7D33007}"/>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C271E5E-31FA-4190-9796-0C03067BB122}" type="datetime4">
              <a:rPr lang="en-US" smtClean="0"/>
              <a:t>May 31, 2022</a:t>
            </a:fld>
            <a:endParaRPr lang="en-US"/>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252692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670392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163772"/>
            <a:ext cx="5278723" cy="7124130"/>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940166 h 6968055"/>
              <a:gd name="connsiteX1" fmla="*/ 0 w 6318927"/>
              <a:gd name="connsiteY1" fmla="*/ 82166 h 6968055"/>
              <a:gd name="connsiteX2" fmla="*/ 4201905 w 6318927"/>
              <a:gd name="connsiteY2" fmla="*/ 0 h 6968055"/>
              <a:gd name="connsiteX3" fmla="*/ 6318913 w 6318927"/>
              <a:gd name="connsiteY3" fmla="*/ 6967461 h 6968055"/>
              <a:gd name="connsiteX4" fmla="*/ 0 w 6318927"/>
              <a:gd name="connsiteY4" fmla="*/ 6940166 h 6968055"/>
              <a:gd name="connsiteX0" fmla="*/ 0 w 6318927"/>
              <a:gd name="connsiteY0" fmla="*/ 6858000 h 6885889"/>
              <a:gd name="connsiteX1" fmla="*/ 0 w 6318927"/>
              <a:gd name="connsiteY1" fmla="*/ 0 h 6885889"/>
              <a:gd name="connsiteX2" fmla="*/ 4201905 w 6318927"/>
              <a:gd name="connsiteY2" fmla="*/ 13368 h 6885889"/>
              <a:gd name="connsiteX3" fmla="*/ 6318913 w 6318927"/>
              <a:gd name="connsiteY3" fmla="*/ 6885295 h 6885889"/>
              <a:gd name="connsiteX4" fmla="*/ 0 w 6318927"/>
              <a:gd name="connsiteY4" fmla="*/ 6858000 h 6885889"/>
              <a:gd name="connsiteX0" fmla="*/ 0 w 6318927"/>
              <a:gd name="connsiteY0" fmla="*/ 6885575 h 6913464"/>
              <a:gd name="connsiteX1" fmla="*/ 0 w 6318927"/>
              <a:gd name="connsiteY1" fmla="*/ 27575 h 6913464"/>
              <a:gd name="connsiteX2" fmla="*/ 4201905 w 6318927"/>
              <a:gd name="connsiteY2" fmla="*/ 0 h 6913464"/>
              <a:gd name="connsiteX3" fmla="*/ 6318913 w 6318927"/>
              <a:gd name="connsiteY3" fmla="*/ 6912870 h 6913464"/>
              <a:gd name="connsiteX4" fmla="*/ 0 w 6318927"/>
              <a:gd name="connsiteY4" fmla="*/ 6885575 h 691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4">
                <a:moveTo>
                  <a:pt x="0" y="6885575"/>
                </a:moveTo>
                <a:lnTo>
                  <a:pt x="0" y="27575"/>
                </a:lnTo>
                <a:lnTo>
                  <a:pt x="4201905" y="0"/>
                </a:lnTo>
                <a:lnTo>
                  <a:pt x="6318913" y="6912870"/>
                </a:lnTo>
                <a:cubicBezTo>
                  <a:pt x="6328012" y="6917419"/>
                  <a:pt x="2106304" y="6894673"/>
                  <a:pt x="0" y="688557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39BA174E-F461-44FF-9093-638F5322483B}"/>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3AFE120-1EFF-41FA-8DCA-880638A36A9F}" type="datetime4">
              <a:rPr lang="en-US" smtClean="0"/>
              <a:t>May 31, 2022</a:t>
            </a:fld>
            <a:endParaRPr lang="en-US"/>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82780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 Blue">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3927"/>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160E5A65-AFDD-421E-B9F6-6AAE0B3A626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3B511C61-DAC0-4F98-B858-B71E6CBFB21D}" type="datetime4">
              <a:rPr lang="en-US" smtClean="0"/>
              <a:t>May 31, 2022</a:t>
            </a:fld>
            <a:endParaRPr lang="en-US"/>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2166899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Teal">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Date Placeholder 3">
            <a:extLst>
              <a:ext uri="{FF2B5EF4-FFF2-40B4-BE49-F238E27FC236}">
                <a16:creationId xmlns:a16="http://schemas.microsoft.com/office/drawing/2014/main" id="{ADE27B1D-0F20-4BA9-BD15-B2B92382E444}"/>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B00A8E1-0A42-40AD-892D-AD4C7B5434E8}" type="datetime4">
              <a:rPr lang="en-US" smtClean="0"/>
              <a:t>May 31, 2022</a:t>
            </a:fld>
            <a:endParaRPr lang="en-US"/>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2109173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Orang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94129" y="-94129"/>
            <a:ext cx="5277317" cy="7100047"/>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Date Placeholder 3">
            <a:extLst>
              <a:ext uri="{FF2B5EF4-FFF2-40B4-BE49-F238E27FC236}">
                <a16:creationId xmlns:a16="http://schemas.microsoft.com/office/drawing/2014/main" id="{A7FA6EEB-0B96-45FA-91D8-D1923F3D25C0}"/>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91554CBD-DA7E-40C6-8F02-2CE20B2B70F3}" type="datetime4">
              <a:rPr lang="en-US" smtClean="0"/>
              <a:t>May 31, 2022</a:t>
            </a:fld>
            <a:endParaRPr lang="en-US"/>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3959119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 Yellow">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Date Placeholder 3">
            <a:extLst>
              <a:ext uri="{FF2B5EF4-FFF2-40B4-BE49-F238E27FC236}">
                <a16:creationId xmlns:a16="http://schemas.microsoft.com/office/drawing/2014/main" id="{EAAF6FE6-2586-42F8-8971-BDC5EC55EF2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AE53F9F-27FB-41CD-95B8-B1520CC1B6AE}" type="datetime4">
              <a:rPr lang="en-US" smtClean="0"/>
              <a:t>May 31, 2022</a:t>
            </a:fld>
            <a:endParaRPr lang="en-US"/>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2517593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 Pink">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121024" y="-147919"/>
            <a:ext cx="5304212" cy="7140389"/>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Date Placeholder 3">
            <a:extLst>
              <a:ext uri="{FF2B5EF4-FFF2-40B4-BE49-F238E27FC236}">
                <a16:creationId xmlns:a16="http://schemas.microsoft.com/office/drawing/2014/main" id="{3589A5A5-D94A-404D-A669-1A64C32D40C9}"/>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20058C57-3F4D-48F0-88DD-D716F564CC29}" type="datetime4">
              <a:rPr lang="en-US" smtClean="0"/>
              <a:t>May 31, 2022</a:t>
            </a:fld>
            <a:endParaRPr lang="en-US"/>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3270624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 Blu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Date Placeholder 3">
            <a:extLst>
              <a:ext uri="{FF2B5EF4-FFF2-40B4-BE49-F238E27FC236}">
                <a16:creationId xmlns:a16="http://schemas.microsoft.com/office/drawing/2014/main" id="{1DDE87F0-FDA3-4FB0-ADC9-CD108984D8BE}"/>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AC9A6078-8DFC-4B18-8A7E-32B506F12B8C}" type="datetime4">
              <a:rPr lang="en-US" smtClean="0"/>
              <a:t>May 31, 2022</a:t>
            </a:fld>
            <a:endParaRPr lang="en-US"/>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159822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5" y="0"/>
            <a:ext cx="4481015" cy="6858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63716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369252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4664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A81105-84AC-494D-95F4-BC910DBF6F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82DC7B-633D-48CE-8692-749FA60A8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B73FDD12-27FA-4A61-8C72-3334D4E70AC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A99684E3-A0FF-49CA-B05E-EC4BBEDCAE69}" type="datetime4">
              <a:rPr lang="en-US" smtClean="0"/>
              <a:t>May 31, 2022</a:t>
            </a:fld>
            <a:endParaRPr lang="en-US"/>
          </a:p>
        </p:txBody>
      </p:sp>
      <p:sp>
        <p:nvSpPr>
          <p:cNvPr id="5" name="Footer Placeholder 4">
            <a:extLst>
              <a:ext uri="{FF2B5EF4-FFF2-40B4-BE49-F238E27FC236}">
                <a16:creationId xmlns:a16="http://schemas.microsoft.com/office/drawing/2014/main" id="{DA7D194A-9AC6-43D0-B5EC-2ACD23E3FBDF}"/>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188383E-4531-4F02-9CF7-FDD0AE6F4825}"/>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159695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userDrawn="1"/>
        </p:nvSpPr>
        <p:spPr>
          <a:xfrm>
            <a:off x="0" y="1709739"/>
            <a:ext cx="11360150" cy="2785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6" name="Date Placeholder 3">
            <a:extLst>
              <a:ext uri="{FF2B5EF4-FFF2-40B4-BE49-F238E27FC236}">
                <a16:creationId xmlns:a16="http://schemas.microsoft.com/office/drawing/2014/main" id="{0AE72D5E-E03C-4FC7-8731-E2196ED23E4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13396ADE-9909-4D89-85AF-2BEE99A3BE82}" type="datetime4">
              <a:rPr lang="en-US" smtClean="0"/>
              <a:t>May 31, 2022</a:t>
            </a:fld>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8" name="Slide Number Placeholder 5">
            <a:extLst>
              <a:ext uri="{FF2B5EF4-FFF2-40B4-BE49-F238E27FC236}">
                <a16:creationId xmlns:a16="http://schemas.microsoft.com/office/drawing/2014/main" id="{2D7D384A-F7E8-4567-BA95-00691C9ED748}"/>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69142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6" name="Date Placeholder 3">
            <a:extLst>
              <a:ext uri="{FF2B5EF4-FFF2-40B4-BE49-F238E27FC236}">
                <a16:creationId xmlns:a16="http://schemas.microsoft.com/office/drawing/2014/main" id="{659C5715-F3E7-4D38-8EB4-FB5A7CD4952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38D10E8-F5EF-4030-9DD4-58F7E5E696F1}" type="datetime4">
              <a:rPr lang="en-US" smtClean="0"/>
              <a:t>May 31, 2022</a:t>
            </a:fld>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8" name="Slide Number Placeholder 5">
            <a:extLst>
              <a:ext uri="{FF2B5EF4-FFF2-40B4-BE49-F238E27FC236}">
                <a16:creationId xmlns:a16="http://schemas.microsoft.com/office/drawing/2014/main" id="{313F4682-70F7-47FD-9D78-36447294D65E}"/>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84851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tx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6" name="Date Placeholder 3">
            <a:extLst>
              <a:ext uri="{FF2B5EF4-FFF2-40B4-BE49-F238E27FC236}">
                <a16:creationId xmlns:a16="http://schemas.microsoft.com/office/drawing/2014/main" id="{D9FFE8B7-AC69-42B9-9B36-E352CE095E6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ADB9304-2271-43F1-84BE-A04666C2680B}" type="datetime4">
              <a:rPr lang="en-US" smtClean="0"/>
              <a:t>May 31, 2022</a:t>
            </a:fld>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8" name="Slide Number Placeholder 5">
            <a:extLst>
              <a:ext uri="{FF2B5EF4-FFF2-40B4-BE49-F238E27FC236}">
                <a16:creationId xmlns:a16="http://schemas.microsoft.com/office/drawing/2014/main" id="{471ABEB1-A9F1-4315-B8B7-365CA9544076}"/>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60764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F449A-758A-4296-A93B-B1F55F700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5C32-29DA-4B8E-9CB7-D898F32AC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433256-9D2E-4147-B784-5AB6832EFAF5}"/>
              </a:ext>
            </a:extLst>
          </p:cNvPr>
          <p:cNvSpPr>
            <a:spLocks noGrp="1"/>
          </p:cNvSpPr>
          <p:nvPr>
            <p:ph type="ftr" sz="quarter" idx="3"/>
          </p:nvPr>
        </p:nvSpPr>
        <p:spPr>
          <a:xfrm>
            <a:off x="3657600" y="6329382"/>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SWAN Library Services</a:t>
            </a:r>
          </a:p>
        </p:txBody>
      </p:sp>
      <p:sp>
        <p:nvSpPr>
          <p:cNvPr id="12" name="Right Triangle 11">
            <a:extLst>
              <a:ext uri="{FF2B5EF4-FFF2-40B4-BE49-F238E27FC236}">
                <a16:creationId xmlns:a16="http://schemas.microsoft.com/office/drawing/2014/main" id="{40BA4F24-E363-4102-AE6A-B8348B2CA01E}"/>
              </a:ext>
            </a:extLst>
          </p:cNvPr>
          <p:cNvSpPr/>
          <p:nvPr/>
        </p:nvSpPr>
        <p:spPr>
          <a:xfrm rot="5400000" flipH="1" flipV="1">
            <a:off x="10606588" y="5272587"/>
            <a:ext cx="1842448" cy="132838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45004CB-3916-4B2C-93CE-D019A4B57E7C}"/>
              </a:ext>
            </a:extLst>
          </p:cNvPr>
          <p:cNvSpPr>
            <a:spLocks noGrp="1"/>
          </p:cNvSpPr>
          <p:nvPr>
            <p:ph type="sldNum" sz="quarter" idx="4"/>
          </p:nvPr>
        </p:nvSpPr>
        <p:spPr>
          <a:xfrm>
            <a:off x="11546006" y="6329381"/>
            <a:ext cx="532263" cy="365125"/>
          </a:xfrm>
          <a:prstGeom prst="rect">
            <a:avLst/>
          </a:prstGeom>
        </p:spPr>
        <p:txBody>
          <a:bodyPr vert="horz" lIns="91440" tIns="45720" rIns="91440" bIns="45720" rtlCol="0" anchor="ctr"/>
          <a:lstStyle>
            <a:lvl1pPr algn="ctr">
              <a:defRPr sz="1400" b="1">
                <a:solidFill>
                  <a:schemeClr val="bg1"/>
                </a:solidFill>
              </a:defRPr>
            </a:lvl1pPr>
          </a:lstStyle>
          <a:p>
            <a:fld id="{1FAA610F-65FB-4D76-A9F7-0135426F9A2E}" type="slidenum">
              <a:rPr lang="en-US" smtClean="0"/>
              <a:pPr/>
              <a:t>‹#›</a:t>
            </a:fld>
            <a:endParaRPr lang="en-US"/>
          </a:p>
        </p:txBody>
      </p:sp>
      <p:sp>
        <p:nvSpPr>
          <p:cNvPr id="4" name="Date Placeholder 3">
            <a:extLst>
              <a:ext uri="{FF2B5EF4-FFF2-40B4-BE49-F238E27FC236}">
                <a16:creationId xmlns:a16="http://schemas.microsoft.com/office/drawing/2014/main" id="{887FE394-EB20-449A-855A-8C51B7CADC1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FA3ECAF-574B-4E90-9C13-32DCAA13B527}" type="datetime4">
              <a:rPr lang="en-US" smtClean="0"/>
              <a:t>May 31, 2022</a:t>
            </a:fld>
            <a:endParaRPr lang="en-US"/>
          </a:p>
        </p:txBody>
      </p:sp>
    </p:spTree>
    <p:extLst>
      <p:ext uri="{BB962C8B-B14F-4D97-AF65-F5344CB8AC3E}">
        <p14:creationId xmlns:p14="http://schemas.microsoft.com/office/powerpoint/2010/main" val="2734809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2.xml"/><Relationship Id="rId5" Type="http://schemas.microsoft.com/office/2007/relationships/hdphoto" Target="../media/hdphoto1.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19.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20.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hyperlink" Target="https://support.swanlibraries.net/documentation/90261"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hyperlink" Target="https://support.swanlibraries.net/documentation/70949"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hyperlink" Target="https://support.swanlibraries.net/training/91041" TargetMode="External"/><Relationship Id="rId2" Type="http://schemas.openxmlformats.org/officeDocument/2006/relationships/slideLayout" Target="../slideLayouts/slideLayout24.xml"/><Relationship Id="rId1" Type="http://schemas.openxmlformats.org/officeDocument/2006/relationships/tags" Target="../tags/tag2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hyperlink" Target="https://www.publicdomainpictures.net/view-image.php?image=354418&amp;picture=mentse-el-a-datum-feher-belyegzoszoveg-k"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zoobean.zendesk.com/hc/en-us" TargetMode="External"/><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3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hyperlink" Target="https://support.swanlibraries.net/members/forums" TargetMode="Externa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8" Type="http://schemas.openxmlformats.org/officeDocument/2006/relationships/hyperlink" Target="mailto:marykellie@warrenville.com" TargetMode="External"/><Relationship Id="rId3" Type="http://schemas.openxmlformats.org/officeDocument/2006/relationships/notesSlide" Target="../notesSlides/notesSlide17.xml"/><Relationship Id="rId7" Type="http://schemas.openxmlformats.org/officeDocument/2006/relationships/hyperlink" Target="mailto:jlapo@scpld.org" TargetMode="External"/><Relationship Id="rId2" Type="http://schemas.openxmlformats.org/officeDocument/2006/relationships/slideLayout" Target="../slideLayouts/slideLayout12.xml"/><Relationship Id="rId1" Type="http://schemas.openxmlformats.org/officeDocument/2006/relationships/tags" Target="../tags/tag34.xml"/><Relationship Id="rId6" Type="http://schemas.openxmlformats.org/officeDocument/2006/relationships/hyperlink" Target="mailto:seckhardt@calumetcitypl.org" TargetMode="External"/><Relationship Id="rId11" Type="http://schemas.openxmlformats.org/officeDocument/2006/relationships/hyperlink" Target="mailto:crystal@swanlibraries.net" TargetMode="External"/><Relationship Id="rId5" Type="http://schemas.openxmlformats.org/officeDocument/2006/relationships/hyperlink" Target="mailto:jvaughn@gepl.org" TargetMode="External"/><Relationship Id="rId10" Type="http://schemas.openxmlformats.org/officeDocument/2006/relationships/hyperlink" Target="mailto:helen@swanlibraries.net" TargetMode="External"/><Relationship Id="rId4" Type="http://schemas.openxmlformats.org/officeDocument/2006/relationships/hyperlink" Target="https://support.swanlibraries.net/news/2022-05/91099" TargetMode="External"/><Relationship Id="rId9" Type="http://schemas.openxmlformats.org/officeDocument/2006/relationships/hyperlink" Target="mailto:starostan@northriversidelibrary.org"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hyperlink" Target="https://librarylearning.org/events?keyword=&amp;location=&amp;sponsor=80&amp;type=All&amp;audience=All&amp;topic=All&amp;program=Al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support.swanlibraries.net/training/90878" TargetMode="External"/><Relationship Id="rId7"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hyperlink" Target="https://support.swanlibraries.net/training/90440" TargetMode="External"/><Relationship Id="rId5" Type="http://schemas.openxmlformats.org/officeDocument/2006/relationships/hyperlink" Target="https://support.swanlibraries.net/training/90890" TargetMode="External"/><Relationship Id="rId4" Type="http://schemas.openxmlformats.org/officeDocument/2006/relationships/hyperlink" Target="https://support.swanlibraries.net/training/90888"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hyperlink" Target="https://librarylearning.org/event/2022-06-28/swan-members-fireside-chat" TargetMode="External"/><Relationship Id="rId5" Type="http://schemas.openxmlformats.org/officeDocument/2006/relationships/hyperlink" Target="https://www.juku.it/summer-holidays-vmworld-and-tech-field-day-extra/" TargetMode="External"/><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hyperlink" Target="https://support.swanlibraries.net/documentation/64674"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0EF8-2200-4129-8424-313D11C3CF6D}"/>
              </a:ext>
            </a:extLst>
          </p:cNvPr>
          <p:cNvSpPr>
            <a:spLocks noGrp="1"/>
          </p:cNvSpPr>
          <p:nvPr>
            <p:ph type="ctrTitle"/>
          </p:nvPr>
        </p:nvSpPr>
        <p:spPr>
          <a:xfrm>
            <a:off x="1107214" y="2564456"/>
            <a:ext cx="7406184" cy="2387600"/>
          </a:xfrm>
        </p:spPr>
        <p:txBody>
          <a:bodyPr>
            <a:normAutofit/>
          </a:bodyPr>
          <a:lstStyle/>
          <a:p>
            <a:r>
              <a:rPr lang="en-US"/>
              <a:t>SWAN Fireside Chat</a:t>
            </a:r>
            <a:endParaRPr lang="en-US" sz="4000"/>
          </a:p>
        </p:txBody>
      </p:sp>
      <p:sp>
        <p:nvSpPr>
          <p:cNvPr id="3" name="Subtitle 2">
            <a:extLst>
              <a:ext uri="{FF2B5EF4-FFF2-40B4-BE49-F238E27FC236}">
                <a16:creationId xmlns:a16="http://schemas.microsoft.com/office/drawing/2014/main" id="{B5ACB4E9-4212-4291-8E9F-7C29C2B607CC}"/>
              </a:ext>
            </a:extLst>
          </p:cNvPr>
          <p:cNvSpPr>
            <a:spLocks noGrp="1"/>
          </p:cNvSpPr>
          <p:nvPr>
            <p:ph type="subTitle" idx="1"/>
          </p:nvPr>
        </p:nvSpPr>
        <p:spPr>
          <a:xfrm>
            <a:off x="1245437" y="5202238"/>
            <a:ext cx="7406184" cy="1655762"/>
          </a:xfrm>
        </p:spPr>
        <p:txBody>
          <a:bodyPr vert="horz" lIns="91440" tIns="45720" rIns="91440" bIns="45720" rtlCol="0" anchor="t">
            <a:normAutofit/>
          </a:bodyPr>
          <a:lstStyle/>
          <a:p>
            <a:r>
              <a:rPr lang="en-US"/>
              <a:t>May 31, 2022</a:t>
            </a:r>
          </a:p>
        </p:txBody>
      </p:sp>
    </p:spTree>
    <p:custDataLst>
      <p:tags r:id="rId1"/>
    </p:custDataLst>
    <p:extLst>
      <p:ext uri="{BB962C8B-B14F-4D97-AF65-F5344CB8AC3E}">
        <p14:creationId xmlns:p14="http://schemas.microsoft.com/office/powerpoint/2010/main" val="56403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4C280EA-6821-4F3F-B133-A29448113F42}"/>
              </a:ext>
            </a:extLst>
          </p:cNvPr>
          <p:cNvSpPr>
            <a:spLocks noGrp="1"/>
          </p:cNvSpPr>
          <p:nvPr>
            <p:ph type="title"/>
          </p:nvPr>
        </p:nvSpPr>
        <p:spPr/>
        <p:txBody>
          <a:bodyPr/>
          <a:lstStyle/>
          <a:p>
            <a:r>
              <a:rPr lang="en-US"/>
              <a:t>Information Technology &amp; Systems Support</a:t>
            </a:r>
          </a:p>
        </p:txBody>
      </p:sp>
      <p:sp>
        <p:nvSpPr>
          <p:cNvPr id="11" name="Text Placeholder 10">
            <a:extLst>
              <a:ext uri="{FF2B5EF4-FFF2-40B4-BE49-F238E27FC236}">
                <a16:creationId xmlns:a16="http://schemas.microsoft.com/office/drawing/2014/main" id="{83F68690-C79D-4843-AD65-85193B2EF20C}"/>
              </a:ext>
            </a:extLst>
          </p:cNvPr>
          <p:cNvSpPr>
            <a:spLocks noGrp="1"/>
          </p:cNvSpPr>
          <p:nvPr>
            <p:ph type="body" idx="1"/>
          </p:nvPr>
        </p:nvSpPr>
        <p:spPr/>
        <p:txBody>
          <a:bodyPr/>
          <a:lstStyle/>
          <a:p>
            <a:endParaRPr lang="en-US"/>
          </a:p>
        </p:txBody>
      </p:sp>
      <p:sp>
        <p:nvSpPr>
          <p:cNvPr id="7" name="Date Placeholder 6">
            <a:extLst>
              <a:ext uri="{FF2B5EF4-FFF2-40B4-BE49-F238E27FC236}">
                <a16:creationId xmlns:a16="http://schemas.microsoft.com/office/drawing/2014/main" id="{E2E11054-68C7-462E-9F71-5C8269F0010C}"/>
              </a:ext>
            </a:extLst>
          </p:cNvPr>
          <p:cNvSpPr>
            <a:spLocks noGrp="1"/>
          </p:cNvSpPr>
          <p:nvPr>
            <p:ph type="dt" sz="half" idx="2"/>
          </p:nvPr>
        </p:nvSpPr>
        <p:spPr/>
        <p:txBody>
          <a:bodyPr/>
          <a:lstStyle/>
          <a:p>
            <a:fld id="{0F5C9A9B-D1AA-4AC1-8FB5-7E3684919E9D}" type="datetime4">
              <a:rPr lang="en-US" smtClean="0"/>
              <a:t>May 31, 2022</a:t>
            </a:fld>
            <a:endParaRPr lang="en-US"/>
          </a:p>
        </p:txBody>
      </p:sp>
      <p:sp>
        <p:nvSpPr>
          <p:cNvPr id="8" name="Footer Placeholder 7">
            <a:extLst>
              <a:ext uri="{FF2B5EF4-FFF2-40B4-BE49-F238E27FC236}">
                <a16:creationId xmlns:a16="http://schemas.microsoft.com/office/drawing/2014/main" id="{0CA218A9-3ACC-4FA7-8C81-AF851FE1B336}"/>
              </a:ext>
            </a:extLst>
          </p:cNvPr>
          <p:cNvSpPr>
            <a:spLocks noGrp="1"/>
          </p:cNvSpPr>
          <p:nvPr>
            <p:ph type="ftr" sz="quarter" idx="11"/>
          </p:nvPr>
        </p:nvSpPr>
        <p:spPr/>
        <p:txBody>
          <a:bodyPr/>
          <a:lstStyle/>
          <a:p>
            <a:r>
              <a:rPr lang="en-US"/>
              <a:t>SWAN Library Services</a:t>
            </a:r>
          </a:p>
        </p:txBody>
      </p:sp>
      <p:sp>
        <p:nvSpPr>
          <p:cNvPr id="9" name="Slide Number Placeholder 8">
            <a:extLst>
              <a:ext uri="{FF2B5EF4-FFF2-40B4-BE49-F238E27FC236}">
                <a16:creationId xmlns:a16="http://schemas.microsoft.com/office/drawing/2014/main" id="{6BFB3FBD-216D-46AF-91F1-11603BA4810B}"/>
              </a:ext>
            </a:extLst>
          </p:cNvPr>
          <p:cNvSpPr>
            <a:spLocks noGrp="1"/>
          </p:cNvSpPr>
          <p:nvPr>
            <p:ph type="sldNum" sz="quarter" idx="12"/>
          </p:nvPr>
        </p:nvSpPr>
        <p:spPr/>
        <p:txBody>
          <a:bodyPr/>
          <a:lstStyle/>
          <a:p>
            <a:fld id="{1FAA610F-65FB-4D76-A9F7-0135426F9A2E}" type="slidenum">
              <a:rPr lang="en-US" smtClean="0"/>
              <a:t>10</a:t>
            </a:fld>
            <a:endParaRPr lang="en-US"/>
          </a:p>
        </p:txBody>
      </p:sp>
    </p:spTree>
    <p:custDataLst>
      <p:tags r:id="rId1"/>
    </p:custDataLst>
    <p:extLst>
      <p:ext uri="{BB962C8B-B14F-4D97-AF65-F5344CB8AC3E}">
        <p14:creationId xmlns:p14="http://schemas.microsoft.com/office/powerpoint/2010/main" val="300129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container&#10;&#10;Description automatically generated">
            <a:extLst>
              <a:ext uri="{FF2B5EF4-FFF2-40B4-BE49-F238E27FC236}">
                <a16:creationId xmlns:a16="http://schemas.microsoft.com/office/drawing/2014/main" id="{EB76E3C9-319B-65AF-5885-65EBBEEBE82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953" y1="50698" x2="36279" y2="50233"/>
                        <a14:foregroundMark x1="70698" y1="36977" x2="70930" y2="32326"/>
                      </a14:backgroundRemoval>
                    </a14:imgEffect>
                  </a14:imgLayer>
                </a14:imgProps>
              </a:ext>
              <a:ext uri="{28A0092B-C50C-407E-A947-70E740481C1C}">
                <a14:useLocalDpi xmlns:a14="http://schemas.microsoft.com/office/drawing/2010/main" val="0"/>
              </a:ext>
            </a:extLst>
          </a:blip>
          <a:stretch>
            <a:fillRect/>
          </a:stretch>
        </p:blipFill>
        <p:spPr>
          <a:xfrm>
            <a:off x="8729474" y="3429000"/>
            <a:ext cx="3224276" cy="3224276"/>
          </a:xfrm>
          <a:prstGeom prst="rect">
            <a:avLst/>
          </a:prstGeom>
        </p:spPr>
      </p:pic>
      <p:sp>
        <p:nvSpPr>
          <p:cNvPr id="7" name="Title 6">
            <a:extLst>
              <a:ext uri="{FF2B5EF4-FFF2-40B4-BE49-F238E27FC236}">
                <a16:creationId xmlns:a16="http://schemas.microsoft.com/office/drawing/2014/main" id="{1DB0F135-45AD-40D7-97F1-C5BCB83FAC2B}"/>
              </a:ext>
            </a:extLst>
          </p:cNvPr>
          <p:cNvSpPr>
            <a:spLocks noGrp="1"/>
          </p:cNvSpPr>
          <p:nvPr>
            <p:ph type="title"/>
          </p:nvPr>
        </p:nvSpPr>
        <p:spPr/>
        <p:txBody>
          <a:bodyPr/>
          <a:lstStyle/>
          <a:p>
            <a:r>
              <a:rPr lang="en-US"/>
              <a:t>SWAN Hardware Recommendations</a:t>
            </a:r>
          </a:p>
        </p:txBody>
      </p:sp>
      <p:sp>
        <p:nvSpPr>
          <p:cNvPr id="8" name="Content Placeholder 7">
            <a:extLst>
              <a:ext uri="{FF2B5EF4-FFF2-40B4-BE49-F238E27FC236}">
                <a16:creationId xmlns:a16="http://schemas.microsoft.com/office/drawing/2014/main" id="{2B58B689-4D23-5681-B38F-0EA653A787CB}"/>
              </a:ext>
            </a:extLst>
          </p:cNvPr>
          <p:cNvSpPr>
            <a:spLocks noGrp="1"/>
          </p:cNvSpPr>
          <p:nvPr>
            <p:ph idx="1"/>
          </p:nvPr>
        </p:nvSpPr>
        <p:spPr/>
        <p:txBody>
          <a:bodyPr vert="horz" lIns="91440" tIns="45720" rIns="91440" bIns="45720" rtlCol="0" anchor="t">
            <a:normAutofit/>
          </a:bodyPr>
          <a:lstStyle/>
          <a:p>
            <a:r>
              <a:rPr lang="en-US"/>
              <a:t>New receipt printer recommendations</a:t>
            </a:r>
          </a:p>
          <a:p>
            <a:r>
              <a:rPr lang="en-US"/>
              <a:t>Team One offering SWAN member library discount</a:t>
            </a:r>
            <a:endParaRPr lang="en-US">
              <a:ea typeface="Source Sans Pro"/>
            </a:endParaRPr>
          </a:p>
          <a:p>
            <a:r>
              <a:rPr lang="en-US">
                <a:ea typeface="+mn-lt"/>
                <a:cs typeface="+mn-lt"/>
              </a:rPr>
              <a:t>SEWOO </a:t>
            </a:r>
            <a:r>
              <a:rPr lang="en-US"/>
              <a:t>SLK-T32EBCGLLII – Standard receipt printer ($225)</a:t>
            </a:r>
            <a:endParaRPr lang="en-US">
              <a:ea typeface="Source Sans Pro"/>
            </a:endParaRPr>
          </a:p>
          <a:p>
            <a:r>
              <a:rPr lang="en-US">
                <a:effectLst/>
                <a:latin typeface="Calibri" panose="020F0502020204030204" pitchFamily="34" charset="0"/>
                <a:ea typeface="Times New Roman" panose="02020603050405020304" pitchFamily="18" charset="0"/>
              </a:rPr>
              <a:t>SEWOO SLK-TE212IIW-L – Receipt printer with Wi-Fi ($310)</a:t>
            </a:r>
          </a:p>
          <a:p>
            <a:r>
              <a:rPr lang="en-US">
                <a:latin typeface="Calibri"/>
                <a:cs typeface="Calibri"/>
              </a:rPr>
              <a:t>Both compatible with standard and </a:t>
            </a:r>
            <a:r>
              <a:rPr lang="en-US" err="1">
                <a:latin typeface="Calibri"/>
                <a:cs typeface="Calibri"/>
              </a:rPr>
              <a:t>MAXStick</a:t>
            </a:r>
            <a:r>
              <a:rPr lang="en-US">
                <a:latin typeface="Calibri"/>
                <a:cs typeface="Calibri"/>
              </a:rPr>
              <a:t> paper</a:t>
            </a:r>
          </a:p>
          <a:p>
            <a:r>
              <a:rPr lang="en-US"/>
              <a:t>Epson – Still supported, but harder to find</a:t>
            </a:r>
            <a:endParaRPr lang="en-US">
              <a:ea typeface="Source Sans Pro"/>
            </a:endParaRPr>
          </a:p>
        </p:txBody>
      </p:sp>
      <p:sp>
        <p:nvSpPr>
          <p:cNvPr id="4" name="Date Placeholder 3">
            <a:extLst>
              <a:ext uri="{FF2B5EF4-FFF2-40B4-BE49-F238E27FC236}">
                <a16:creationId xmlns:a16="http://schemas.microsoft.com/office/drawing/2014/main" id="{18902995-0188-E5A0-7510-1301ADB744EC}"/>
              </a:ext>
            </a:extLst>
          </p:cNvPr>
          <p:cNvSpPr>
            <a:spLocks noGrp="1"/>
          </p:cNvSpPr>
          <p:nvPr>
            <p:ph type="dt" sz="half" idx="2"/>
          </p:nvPr>
        </p:nvSpPr>
        <p:spPr/>
        <p:txBody>
          <a:bodyPr/>
          <a:lstStyle/>
          <a:p>
            <a:fld id="{13396ADE-9909-4D89-85AF-2BEE99A3BE82}" type="datetime4">
              <a:rPr lang="en-US" smtClean="0"/>
              <a:t>May 31, 2022</a:t>
            </a:fld>
            <a:endParaRPr lang="en-US"/>
          </a:p>
        </p:txBody>
      </p:sp>
      <p:sp>
        <p:nvSpPr>
          <p:cNvPr id="5" name="Footer Placeholder 4">
            <a:extLst>
              <a:ext uri="{FF2B5EF4-FFF2-40B4-BE49-F238E27FC236}">
                <a16:creationId xmlns:a16="http://schemas.microsoft.com/office/drawing/2014/main" id="{FA6DE58D-FCC1-0EDE-3240-B89F1ABD942C}"/>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548528A0-1366-0F38-715A-6B2CB7AC85C7}"/>
              </a:ext>
            </a:extLst>
          </p:cNvPr>
          <p:cNvSpPr>
            <a:spLocks noGrp="1"/>
          </p:cNvSpPr>
          <p:nvPr>
            <p:ph type="sldNum" sz="quarter" idx="12"/>
          </p:nvPr>
        </p:nvSpPr>
        <p:spPr/>
        <p:txBody>
          <a:bodyPr/>
          <a:lstStyle/>
          <a:p>
            <a:fld id="{1FAA610F-65FB-4D76-A9F7-0135426F9A2E}" type="slidenum">
              <a:rPr lang="en-US" smtClean="0"/>
              <a:pPr/>
              <a:t>11</a:t>
            </a:fld>
            <a:endParaRPr lang="en-US"/>
          </a:p>
        </p:txBody>
      </p:sp>
    </p:spTree>
    <p:custDataLst>
      <p:tags r:id="rId1"/>
    </p:custDataLst>
    <p:extLst>
      <p:ext uri="{BB962C8B-B14F-4D97-AF65-F5344CB8AC3E}">
        <p14:creationId xmlns:p14="http://schemas.microsoft.com/office/powerpoint/2010/main" val="386318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D0D18-CDC3-7798-7882-AD03557CD8F7}"/>
              </a:ext>
            </a:extLst>
          </p:cNvPr>
          <p:cNvSpPr>
            <a:spLocks noGrp="1"/>
          </p:cNvSpPr>
          <p:nvPr>
            <p:ph type="title"/>
          </p:nvPr>
        </p:nvSpPr>
        <p:spPr/>
        <p:txBody>
          <a:bodyPr/>
          <a:lstStyle/>
          <a:p>
            <a:r>
              <a:rPr lang="en-US"/>
              <a:t>Public Web Browser – License Key Update</a:t>
            </a:r>
          </a:p>
        </p:txBody>
      </p:sp>
      <p:sp>
        <p:nvSpPr>
          <p:cNvPr id="3" name="Content Placeholder 2">
            <a:extLst>
              <a:ext uri="{FF2B5EF4-FFF2-40B4-BE49-F238E27FC236}">
                <a16:creationId xmlns:a16="http://schemas.microsoft.com/office/drawing/2014/main" id="{EBB3D5BA-0A7B-34EA-2591-737B5BD8282D}"/>
              </a:ext>
            </a:extLst>
          </p:cNvPr>
          <p:cNvSpPr>
            <a:spLocks noGrp="1"/>
          </p:cNvSpPr>
          <p:nvPr>
            <p:ph idx="1"/>
          </p:nvPr>
        </p:nvSpPr>
        <p:spPr/>
        <p:txBody>
          <a:bodyPr vert="horz" lIns="91440" tIns="45720" rIns="91440" bIns="45720" rtlCol="0" anchor="t">
            <a:normAutofit/>
          </a:bodyPr>
          <a:lstStyle/>
          <a:p>
            <a:r>
              <a:rPr lang="en-US"/>
              <a:t>New Public Web Browser (PWB) license key is available</a:t>
            </a:r>
            <a:endParaRPr lang="en-US">
              <a:ea typeface="Source Sans Pro"/>
            </a:endParaRPr>
          </a:p>
          <a:p>
            <a:r>
              <a:rPr lang="en-US"/>
              <a:t>RAILS provides PWB license free of charge</a:t>
            </a:r>
          </a:p>
          <a:p>
            <a:r>
              <a:rPr lang="en-US">
                <a:ea typeface="+mn-lt"/>
                <a:cs typeface="+mn-lt"/>
              </a:rPr>
              <a:t>Visit RAILS site under Services&gt;Deals &amp; Discounts (L2 required)</a:t>
            </a:r>
          </a:p>
          <a:p>
            <a:r>
              <a:rPr lang="en-US"/>
              <a:t>New license is valid until June 6, 2023 and may be applied immediately</a:t>
            </a:r>
            <a:endParaRPr lang="en-US">
              <a:ea typeface="Source Sans Pro"/>
            </a:endParaRPr>
          </a:p>
          <a:p>
            <a:r>
              <a:rPr lang="en-US"/>
              <a:t>No more end of year license expiration!</a:t>
            </a:r>
          </a:p>
          <a:p>
            <a:endParaRPr lang="en-US"/>
          </a:p>
          <a:p>
            <a:pPr marL="0" indent="0">
              <a:buNone/>
            </a:pPr>
            <a:endParaRPr lang="en-US"/>
          </a:p>
        </p:txBody>
      </p:sp>
      <p:sp>
        <p:nvSpPr>
          <p:cNvPr id="4" name="Date Placeholder 3">
            <a:extLst>
              <a:ext uri="{FF2B5EF4-FFF2-40B4-BE49-F238E27FC236}">
                <a16:creationId xmlns:a16="http://schemas.microsoft.com/office/drawing/2014/main" id="{91B010B8-239D-DB3D-A646-26C592178195}"/>
              </a:ext>
            </a:extLst>
          </p:cNvPr>
          <p:cNvSpPr>
            <a:spLocks noGrp="1"/>
          </p:cNvSpPr>
          <p:nvPr>
            <p:ph type="dt" sz="half" idx="2"/>
          </p:nvPr>
        </p:nvSpPr>
        <p:spPr/>
        <p:txBody>
          <a:bodyPr/>
          <a:lstStyle/>
          <a:p>
            <a:fld id="{A99684E3-A0FF-49CA-B05E-EC4BBEDCAE69}" type="datetime4">
              <a:rPr lang="en-US" smtClean="0"/>
              <a:t>May 31, 2022</a:t>
            </a:fld>
            <a:endParaRPr lang="en-US"/>
          </a:p>
        </p:txBody>
      </p:sp>
      <p:sp>
        <p:nvSpPr>
          <p:cNvPr id="5" name="Footer Placeholder 4">
            <a:extLst>
              <a:ext uri="{FF2B5EF4-FFF2-40B4-BE49-F238E27FC236}">
                <a16:creationId xmlns:a16="http://schemas.microsoft.com/office/drawing/2014/main" id="{21B95653-B1F6-85AE-5E08-214630C1A108}"/>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1E63C812-274F-5066-9207-482ADB083BAE}"/>
              </a:ext>
            </a:extLst>
          </p:cNvPr>
          <p:cNvSpPr>
            <a:spLocks noGrp="1"/>
          </p:cNvSpPr>
          <p:nvPr>
            <p:ph type="sldNum" sz="quarter" idx="12"/>
          </p:nvPr>
        </p:nvSpPr>
        <p:spPr/>
        <p:txBody>
          <a:bodyPr/>
          <a:lstStyle/>
          <a:p>
            <a:fld id="{1FAA610F-65FB-4D76-A9F7-0135426F9A2E}" type="slidenum">
              <a:rPr lang="en-US" smtClean="0"/>
              <a:t>12</a:t>
            </a:fld>
            <a:endParaRPr lang="en-US"/>
          </a:p>
        </p:txBody>
      </p:sp>
      <p:pic>
        <p:nvPicPr>
          <p:cNvPr id="10" name="Picture 9">
            <a:extLst>
              <a:ext uri="{FF2B5EF4-FFF2-40B4-BE49-F238E27FC236}">
                <a16:creationId xmlns:a16="http://schemas.microsoft.com/office/drawing/2014/main" id="{05992A0C-1138-E04A-8505-C4A25054F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5004914"/>
            <a:ext cx="10662785" cy="1172049"/>
          </a:xfrm>
          <a:prstGeom prst="rect">
            <a:avLst/>
          </a:prstGeom>
          <a:ln w="12700">
            <a:solidFill>
              <a:schemeClr val="tx1"/>
            </a:solidFill>
          </a:ln>
        </p:spPr>
      </p:pic>
    </p:spTree>
    <p:custDataLst>
      <p:tags r:id="rId1"/>
    </p:custDataLst>
    <p:extLst>
      <p:ext uri="{BB962C8B-B14F-4D97-AF65-F5344CB8AC3E}">
        <p14:creationId xmlns:p14="http://schemas.microsoft.com/office/powerpoint/2010/main" val="315526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800B-4C3F-6741-1AE7-EB3208C9CD15}"/>
              </a:ext>
            </a:extLst>
          </p:cNvPr>
          <p:cNvSpPr>
            <a:spLocks noGrp="1"/>
          </p:cNvSpPr>
          <p:nvPr>
            <p:ph type="title"/>
          </p:nvPr>
        </p:nvSpPr>
        <p:spPr/>
        <p:txBody>
          <a:bodyPr/>
          <a:lstStyle/>
          <a:p>
            <a:r>
              <a:rPr lang="en-US"/>
              <a:t>Support Ticket Overview</a:t>
            </a:r>
          </a:p>
        </p:txBody>
      </p:sp>
      <p:sp>
        <p:nvSpPr>
          <p:cNvPr id="3" name="Content Placeholder 2">
            <a:extLst>
              <a:ext uri="{FF2B5EF4-FFF2-40B4-BE49-F238E27FC236}">
                <a16:creationId xmlns:a16="http://schemas.microsoft.com/office/drawing/2014/main" id="{6BF9E942-1DA2-BC84-EDC4-6EEDD6922BAD}"/>
              </a:ext>
            </a:extLst>
          </p:cNvPr>
          <p:cNvSpPr>
            <a:spLocks noGrp="1"/>
          </p:cNvSpPr>
          <p:nvPr>
            <p:ph idx="1"/>
          </p:nvPr>
        </p:nvSpPr>
        <p:spPr>
          <a:xfrm>
            <a:off x="8286750" y="1451843"/>
            <a:ext cx="3627154" cy="3370261"/>
          </a:xfrm>
        </p:spPr>
        <p:txBody>
          <a:bodyPr/>
          <a:lstStyle/>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April 2015 - Migration from Innovative to SirsiDynix</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May 2018 - Migration of N19 Libraries</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March 2020 - Closures due to COVID-19</a:t>
            </a:r>
          </a:p>
          <a:p>
            <a:pPr marL="342900" marR="0" lvl="0" indent="-342900">
              <a:lnSpc>
                <a:spcPct val="115000"/>
              </a:lnSpc>
              <a:spcBef>
                <a:spcPts val="0"/>
              </a:spcBef>
              <a:spcAft>
                <a:spcPts val="100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March 2022 – Aspen catalog final phase deployment</a:t>
            </a:r>
          </a:p>
          <a:p>
            <a:endParaRPr lang="en-US" dirty="0"/>
          </a:p>
        </p:txBody>
      </p:sp>
      <p:sp>
        <p:nvSpPr>
          <p:cNvPr id="4" name="Date Placeholder 3">
            <a:extLst>
              <a:ext uri="{FF2B5EF4-FFF2-40B4-BE49-F238E27FC236}">
                <a16:creationId xmlns:a16="http://schemas.microsoft.com/office/drawing/2014/main" id="{EFFDDCCD-2DFD-73FA-A61A-75CDF6A4AF3F}"/>
              </a:ext>
            </a:extLst>
          </p:cNvPr>
          <p:cNvSpPr>
            <a:spLocks noGrp="1"/>
          </p:cNvSpPr>
          <p:nvPr>
            <p:ph type="dt" sz="half" idx="2"/>
          </p:nvPr>
        </p:nvSpPr>
        <p:spPr/>
        <p:txBody>
          <a:bodyPr/>
          <a:lstStyle/>
          <a:p>
            <a:fld id="{A99684E3-A0FF-49CA-B05E-EC4BBEDCAE69}" type="datetime4">
              <a:rPr lang="en-US" smtClean="0"/>
              <a:t>May 31, 2022</a:t>
            </a:fld>
            <a:endParaRPr lang="en-US"/>
          </a:p>
        </p:txBody>
      </p:sp>
      <p:sp>
        <p:nvSpPr>
          <p:cNvPr id="5" name="Footer Placeholder 4">
            <a:extLst>
              <a:ext uri="{FF2B5EF4-FFF2-40B4-BE49-F238E27FC236}">
                <a16:creationId xmlns:a16="http://schemas.microsoft.com/office/drawing/2014/main" id="{A1EA583B-7F1F-21E4-81A4-29BCE2AA4264}"/>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36C820D6-617D-1A1D-AF41-2E165EFAFC25}"/>
              </a:ext>
            </a:extLst>
          </p:cNvPr>
          <p:cNvSpPr>
            <a:spLocks noGrp="1"/>
          </p:cNvSpPr>
          <p:nvPr>
            <p:ph type="sldNum" sz="quarter" idx="12"/>
          </p:nvPr>
        </p:nvSpPr>
        <p:spPr/>
        <p:txBody>
          <a:bodyPr/>
          <a:lstStyle/>
          <a:p>
            <a:fld id="{1FAA610F-65FB-4D76-A9F7-0135426F9A2E}" type="slidenum">
              <a:rPr lang="en-US" smtClean="0"/>
              <a:t>13</a:t>
            </a:fld>
            <a:endParaRPr lang="en-US"/>
          </a:p>
        </p:txBody>
      </p:sp>
      <p:pic>
        <p:nvPicPr>
          <p:cNvPr id="7" name="Picture 6">
            <a:extLst>
              <a:ext uri="{FF2B5EF4-FFF2-40B4-BE49-F238E27FC236}">
                <a16:creationId xmlns:a16="http://schemas.microsoft.com/office/drawing/2014/main" id="{66BDF865-1810-9FF4-8DBD-7D018A737421}"/>
              </a:ext>
            </a:extLst>
          </p:cNvPr>
          <p:cNvPicPr>
            <a:picLocks noChangeAspect="1"/>
          </p:cNvPicPr>
          <p:nvPr/>
        </p:nvPicPr>
        <p:blipFill>
          <a:blip r:embed="rId4"/>
          <a:stretch>
            <a:fillRect/>
          </a:stretch>
        </p:blipFill>
        <p:spPr>
          <a:xfrm>
            <a:off x="278096" y="1418649"/>
            <a:ext cx="7448550" cy="5439351"/>
          </a:xfrm>
          <a:prstGeom prst="rect">
            <a:avLst/>
          </a:prstGeom>
        </p:spPr>
      </p:pic>
      <p:pic>
        <p:nvPicPr>
          <p:cNvPr id="8" name="Picture 7">
            <a:extLst>
              <a:ext uri="{FF2B5EF4-FFF2-40B4-BE49-F238E27FC236}">
                <a16:creationId xmlns:a16="http://schemas.microsoft.com/office/drawing/2014/main" id="{2944DC8A-8FBF-505F-24CD-07BB94929A17}"/>
              </a:ext>
            </a:extLst>
          </p:cNvPr>
          <p:cNvPicPr>
            <a:picLocks noChangeAspect="1"/>
          </p:cNvPicPr>
          <p:nvPr/>
        </p:nvPicPr>
        <p:blipFill>
          <a:blip r:embed="rId5"/>
          <a:stretch>
            <a:fillRect/>
          </a:stretch>
        </p:blipFill>
        <p:spPr>
          <a:xfrm>
            <a:off x="7963469" y="4197630"/>
            <a:ext cx="4114800" cy="1711192"/>
          </a:xfrm>
          <a:prstGeom prst="rect">
            <a:avLst/>
          </a:prstGeom>
        </p:spPr>
      </p:pic>
    </p:spTree>
    <p:custDataLst>
      <p:tags r:id="rId1"/>
    </p:custDataLst>
    <p:extLst>
      <p:ext uri="{BB962C8B-B14F-4D97-AF65-F5344CB8AC3E}">
        <p14:creationId xmlns:p14="http://schemas.microsoft.com/office/powerpoint/2010/main" val="200725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73E3-00FC-257D-9133-F422765A1419}"/>
              </a:ext>
            </a:extLst>
          </p:cNvPr>
          <p:cNvSpPr>
            <a:spLocks noGrp="1"/>
          </p:cNvSpPr>
          <p:nvPr>
            <p:ph type="title"/>
          </p:nvPr>
        </p:nvSpPr>
        <p:spPr/>
        <p:txBody>
          <a:bodyPr/>
          <a:lstStyle/>
          <a:p>
            <a:r>
              <a:rPr lang="en-US" dirty="0"/>
              <a:t>Support Ticket – April 2022 Recap</a:t>
            </a:r>
          </a:p>
        </p:txBody>
      </p:sp>
      <p:sp>
        <p:nvSpPr>
          <p:cNvPr id="4" name="Date Placeholder 3">
            <a:extLst>
              <a:ext uri="{FF2B5EF4-FFF2-40B4-BE49-F238E27FC236}">
                <a16:creationId xmlns:a16="http://schemas.microsoft.com/office/drawing/2014/main" id="{D4BBFDF8-1FD8-14A1-E99E-F656F4E4E2E4}"/>
              </a:ext>
            </a:extLst>
          </p:cNvPr>
          <p:cNvSpPr>
            <a:spLocks noGrp="1"/>
          </p:cNvSpPr>
          <p:nvPr>
            <p:ph type="dt" sz="half" idx="2"/>
          </p:nvPr>
        </p:nvSpPr>
        <p:spPr/>
        <p:txBody>
          <a:bodyPr/>
          <a:lstStyle/>
          <a:p>
            <a:fld id="{A99684E3-A0FF-49CA-B05E-EC4BBEDCAE69}" type="datetime4">
              <a:rPr lang="en-US" smtClean="0"/>
              <a:t>May 31, 2022</a:t>
            </a:fld>
            <a:endParaRPr lang="en-US"/>
          </a:p>
        </p:txBody>
      </p:sp>
      <p:sp>
        <p:nvSpPr>
          <p:cNvPr id="5" name="Footer Placeholder 4">
            <a:extLst>
              <a:ext uri="{FF2B5EF4-FFF2-40B4-BE49-F238E27FC236}">
                <a16:creationId xmlns:a16="http://schemas.microsoft.com/office/drawing/2014/main" id="{547B3C4B-0364-8843-F397-FB461E076498}"/>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94882A57-6CAB-F0F9-2C7C-ADEB2DAB1FBA}"/>
              </a:ext>
            </a:extLst>
          </p:cNvPr>
          <p:cNvSpPr>
            <a:spLocks noGrp="1"/>
          </p:cNvSpPr>
          <p:nvPr>
            <p:ph type="sldNum" sz="quarter" idx="12"/>
          </p:nvPr>
        </p:nvSpPr>
        <p:spPr/>
        <p:txBody>
          <a:bodyPr/>
          <a:lstStyle/>
          <a:p>
            <a:fld id="{1FAA610F-65FB-4D76-A9F7-0135426F9A2E}" type="slidenum">
              <a:rPr lang="en-US" smtClean="0"/>
              <a:t>14</a:t>
            </a:fld>
            <a:endParaRPr lang="en-US"/>
          </a:p>
        </p:txBody>
      </p:sp>
      <p:graphicFrame>
        <p:nvGraphicFramePr>
          <p:cNvPr id="7" name="Chart 6">
            <a:extLst>
              <a:ext uri="{FF2B5EF4-FFF2-40B4-BE49-F238E27FC236}">
                <a16:creationId xmlns:a16="http://schemas.microsoft.com/office/drawing/2014/main" id="{961366F9-DA1F-B132-FB4E-291F4A2005AD}"/>
              </a:ext>
            </a:extLst>
          </p:cNvPr>
          <p:cNvGraphicFramePr>
            <a:graphicFrameLocks/>
          </p:cNvGraphicFramePr>
          <p:nvPr>
            <p:extLst>
              <p:ext uri="{D42A27DB-BD31-4B8C-83A1-F6EECF244321}">
                <p14:modId xmlns:p14="http://schemas.microsoft.com/office/powerpoint/2010/main" val="3258836954"/>
              </p:ext>
            </p:extLst>
          </p:nvPr>
        </p:nvGraphicFramePr>
        <p:xfrm>
          <a:off x="515072" y="1548245"/>
          <a:ext cx="5546869" cy="4334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4EA4B64-62A4-99B1-9006-49F8C315F5C9}"/>
              </a:ext>
            </a:extLst>
          </p:cNvPr>
          <p:cNvGraphicFramePr>
            <a:graphicFrameLocks/>
          </p:cNvGraphicFramePr>
          <p:nvPr>
            <p:extLst>
              <p:ext uri="{D42A27DB-BD31-4B8C-83A1-F6EECF244321}">
                <p14:modId xmlns:p14="http://schemas.microsoft.com/office/powerpoint/2010/main" val="3134395541"/>
              </p:ext>
            </p:extLst>
          </p:nvPr>
        </p:nvGraphicFramePr>
        <p:xfrm>
          <a:off x="6495795" y="1555531"/>
          <a:ext cx="4424151" cy="427166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55823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0CFC-5A34-F0A1-9A8E-3590767E8D50}"/>
              </a:ext>
            </a:extLst>
          </p:cNvPr>
          <p:cNvSpPr>
            <a:spLocks noGrp="1"/>
          </p:cNvSpPr>
          <p:nvPr>
            <p:ph type="title"/>
          </p:nvPr>
        </p:nvSpPr>
        <p:spPr/>
        <p:txBody>
          <a:bodyPr/>
          <a:lstStyle/>
          <a:p>
            <a:r>
              <a:rPr lang="en-US"/>
              <a:t>Moving to Zoom – August 2022</a:t>
            </a:r>
          </a:p>
        </p:txBody>
      </p:sp>
      <p:sp>
        <p:nvSpPr>
          <p:cNvPr id="3" name="Content Placeholder 2">
            <a:extLst>
              <a:ext uri="{FF2B5EF4-FFF2-40B4-BE49-F238E27FC236}">
                <a16:creationId xmlns:a16="http://schemas.microsoft.com/office/drawing/2014/main" id="{846F4788-A3BC-2742-CB95-F47FEC79AC5F}"/>
              </a:ext>
            </a:extLst>
          </p:cNvPr>
          <p:cNvSpPr>
            <a:spLocks noGrp="1"/>
          </p:cNvSpPr>
          <p:nvPr>
            <p:ph idx="1"/>
          </p:nvPr>
        </p:nvSpPr>
        <p:spPr>
          <a:xfrm>
            <a:off x="838200" y="1825625"/>
            <a:ext cx="5848927" cy="4067175"/>
          </a:xfrm>
        </p:spPr>
        <p:txBody>
          <a:bodyPr/>
          <a:lstStyle/>
          <a:p>
            <a:r>
              <a:rPr lang="en-US" dirty="0"/>
              <a:t>Starting August 2022 – all SWAN meetings will transition to Zoom instead of GoToMeeting</a:t>
            </a:r>
          </a:p>
          <a:p>
            <a:r>
              <a:rPr lang="en-US" dirty="0"/>
              <a:t>Check L2 listings and SWAN support site for updated meeting links</a:t>
            </a:r>
          </a:p>
          <a:p>
            <a:r>
              <a:rPr lang="en-US" dirty="0"/>
              <a:t>Will have new links in place by mid-June</a:t>
            </a:r>
          </a:p>
        </p:txBody>
      </p:sp>
      <p:sp>
        <p:nvSpPr>
          <p:cNvPr id="4" name="Date Placeholder 3">
            <a:extLst>
              <a:ext uri="{FF2B5EF4-FFF2-40B4-BE49-F238E27FC236}">
                <a16:creationId xmlns:a16="http://schemas.microsoft.com/office/drawing/2014/main" id="{2404D2DD-A9FB-ECF5-54EE-68F0A7C8443E}"/>
              </a:ext>
            </a:extLst>
          </p:cNvPr>
          <p:cNvSpPr>
            <a:spLocks noGrp="1"/>
          </p:cNvSpPr>
          <p:nvPr>
            <p:ph type="dt" sz="half" idx="2"/>
          </p:nvPr>
        </p:nvSpPr>
        <p:spPr/>
        <p:txBody>
          <a:bodyPr/>
          <a:lstStyle/>
          <a:p>
            <a:fld id="{A99684E3-A0FF-49CA-B05E-EC4BBEDCAE69}" type="datetime4">
              <a:rPr lang="en-US" smtClean="0"/>
              <a:t>May 31, 2022</a:t>
            </a:fld>
            <a:endParaRPr lang="en-US"/>
          </a:p>
        </p:txBody>
      </p:sp>
      <p:sp>
        <p:nvSpPr>
          <p:cNvPr id="5" name="Footer Placeholder 4">
            <a:extLst>
              <a:ext uri="{FF2B5EF4-FFF2-40B4-BE49-F238E27FC236}">
                <a16:creationId xmlns:a16="http://schemas.microsoft.com/office/drawing/2014/main" id="{89259019-14AD-75CE-1272-8D71F10F9FFF}"/>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6776981-E01A-98C0-106D-227331549F21}"/>
              </a:ext>
            </a:extLst>
          </p:cNvPr>
          <p:cNvSpPr>
            <a:spLocks noGrp="1"/>
          </p:cNvSpPr>
          <p:nvPr>
            <p:ph type="sldNum" sz="quarter" idx="12"/>
          </p:nvPr>
        </p:nvSpPr>
        <p:spPr/>
        <p:txBody>
          <a:bodyPr/>
          <a:lstStyle/>
          <a:p>
            <a:fld id="{1FAA610F-65FB-4D76-A9F7-0135426F9A2E}" type="slidenum">
              <a:rPr lang="en-US" smtClean="0"/>
              <a:t>15</a:t>
            </a:fld>
            <a:endParaRPr lang="en-US"/>
          </a:p>
        </p:txBody>
      </p:sp>
      <p:pic>
        <p:nvPicPr>
          <p:cNvPr id="8" name="Picture 7">
            <a:extLst>
              <a:ext uri="{FF2B5EF4-FFF2-40B4-BE49-F238E27FC236}">
                <a16:creationId xmlns:a16="http://schemas.microsoft.com/office/drawing/2014/main" id="{4ED26EED-07FC-5EBD-D934-A623D55C24EB}"/>
              </a:ext>
            </a:extLst>
          </p:cNvPr>
          <p:cNvPicPr>
            <a:picLocks noChangeAspect="1"/>
          </p:cNvPicPr>
          <p:nvPr/>
        </p:nvPicPr>
        <p:blipFill>
          <a:blip r:embed="rId4"/>
          <a:stretch>
            <a:fillRect/>
          </a:stretch>
        </p:blipFill>
        <p:spPr>
          <a:xfrm>
            <a:off x="7359131" y="1825625"/>
            <a:ext cx="3994669" cy="2157121"/>
          </a:xfrm>
          <a:prstGeom prst="rect">
            <a:avLst/>
          </a:prstGeom>
        </p:spPr>
      </p:pic>
      <p:sp>
        <p:nvSpPr>
          <p:cNvPr id="10" name="Rectangle: Rounded Corners 9">
            <a:extLst>
              <a:ext uri="{FF2B5EF4-FFF2-40B4-BE49-F238E27FC236}">
                <a16:creationId xmlns:a16="http://schemas.microsoft.com/office/drawing/2014/main" id="{53901CC8-D19A-DBA7-2DED-80282C84F4F4}"/>
              </a:ext>
            </a:extLst>
          </p:cNvPr>
          <p:cNvSpPr/>
          <p:nvPr/>
        </p:nvSpPr>
        <p:spPr>
          <a:xfrm>
            <a:off x="7260336" y="3849624"/>
            <a:ext cx="4285670" cy="1609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Recorded meetings in Zoom will include participant video displays. This is a change from GoToMeeting which will be announced to members as we move to Zoom recordings.</a:t>
            </a:r>
          </a:p>
        </p:txBody>
      </p:sp>
    </p:spTree>
    <p:custDataLst>
      <p:tags r:id="rId1"/>
    </p:custDataLst>
    <p:extLst>
      <p:ext uri="{BB962C8B-B14F-4D97-AF65-F5344CB8AC3E}">
        <p14:creationId xmlns:p14="http://schemas.microsoft.com/office/powerpoint/2010/main" val="91655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73B6-C288-48ED-B506-F641BE8EF11C}"/>
              </a:ext>
            </a:extLst>
          </p:cNvPr>
          <p:cNvSpPr>
            <a:spLocks noGrp="1"/>
          </p:cNvSpPr>
          <p:nvPr>
            <p:ph type="title"/>
          </p:nvPr>
        </p:nvSpPr>
        <p:spPr>
          <a:xfrm>
            <a:off x="442452" y="365125"/>
            <a:ext cx="11533238" cy="1325563"/>
          </a:xfrm>
        </p:spPr>
        <p:txBody>
          <a:bodyPr anchor="ctr">
            <a:normAutofit/>
          </a:bodyPr>
          <a:lstStyle/>
          <a:p>
            <a:r>
              <a:rPr lang="en-US"/>
              <a:t>House Cleaning: UNUSABLE_RB_ILL Checkouts</a:t>
            </a:r>
          </a:p>
        </p:txBody>
      </p:sp>
      <p:sp>
        <p:nvSpPr>
          <p:cNvPr id="13" name="Content Placeholder 12">
            <a:extLst>
              <a:ext uri="{FF2B5EF4-FFF2-40B4-BE49-F238E27FC236}">
                <a16:creationId xmlns:a16="http://schemas.microsoft.com/office/drawing/2014/main" id="{0E921BEE-5969-431F-BB1E-2A381367B09E}"/>
              </a:ext>
            </a:extLst>
          </p:cNvPr>
          <p:cNvSpPr>
            <a:spLocks noGrp="1"/>
          </p:cNvSpPr>
          <p:nvPr>
            <p:ph sz="half" idx="1"/>
          </p:nvPr>
        </p:nvSpPr>
        <p:spPr>
          <a:xfrm>
            <a:off x="838200" y="1773937"/>
            <a:ext cx="5513440" cy="4403026"/>
          </a:xfrm>
        </p:spPr>
        <p:txBody>
          <a:bodyPr>
            <a:normAutofit/>
          </a:bodyPr>
          <a:lstStyle/>
          <a:p>
            <a:r>
              <a:rPr lang="en-US"/>
              <a:t>Currently </a:t>
            </a:r>
            <a:r>
              <a:rPr lang="en-US" strike="sngStrike"/>
              <a:t>500+  </a:t>
            </a:r>
            <a:r>
              <a:rPr lang="en-US"/>
              <a:t>(438 as of 5/26) checkouts to the Unusable User</a:t>
            </a:r>
          </a:p>
          <a:p>
            <a:r>
              <a:rPr lang="en-US"/>
              <a:t>Review your items and reach out to the Checkout Library to explore resolution:</a:t>
            </a:r>
          </a:p>
          <a:p>
            <a:pPr lvl="1"/>
            <a:r>
              <a:rPr lang="en-US" sz="2800"/>
              <a:t>Return to Circulation</a:t>
            </a:r>
          </a:p>
          <a:p>
            <a:pPr lvl="1"/>
            <a:r>
              <a:rPr lang="en-US" sz="2800"/>
              <a:t>Seek reimbursement</a:t>
            </a:r>
          </a:p>
          <a:p>
            <a:pPr lvl="1"/>
            <a:r>
              <a:rPr lang="en-US" sz="2800"/>
              <a:t>Discard from collection</a:t>
            </a:r>
          </a:p>
          <a:p>
            <a:endParaRPr lang="en-US"/>
          </a:p>
        </p:txBody>
      </p:sp>
      <p:sp>
        <p:nvSpPr>
          <p:cNvPr id="5" name="Date Placeholder 4">
            <a:extLst>
              <a:ext uri="{FF2B5EF4-FFF2-40B4-BE49-F238E27FC236}">
                <a16:creationId xmlns:a16="http://schemas.microsoft.com/office/drawing/2014/main" id="{71CC85C8-AF16-4460-96FD-5A93E75DF1F0}"/>
              </a:ext>
            </a:extLst>
          </p:cNvPr>
          <p:cNvSpPr>
            <a:spLocks noGrp="1"/>
          </p:cNvSpPr>
          <p:nvPr>
            <p:ph type="dt" sz="half" idx="13"/>
          </p:nvPr>
        </p:nvSpPr>
        <p:spPr>
          <a:xfrm>
            <a:off x="838200" y="6329380"/>
            <a:ext cx="2743200" cy="365125"/>
          </a:xfrm>
        </p:spPr>
        <p:txBody>
          <a:bodyPr anchor="ctr">
            <a:normAutofit/>
          </a:bodyPr>
          <a:lstStyle/>
          <a:p>
            <a:pPr>
              <a:spcAft>
                <a:spcPts val="600"/>
              </a:spcAft>
            </a:pPr>
            <a:fld id="{BE77881E-05EA-445D-A401-3F862F6B3C8C}" type="datetime4">
              <a:rPr lang="en-US" smtClean="0"/>
              <a:pPr>
                <a:spcAft>
                  <a:spcPts val="600"/>
                </a:spcAft>
              </a:pPr>
              <a:t>May 31, 2022</a:t>
            </a:fld>
            <a:endParaRPr lang="en-US"/>
          </a:p>
        </p:txBody>
      </p:sp>
      <p:sp>
        <p:nvSpPr>
          <p:cNvPr id="6" name="Footer Placeholder 5">
            <a:extLst>
              <a:ext uri="{FF2B5EF4-FFF2-40B4-BE49-F238E27FC236}">
                <a16:creationId xmlns:a16="http://schemas.microsoft.com/office/drawing/2014/main" id="{806877EE-A1A1-4E3C-BDFF-FE1F9A499791}"/>
              </a:ext>
            </a:extLst>
          </p:cNvPr>
          <p:cNvSpPr>
            <a:spLocks noGrp="1"/>
          </p:cNvSpPr>
          <p:nvPr>
            <p:ph type="ftr" sz="quarter" idx="11"/>
          </p:nvPr>
        </p:nvSpPr>
        <p:spPr>
          <a:xfrm>
            <a:off x="3657600" y="6329382"/>
            <a:ext cx="4114800" cy="365125"/>
          </a:xfrm>
        </p:spPr>
        <p:txBody>
          <a:bodyPr anchor="ctr">
            <a:normAutofit/>
          </a:bodyPr>
          <a:lstStyle/>
          <a:p>
            <a:pPr>
              <a:spcAft>
                <a:spcPts val="600"/>
              </a:spcAft>
            </a:pPr>
            <a:r>
              <a:rPr lang="en-US"/>
              <a:t>SWAN Library Services</a:t>
            </a:r>
          </a:p>
        </p:txBody>
      </p:sp>
      <p:sp>
        <p:nvSpPr>
          <p:cNvPr id="7" name="Slide Number Placeholder 6">
            <a:extLst>
              <a:ext uri="{FF2B5EF4-FFF2-40B4-BE49-F238E27FC236}">
                <a16:creationId xmlns:a16="http://schemas.microsoft.com/office/drawing/2014/main" id="{248DCC47-93D5-4CCA-ADF7-70F7253E83E8}"/>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16</a:t>
            </a:fld>
            <a:endParaRPr lang="en-US"/>
          </a:p>
        </p:txBody>
      </p:sp>
      <p:pic>
        <p:nvPicPr>
          <p:cNvPr id="19" name="Picture 18">
            <a:extLst>
              <a:ext uri="{FF2B5EF4-FFF2-40B4-BE49-F238E27FC236}">
                <a16:creationId xmlns:a16="http://schemas.microsoft.com/office/drawing/2014/main" id="{ADEFBB07-3476-4EFE-9664-CCF252D8B350}"/>
              </a:ext>
            </a:extLst>
          </p:cNvPr>
          <p:cNvPicPr>
            <a:picLocks noChangeAspect="1"/>
          </p:cNvPicPr>
          <p:nvPr/>
        </p:nvPicPr>
        <p:blipFill>
          <a:blip r:embed="rId4"/>
          <a:stretch>
            <a:fillRect/>
          </a:stretch>
        </p:blipFill>
        <p:spPr>
          <a:xfrm>
            <a:off x="6645865" y="1973109"/>
            <a:ext cx="5067739" cy="1089754"/>
          </a:xfrm>
          <a:prstGeom prst="rect">
            <a:avLst/>
          </a:prstGeom>
          <a:ln>
            <a:solidFill>
              <a:schemeClr val="tx2"/>
            </a:solidFill>
          </a:ln>
        </p:spPr>
      </p:pic>
      <p:grpSp>
        <p:nvGrpSpPr>
          <p:cNvPr id="24" name="Group 23">
            <a:extLst>
              <a:ext uri="{FF2B5EF4-FFF2-40B4-BE49-F238E27FC236}">
                <a16:creationId xmlns:a16="http://schemas.microsoft.com/office/drawing/2014/main" id="{7C8C8EFC-882C-473C-BB61-E94E516002C5}"/>
              </a:ext>
            </a:extLst>
          </p:cNvPr>
          <p:cNvGrpSpPr/>
          <p:nvPr/>
        </p:nvGrpSpPr>
        <p:grpSpPr>
          <a:xfrm>
            <a:off x="6645864" y="3547127"/>
            <a:ext cx="5067740" cy="1591140"/>
            <a:chOff x="6645864" y="3202998"/>
            <a:chExt cx="5067740" cy="1591140"/>
          </a:xfrm>
        </p:grpSpPr>
        <p:pic>
          <p:nvPicPr>
            <p:cNvPr id="21" name="Picture 20">
              <a:extLst>
                <a:ext uri="{FF2B5EF4-FFF2-40B4-BE49-F238E27FC236}">
                  <a16:creationId xmlns:a16="http://schemas.microsoft.com/office/drawing/2014/main" id="{0D54EAC3-8F51-4D7A-90CF-4C1B4EA197D8}"/>
                </a:ext>
              </a:extLst>
            </p:cNvPr>
            <p:cNvPicPr>
              <a:picLocks noChangeAspect="1"/>
            </p:cNvPicPr>
            <p:nvPr/>
          </p:nvPicPr>
          <p:blipFill>
            <a:blip r:embed="rId5"/>
            <a:stretch>
              <a:fillRect/>
            </a:stretch>
          </p:blipFill>
          <p:spPr>
            <a:xfrm>
              <a:off x="6645864" y="3642712"/>
              <a:ext cx="5067740" cy="1151426"/>
            </a:xfrm>
            <a:prstGeom prst="rect">
              <a:avLst/>
            </a:prstGeom>
            <a:ln>
              <a:solidFill>
                <a:srgbClr val="00838E"/>
              </a:solidFill>
            </a:ln>
          </p:spPr>
        </p:pic>
        <p:pic>
          <p:nvPicPr>
            <p:cNvPr id="23" name="Picture 22">
              <a:extLst>
                <a:ext uri="{FF2B5EF4-FFF2-40B4-BE49-F238E27FC236}">
                  <a16:creationId xmlns:a16="http://schemas.microsoft.com/office/drawing/2014/main" id="{0FBD9005-D05C-4FD4-94BC-66A9122C59F0}"/>
                </a:ext>
              </a:extLst>
            </p:cNvPr>
            <p:cNvPicPr>
              <a:picLocks noChangeAspect="1"/>
            </p:cNvPicPr>
            <p:nvPr/>
          </p:nvPicPr>
          <p:blipFill>
            <a:blip r:embed="rId6"/>
            <a:stretch>
              <a:fillRect/>
            </a:stretch>
          </p:blipFill>
          <p:spPr>
            <a:xfrm>
              <a:off x="6645864" y="3202998"/>
              <a:ext cx="1261938" cy="560355"/>
            </a:xfrm>
            <a:prstGeom prst="rect">
              <a:avLst/>
            </a:prstGeom>
            <a:ln>
              <a:solidFill>
                <a:srgbClr val="00838E"/>
              </a:solidFill>
            </a:ln>
          </p:spPr>
        </p:pic>
      </p:grpSp>
      <p:pic>
        <p:nvPicPr>
          <p:cNvPr id="26" name="Picture 25">
            <a:extLst>
              <a:ext uri="{FF2B5EF4-FFF2-40B4-BE49-F238E27FC236}">
                <a16:creationId xmlns:a16="http://schemas.microsoft.com/office/drawing/2014/main" id="{1F83B01D-8157-45DB-84E6-55966425C88B}"/>
              </a:ext>
            </a:extLst>
          </p:cNvPr>
          <p:cNvPicPr>
            <a:picLocks noChangeAspect="1"/>
          </p:cNvPicPr>
          <p:nvPr/>
        </p:nvPicPr>
        <p:blipFill>
          <a:blip r:embed="rId7"/>
          <a:stretch>
            <a:fillRect/>
          </a:stretch>
        </p:blipFill>
        <p:spPr>
          <a:xfrm>
            <a:off x="6534375" y="1853196"/>
            <a:ext cx="480102" cy="388654"/>
          </a:xfrm>
          <a:prstGeom prst="rect">
            <a:avLst/>
          </a:prstGeom>
          <a:ln>
            <a:solidFill>
              <a:srgbClr val="00838E"/>
            </a:solidFill>
          </a:ln>
        </p:spPr>
      </p:pic>
      <p:pic>
        <p:nvPicPr>
          <p:cNvPr id="4" name="Graphic 3" descr="Mop and bucket with solid fill">
            <a:extLst>
              <a:ext uri="{FF2B5EF4-FFF2-40B4-BE49-F238E27FC236}">
                <a16:creationId xmlns:a16="http://schemas.microsoft.com/office/drawing/2014/main" id="{375130C4-A508-42E8-FA78-5C2B9F5618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81477" y="4359128"/>
            <a:ext cx="2087538" cy="2087538"/>
          </a:xfrm>
          <a:prstGeom prst="rect">
            <a:avLst/>
          </a:prstGeom>
        </p:spPr>
      </p:pic>
    </p:spTree>
    <p:custDataLst>
      <p:tags r:id="rId1"/>
    </p:custDataLst>
    <p:extLst>
      <p:ext uri="{BB962C8B-B14F-4D97-AF65-F5344CB8AC3E}">
        <p14:creationId xmlns:p14="http://schemas.microsoft.com/office/powerpoint/2010/main" val="2943490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7B76959-96DB-489F-B41F-454881550106}"/>
              </a:ext>
            </a:extLst>
          </p:cNvPr>
          <p:cNvSpPr>
            <a:spLocks noGrp="1"/>
          </p:cNvSpPr>
          <p:nvPr>
            <p:ph type="title"/>
          </p:nvPr>
        </p:nvSpPr>
        <p:spPr/>
        <p:txBody>
          <a:bodyPr/>
          <a:lstStyle/>
          <a:p>
            <a:r>
              <a:rPr lang="en-US"/>
              <a:t>Aspen</a:t>
            </a:r>
          </a:p>
        </p:txBody>
      </p:sp>
      <p:sp>
        <p:nvSpPr>
          <p:cNvPr id="12" name="Text Placeholder 11">
            <a:extLst>
              <a:ext uri="{FF2B5EF4-FFF2-40B4-BE49-F238E27FC236}">
                <a16:creationId xmlns:a16="http://schemas.microsoft.com/office/drawing/2014/main" id="{A08F97F7-9148-42DF-ADCD-FD3593A4162A}"/>
              </a:ext>
            </a:extLst>
          </p:cNvPr>
          <p:cNvSpPr>
            <a:spLocks noGrp="1"/>
          </p:cNvSpPr>
          <p:nvPr>
            <p:ph type="body" idx="1"/>
          </p:nvPr>
        </p:nvSpPr>
        <p:spPr/>
        <p:txBody>
          <a:bodyPr/>
          <a:lstStyle/>
          <a:p>
            <a:endParaRPr lang="en-US"/>
          </a:p>
        </p:txBody>
      </p:sp>
      <p:sp>
        <p:nvSpPr>
          <p:cNvPr id="7" name="Date Placeholder 6">
            <a:extLst>
              <a:ext uri="{FF2B5EF4-FFF2-40B4-BE49-F238E27FC236}">
                <a16:creationId xmlns:a16="http://schemas.microsoft.com/office/drawing/2014/main" id="{2DE0ACD4-355D-4186-84ED-057612905703}"/>
              </a:ext>
            </a:extLst>
          </p:cNvPr>
          <p:cNvSpPr>
            <a:spLocks noGrp="1"/>
          </p:cNvSpPr>
          <p:nvPr>
            <p:ph type="dt" sz="half" idx="2"/>
          </p:nvPr>
        </p:nvSpPr>
        <p:spPr/>
        <p:txBody>
          <a:bodyPr/>
          <a:lstStyle/>
          <a:p>
            <a:fld id="{69D110A1-1339-49BC-A0D7-38CE24E36754}" type="datetime4">
              <a:rPr lang="en-US" smtClean="0"/>
              <a:t>May 31, 2022</a:t>
            </a:fld>
            <a:endParaRPr lang="en-US"/>
          </a:p>
        </p:txBody>
      </p:sp>
      <p:sp>
        <p:nvSpPr>
          <p:cNvPr id="5" name="Footer Placeholder 4">
            <a:extLst>
              <a:ext uri="{FF2B5EF4-FFF2-40B4-BE49-F238E27FC236}">
                <a16:creationId xmlns:a16="http://schemas.microsoft.com/office/drawing/2014/main" id="{9F94180D-23EB-447E-84C2-99CACBED24BD}"/>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017DC3B6-017F-471C-838C-5E21C676D623}"/>
              </a:ext>
            </a:extLst>
          </p:cNvPr>
          <p:cNvSpPr>
            <a:spLocks noGrp="1"/>
          </p:cNvSpPr>
          <p:nvPr>
            <p:ph type="sldNum" sz="quarter" idx="12"/>
          </p:nvPr>
        </p:nvSpPr>
        <p:spPr/>
        <p:txBody>
          <a:bodyPr/>
          <a:lstStyle/>
          <a:p>
            <a:fld id="{1FAA610F-65FB-4D76-A9F7-0135426F9A2E}" type="slidenum">
              <a:rPr lang="en-US" smtClean="0"/>
              <a:t>17</a:t>
            </a:fld>
            <a:endParaRPr lang="en-US"/>
          </a:p>
        </p:txBody>
      </p:sp>
    </p:spTree>
    <p:custDataLst>
      <p:tags r:id="rId1"/>
    </p:custDataLst>
    <p:extLst>
      <p:ext uri="{BB962C8B-B14F-4D97-AF65-F5344CB8AC3E}">
        <p14:creationId xmlns:p14="http://schemas.microsoft.com/office/powerpoint/2010/main" val="3560847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B8CACF-E7D1-DAE9-0039-CC5010F5BFA5}"/>
              </a:ext>
            </a:extLst>
          </p:cNvPr>
          <p:cNvSpPr>
            <a:spLocks noGrp="1"/>
          </p:cNvSpPr>
          <p:nvPr>
            <p:ph type="title"/>
          </p:nvPr>
        </p:nvSpPr>
        <p:spPr/>
        <p:txBody>
          <a:bodyPr/>
          <a:lstStyle/>
          <a:p>
            <a:r>
              <a:rPr lang="en-US"/>
              <a:t>Aspen Tip of the Month</a:t>
            </a:r>
          </a:p>
        </p:txBody>
      </p:sp>
      <p:sp>
        <p:nvSpPr>
          <p:cNvPr id="2" name="Text Placeholder 1">
            <a:extLst>
              <a:ext uri="{FF2B5EF4-FFF2-40B4-BE49-F238E27FC236}">
                <a16:creationId xmlns:a16="http://schemas.microsoft.com/office/drawing/2014/main" id="{8BE5E5CA-3B71-A762-E62E-6B0AB0C13CDC}"/>
              </a:ext>
            </a:extLst>
          </p:cNvPr>
          <p:cNvSpPr>
            <a:spLocks noGrp="1"/>
          </p:cNvSpPr>
          <p:nvPr>
            <p:ph type="body" sz="half" idx="2"/>
          </p:nvPr>
        </p:nvSpPr>
        <p:spPr>
          <a:xfrm>
            <a:off x="655094" y="3417957"/>
            <a:ext cx="3277628" cy="2451031"/>
          </a:xfrm>
        </p:spPr>
        <p:txBody>
          <a:bodyPr vert="horz" lIns="91440" tIns="45720" rIns="91440" bIns="45720" rtlCol="0" anchor="t">
            <a:normAutofit/>
          </a:bodyPr>
          <a:lstStyle/>
          <a:p>
            <a:r>
              <a:rPr lang="en-US" sz="2000">
                <a:ea typeface="Source Sans Pro"/>
              </a:rPr>
              <a:t>Copying ISBNs and standard numbers</a:t>
            </a:r>
          </a:p>
        </p:txBody>
      </p:sp>
      <p:pic>
        <p:nvPicPr>
          <p:cNvPr id="3" name="Picture 8" descr="Timeline&#10;&#10;Description automatically generated">
            <a:extLst>
              <a:ext uri="{FF2B5EF4-FFF2-40B4-BE49-F238E27FC236}">
                <a16:creationId xmlns:a16="http://schemas.microsoft.com/office/drawing/2014/main" id="{F754269C-52A6-390B-81B5-23AC6AFFEC04}"/>
              </a:ext>
            </a:extLst>
          </p:cNvPr>
          <p:cNvPicPr>
            <a:picLocks noGrp="1" noChangeAspect="1"/>
          </p:cNvPicPr>
          <p:nvPr>
            <p:ph idx="1"/>
          </p:nvPr>
        </p:nvPicPr>
        <p:blipFill>
          <a:blip r:embed="rId4"/>
          <a:stretch>
            <a:fillRect/>
          </a:stretch>
        </p:blipFill>
        <p:spPr>
          <a:xfrm>
            <a:off x="4517752" y="236468"/>
            <a:ext cx="3836637" cy="3426930"/>
          </a:xfrm>
          <a:ln>
            <a:solidFill>
              <a:schemeClr val="bg1">
                <a:lumMod val="65000"/>
              </a:schemeClr>
            </a:solidFill>
          </a:ln>
        </p:spPr>
      </p:pic>
      <p:sp>
        <p:nvSpPr>
          <p:cNvPr id="4" name="Date Placeholder 3">
            <a:extLst>
              <a:ext uri="{FF2B5EF4-FFF2-40B4-BE49-F238E27FC236}">
                <a16:creationId xmlns:a16="http://schemas.microsoft.com/office/drawing/2014/main" id="{0100185D-3B22-AB1F-98FA-485241DB2757}"/>
              </a:ext>
            </a:extLst>
          </p:cNvPr>
          <p:cNvSpPr>
            <a:spLocks noGrp="1"/>
          </p:cNvSpPr>
          <p:nvPr>
            <p:ph type="dt" sz="half" idx="13"/>
          </p:nvPr>
        </p:nvSpPr>
        <p:spPr/>
        <p:txBody>
          <a:bodyPr/>
          <a:lstStyle/>
          <a:p>
            <a:fld id="{13396ADE-9909-4D89-85AF-2BEE99A3BE82}" type="datetime4">
              <a:rPr lang="en-US" smtClean="0"/>
              <a:t>May 31, 2022</a:t>
            </a:fld>
            <a:endParaRPr lang="en-US"/>
          </a:p>
        </p:txBody>
      </p:sp>
      <p:sp>
        <p:nvSpPr>
          <p:cNvPr id="5" name="Footer Placeholder 4">
            <a:extLst>
              <a:ext uri="{FF2B5EF4-FFF2-40B4-BE49-F238E27FC236}">
                <a16:creationId xmlns:a16="http://schemas.microsoft.com/office/drawing/2014/main" id="{598ACD28-8806-843E-7995-261E808AA4AC}"/>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16C4B0E-B319-B7C9-380B-E561B54A48B0}"/>
              </a:ext>
            </a:extLst>
          </p:cNvPr>
          <p:cNvSpPr>
            <a:spLocks noGrp="1"/>
          </p:cNvSpPr>
          <p:nvPr>
            <p:ph type="sldNum" sz="quarter" idx="12"/>
          </p:nvPr>
        </p:nvSpPr>
        <p:spPr/>
        <p:txBody>
          <a:bodyPr/>
          <a:lstStyle/>
          <a:p>
            <a:fld id="{1FAA610F-65FB-4D76-A9F7-0135426F9A2E}" type="slidenum">
              <a:rPr lang="en-US" smtClean="0"/>
              <a:pPr/>
              <a:t>18</a:t>
            </a:fld>
            <a:endParaRPr lang="en-US"/>
          </a:p>
        </p:txBody>
      </p:sp>
      <p:pic>
        <p:nvPicPr>
          <p:cNvPr id="9" name="Picture 9" descr="Timeline&#10;&#10;Description automatically generated">
            <a:extLst>
              <a:ext uri="{FF2B5EF4-FFF2-40B4-BE49-F238E27FC236}">
                <a16:creationId xmlns:a16="http://schemas.microsoft.com/office/drawing/2014/main" id="{4C2A2080-816C-E683-25C5-F9AC3D757107}"/>
              </a:ext>
            </a:extLst>
          </p:cNvPr>
          <p:cNvPicPr>
            <a:picLocks noChangeAspect="1"/>
          </p:cNvPicPr>
          <p:nvPr/>
        </p:nvPicPr>
        <p:blipFill>
          <a:blip r:embed="rId5"/>
          <a:stretch>
            <a:fillRect/>
          </a:stretch>
        </p:blipFill>
        <p:spPr>
          <a:xfrm>
            <a:off x="6093791" y="3141174"/>
            <a:ext cx="4985026" cy="3270260"/>
          </a:xfrm>
          <a:prstGeom prst="rect">
            <a:avLst/>
          </a:prstGeom>
          <a:ln>
            <a:solidFill>
              <a:schemeClr val="bg1">
                <a:lumMod val="65000"/>
              </a:schemeClr>
            </a:solidFill>
          </a:ln>
        </p:spPr>
      </p:pic>
    </p:spTree>
    <p:custDataLst>
      <p:tags r:id="rId1"/>
    </p:custDataLst>
    <p:extLst>
      <p:ext uri="{BB962C8B-B14F-4D97-AF65-F5344CB8AC3E}">
        <p14:creationId xmlns:p14="http://schemas.microsoft.com/office/powerpoint/2010/main" val="1110322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C4F59-01AE-552F-164F-FCCAC690122D}"/>
              </a:ext>
            </a:extLst>
          </p:cNvPr>
          <p:cNvSpPr>
            <a:spLocks noGrp="1"/>
          </p:cNvSpPr>
          <p:nvPr>
            <p:ph type="title"/>
          </p:nvPr>
        </p:nvSpPr>
        <p:spPr/>
        <p:txBody>
          <a:bodyPr/>
          <a:lstStyle/>
          <a:p>
            <a:r>
              <a:rPr lang="en-US"/>
              <a:t>Aspen Hold Notes</a:t>
            </a:r>
          </a:p>
        </p:txBody>
      </p:sp>
      <p:sp>
        <p:nvSpPr>
          <p:cNvPr id="7" name="Text Placeholder 6">
            <a:extLst>
              <a:ext uri="{FF2B5EF4-FFF2-40B4-BE49-F238E27FC236}">
                <a16:creationId xmlns:a16="http://schemas.microsoft.com/office/drawing/2014/main" id="{A3A7F9A2-D206-AD74-718C-DE73893A27DC}"/>
              </a:ext>
            </a:extLst>
          </p:cNvPr>
          <p:cNvSpPr>
            <a:spLocks noGrp="1"/>
          </p:cNvSpPr>
          <p:nvPr>
            <p:ph type="body" sz="half" idx="2"/>
          </p:nvPr>
        </p:nvSpPr>
        <p:spPr/>
        <p:txBody>
          <a:bodyPr vert="horz" lIns="91440" tIns="45720" rIns="91440" bIns="45720" rtlCol="0" anchor="t">
            <a:normAutofit/>
          </a:bodyPr>
          <a:lstStyle/>
          <a:p>
            <a:r>
              <a:rPr lang="en-US">
                <a:ea typeface="Source Sans Pro"/>
              </a:rPr>
              <a:t>"Aspen" = patron through Aspen</a:t>
            </a:r>
          </a:p>
          <a:p>
            <a:r>
              <a:rPr lang="en-US">
                <a:ea typeface="Source Sans Pro"/>
              </a:rPr>
              <a:t>"Aspen masquerade" = staff through Aspen</a:t>
            </a:r>
          </a:p>
          <a:p>
            <a:endParaRPr lang="en-US">
              <a:ea typeface="Source Sans Pro"/>
            </a:endParaRPr>
          </a:p>
          <a:p>
            <a:r>
              <a:rPr lang="en-US" err="1">
                <a:ea typeface="Source Sans Pro"/>
              </a:rPr>
              <a:t>BLUEcloud</a:t>
            </a:r>
            <a:r>
              <a:rPr lang="en-US">
                <a:ea typeface="Source Sans Pro"/>
              </a:rPr>
              <a:t> Analytics dossier for your library's usage:</a:t>
            </a:r>
          </a:p>
          <a:p>
            <a:r>
              <a:rPr lang="en-US">
                <a:ea typeface="Source Sans Pro"/>
              </a:rPr>
              <a:t>Shared Reports &gt; SWAN Reports &gt; Holds &gt; Aspen Hold Analysis</a:t>
            </a:r>
          </a:p>
          <a:p>
            <a:endParaRPr lang="en-US">
              <a:ea typeface="Source Sans Pro"/>
            </a:endParaRPr>
          </a:p>
        </p:txBody>
      </p:sp>
      <p:pic>
        <p:nvPicPr>
          <p:cNvPr id="8" name="Picture 8" descr="Chart, bar chart&#10;&#10;Description automatically generated">
            <a:extLst>
              <a:ext uri="{FF2B5EF4-FFF2-40B4-BE49-F238E27FC236}">
                <a16:creationId xmlns:a16="http://schemas.microsoft.com/office/drawing/2014/main" id="{F9ECB7C7-307E-4032-ED23-E35AF7485E15}"/>
              </a:ext>
            </a:extLst>
          </p:cNvPr>
          <p:cNvPicPr>
            <a:picLocks noGrp="1" noChangeAspect="1"/>
          </p:cNvPicPr>
          <p:nvPr>
            <p:ph type="pic" idx="1"/>
          </p:nvPr>
        </p:nvPicPr>
        <p:blipFill rotWithShape="1">
          <a:blip r:embed="rId4"/>
          <a:srcRect t="4971" b="4971"/>
          <a:stretch/>
        </p:blipFill>
        <p:spPr/>
      </p:pic>
      <p:sp>
        <p:nvSpPr>
          <p:cNvPr id="4" name="Date Placeholder 3">
            <a:extLst>
              <a:ext uri="{FF2B5EF4-FFF2-40B4-BE49-F238E27FC236}">
                <a16:creationId xmlns:a16="http://schemas.microsoft.com/office/drawing/2014/main" id="{054D694F-A767-6773-C729-5D1E09F42B73}"/>
              </a:ext>
            </a:extLst>
          </p:cNvPr>
          <p:cNvSpPr>
            <a:spLocks noGrp="1"/>
          </p:cNvSpPr>
          <p:nvPr>
            <p:ph type="dt" sz="half" idx="13"/>
          </p:nvPr>
        </p:nvSpPr>
        <p:spPr/>
        <p:txBody>
          <a:bodyPr/>
          <a:lstStyle/>
          <a:p>
            <a:fld id="{A99684E3-A0FF-49CA-B05E-EC4BBEDCAE69}" type="datetime4">
              <a:rPr lang="en-US" smtClean="0"/>
              <a:t>May 31, 2022</a:t>
            </a:fld>
            <a:endParaRPr lang="en-US"/>
          </a:p>
        </p:txBody>
      </p:sp>
      <p:sp>
        <p:nvSpPr>
          <p:cNvPr id="5" name="Footer Placeholder 4">
            <a:extLst>
              <a:ext uri="{FF2B5EF4-FFF2-40B4-BE49-F238E27FC236}">
                <a16:creationId xmlns:a16="http://schemas.microsoft.com/office/drawing/2014/main" id="{54E7B29D-1635-9899-1070-9D3EE7519E78}"/>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063759B9-175A-2820-0601-1372C8421C1E}"/>
              </a:ext>
            </a:extLst>
          </p:cNvPr>
          <p:cNvSpPr>
            <a:spLocks noGrp="1"/>
          </p:cNvSpPr>
          <p:nvPr>
            <p:ph type="sldNum" sz="quarter" idx="12"/>
          </p:nvPr>
        </p:nvSpPr>
        <p:spPr/>
        <p:txBody>
          <a:bodyPr/>
          <a:lstStyle/>
          <a:p>
            <a:fld id="{1FAA610F-65FB-4D76-A9F7-0135426F9A2E}" type="slidenum">
              <a:rPr lang="en-US" smtClean="0"/>
              <a:t>19</a:t>
            </a:fld>
            <a:endParaRPr lang="en-US"/>
          </a:p>
        </p:txBody>
      </p:sp>
    </p:spTree>
    <p:custDataLst>
      <p:tags r:id="rId1"/>
    </p:custDataLst>
    <p:extLst>
      <p:ext uri="{BB962C8B-B14F-4D97-AF65-F5344CB8AC3E}">
        <p14:creationId xmlns:p14="http://schemas.microsoft.com/office/powerpoint/2010/main" val="244802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14173-3411-44FE-B0D6-C6F45E844C26}"/>
              </a:ext>
            </a:extLst>
          </p:cNvPr>
          <p:cNvSpPr>
            <a:spLocks noGrp="1"/>
          </p:cNvSpPr>
          <p:nvPr>
            <p:ph type="title"/>
          </p:nvPr>
        </p:nvSpPr>
        <p:spPr/>
        <p:txBody>
          <a:bodyPr anchor="b">
            <a:normAutofit/>
          </a:bodyPr>
          <a:lstStyle/>
          <a:p>
            <a:r>
              <a:rPr lang="en-US"/>
              <a:t>Agenda</a:t>
            </a:r>
          </a:p>
        </p:txBody>
      </p:sp>
      <p:sp>
        <p:nvSpPr>
          <p:cNvPr id="3" name="Content Placeholder 2">
            <a:extLst>
              <a:ext uri="{FF2B5EF4-FFF2-40B4-BE49-F238E27FC236}">
                <a16:creationId xmlns:a16="http://schemas.microsoft.com/office/drawing/2014/main" id="{19751751-5B06-4B52-BA6C-B90002F744DE}"/>
              </a:ext>
            </a:extLst>
          </p:cNvPr>
          <p:cNvSpPr>
            <a:spLocks noGrp="1"/>
          </p:cNvSpPr>
          <p:nvPr>
            <p:ph sz="half" idx="1"/>
          </p:nvPr>
        </p:nvSpPr>
        <p:spPr>
          <a:xfrm>
            <a:off x="838200" y="1825625"/>
            <a:ext cx="5181600" cy="4761606"/>
          </a:xfrm>
        </p:spPr>
        <p:txBody>
          <a:bodyPr vert="horz" lIns="91440" tIns="45720" rIns="91440" bIns="45720" rtlCol="0" anchor="t">
            <a:normAutofit fontScale="77500" lnSpcReduction="20000"/>
          </a:bodyPr>
          <a:lstStyle/>
          <a:p>
            <a:pPr marL="342900" indent="-342900"/>
            <a:endParaRPr lang="en-US">
              <a:ea typeface="+mn-lt"/>
              <a:cs typeface="+mn-lt"/>
            </a:endParaRPr>
          </a:p>
          <a:p>
            <a:pPr marL="342900" indent="-342900"/>
            <a:r>
              <a:rPr lang="en-US" sz="3300">
                <a:ea typeface="+mn-lt"/>
                <a:cs typeface="+mn-lt"/>
              </a:rPr>
              <a:t>SWAN Expo 2022 – August 19th</a:t>
            </a:r>
          </a:p>
          <a:p>
            <a:pPr marL="342900" indent="-342900"/>
            <a:r>
              <a:rPr lang="en-US" sz="3300">
                <a:ea typeface="+mn-lt"/>
                <a:cs typeface="+mn-lt"/>
              </a:rPr>
              <a:t>Notice Update</a:t>
            </a:r>
          </a:p>
          <a:p>
            <a:pPr marL="800100" lvl="1" indent="-342900"/>
            <a:r>
              <a:rPr lang="en-US" sz="2800">
                <a:ea typeface="+mn-lt"/>
                <a:cs typeface="+mn-lt"/>
              </a:rPr>
              <a:t>SMS Text Message Errors/Timeline</a:t>
            </a:r>
          </a:p>
          <a:p>
            <a:pPr marL="800100" lvl="1" indent="-342900"/>
            <a:r>
              <a:rPr lang="en-US" sz="2800">
                <a:ea typeface="+mn-lt"/>
                <a:cs typeface="+mn-lt"/>
              </a:rPr>
              <a:t>Reviewing Notices – decision tree</a:t>
            </a:r>
          </a:p>
          <a:p>
            <a:pPr marL="342900" indent="-342900"/>
            <a:r>
              <a:rPr lang="en-US" sz="3300">
                <a:ea typeface="+mn-lt"/>
                <a:cs typeface="+mn-lt"/>
              </a:rPr>
              <a:t>Information Technology &amp; Systems Support</a:t>
            </a:r>
          </a:p>
          <a:p>
            <a:pPr marL="800100" lvl="1" indent="-342900"/>
            <a:r>
              <a:rPr lang="en-US" sz="2800">
                <a:ea typeface="+mn-lt"/>
                <a:cs typeface="+mn-lt"/>
              </a:rPr>
              <a:t>Hardware Recommendations</a:t>
            </a:r>
          </a:p>
          <a:p>
            <a:pPr marL="800100" lvl="1" indent="-342900"/>
            <a:r>
              <a:rPr lang="en-US" sz="2800">
                <a:ea typeface="+mn-lt"/>
                <a:cs typeface="+mn-lt"/>
              </a:rPr>
              <a:t>Public Web Browser – update key</a:t>
            </a:r>
          </a:p>
          <a:p>
            <a:pPr marL="800100" lvl="1" indent="-342900"/>
            <a:r>
              <a:rPr lang="en-US" sz="2800">
                <a:ea typeface="+mn-lt"/>
                <a:cs typeface="+mn-lt"/>
              </a:rPr>
              <a:t>Support ticket overview</a:t>
            </a:r>
          </a:p>
          <a:p>
            <a:pPr marL="800100" lvl="1" indent="-342900"/>
            <a:r>
              <a:rPr lang="en-US" sz="2800">
                <a:ea typeface="+mn-lt"/>
                <a:cs typeface="+mn-lt"/>
              </a:rPr>
              <a:t>Moving to Zoom (August 2022)</a:t>
            </a:r>
          </a:p>
          <a:p>
            <a:pPr marL="342900" indent="-342900"/>
            <a:r>
              <a:rPr lang="en-US" sz="3300">
                <a:ea typeface="+mn-lt"/>
                <a:cs typeface="+mn-lt"/>
              </a:rPr>
              <a:t>Aspen Tip of the Month</a:t>
            </a:r>
          </a:p>
          <a:p>
            <a:pPr marL="800100" lvl="1" indent="-342900"/>
            <a:r>
              <a:rPr lang="en-US" sz="2800">
                <a:ea typeface="+mn-lt"/>
                <a:cs typeface="+mn-lt"/>
              </a:rPr>
              <a:t>Aspen Hold Notes</a:t>
            </a:r>
          </a:p>
          <a:p>
            <a:pPr marL="0" indent="0">
              <a:buNone/>
            </a:pPr>
            <a:endParaRPr lang="en-US" sz="3300">
              <a:ea typeface="+mn-lt"/>
              <a:cs typeface="+mn-lt"/>
            </a:endParaRPr>
          </a:p>
          <a:p>
            <a:pPr marL="0" indent="0">
              <a:buNone/>
            </a:pPr>
            <a:endParaRPr lang="en-US">
              <a:ea typeface="+mn-lt"/>
              <a:cs typeface="+mn-lt"/>
            </a:endParaRPr>
          </a:p>
        </p:txBody>
      </p:sp>
      <p:sp>
        <p:nvSpPr>
          <p:cNvPr id="7" name="Content Placeholder 6">
            <a:extLst>
              <a:ext uri="{FF2B5EF4-FFF2-40B4-BE49-F238E27FC236}">
                <a16:creationId xmlns:a16="http://schemas.microsoft.com/office/drawing/2014/main" id="{4BC73C61-E9E9-4B7C-99DA-06DE7B5FFE5C}"/>
              </a:ext>
            </a:extLst>
          </p:cNvPr>
          <p:cNvSpPr>
            <a:spLocks noGrp="1"/>
          </p:cNvSpPr>
          <p:nvPr>
            <p:ph sz="half" idx="2"/>
          </p:nvPr>
        </p:nvSpPr>
        <p:spPr>
          <a:xfrm>
            <a:off x="6172200" y="1825624"/>
            <a:ext cx="5181600" cy="4868881"/>
          </a:xfrm>
        </p:spPr>
        <p:txBody>
          <a:bodyPr>
            <a:normAutofit fontScale="77500" lnSpcReduction="20000"/>
          </a:bodyPr>
          <a:lstStyle/>
          <a:p>
            <a:pPr marL="342900" indent="-342900"/>
            <a:endParaRPr lang="en-US">
              <a:ea typeface="+mn-lt"/>
              <a:cs typeface="+mn-lt"/>
            </a:endParaRPr>
          </a:p>
          <a:p>
            <a:pPr marL="342900" indent="-342900"/>
            <a:r>
              <a:rPr lang="en-US" sz="3300">
                <a:ea typeface="+mn-lt"/>
                <a:cs typeface="+mn-lt"/>
              </a:rPr>
              <a:t>E-Resources</a:t>
            </a:r>
          </a:p>
          <a:p>
            <a:pPr marL="800100" lvl="1" indent="-342900"/>
            <a:r>
              <a:rPr lang="en-US" sz="2800">
                <a:ea typeface="+mn-lt"/>
                <a:cs typeface="+mn-lt"/>
              </a:rPr>
              <a:t>Comics Plus</a:t>
            </a:r>
          </a:p>
          <a:p>
            <a:pPr marL="800100" lvl="1" indent="-342900"/>
            <a:r>
              <a:rPr lang="en-US" sz="2800">
                <a:ea typeface="+mn-lt"/>
                <a:cs typeface="+mn-lt"/>
              </a:rPr>
              <a:t>EBSCO Database Selections</a:t>
            </a:r>
          </a:p>
          <a:p>
            <a:pPr marL="342900" indent="-342900"/>
            <a:r>
              <a:rPr lang="en-US" sz="3300">
                <a:ea typeface="+mn-lt"/>
                <a:cs typeface="+mn-lt"/>
              </a:rPr>
              <a:t>Member Engagement</a:t>
            </a:r>
          </a:p>
          <a:p>
            <a:pPr marL="800100" lvl="1" indent="-342900"/>
            <a:r>
              <a:rPr lang="en-US" sz="2800">
                <a:ea typeface="+mn-lt"/>
                <a:cs typeface="+mn-lt"/>
              </a:rPr>
              <a:t>User Group Recap</a:t>
            </a:r>
          </a:p>
          <a:p>
            <a:pPr marL="800100" lvl="1" indent="-342900"/>
            <a:r>
              <a:rPr lang="en-US" sz="2800">
                <a:ea typeface="+mn-lt"/>
                <a:cs typeface="+mn-lt"/>
              </a:rPr>
              <a:t>Online Learning Update</a:t>
            </a:r>
          </a:p>
          <a:p>
            <a:pPr marL="800100" lvl="1" indent="-342900"/>
            <a:r>
              <a:rPr lang="en-US" sz="2800">
                <a:ea typeface="+mn-lt"/>
                <a:cs typeface="+mn-lt"/>
              </a:rPr>
              <a:t>Beanstack Launch</a:t>
            </a:r>
          </a:p>
          <a:p>
            <a:pPr marL="800100" lvl="1" indent="-342900"/>
            <a:r>
              <a:rPr lang="en-US" sz="2800">
                <a:ea typeface="+mn-lt"/>
                <a:cs typeface="+mn-lt"/>
              </a:rPr>
              <a:t>“Libraries Empower Connections”</a:t>
            </a:r>
            <a:endParaRPr lang="en-US" sz="3300">
              <a:ea typeface="+mn-lt"/>
              <a:cs typeface="+mn-lt"/>
            </a:endParaRPr>
          </a:p>
          <a:p>
            <a:pPr marL="342900" indent="-342900"/>
            <a:r>
              <a:rPr lang="en-US" sz="3300">
                <a:ea typeface="+mn-lt"/>
                <a:cs typeface="+mn-lt"/>
              </a:rPr>
              <a:t>Upcoming Meetings &amp; Training</a:t>
            </a:r>
          </a:p>
          <a:p>
            <a:endParaRPr lang="en-US"/>
          </a:p>
        </p:txBody>
      </p:sp>
      <p:sp>
        <p:nvSpPr>
          <p:cNvPr id="4" name="Slide Number Placeholder 3">
            <a:extLst>
              <a:ext uri="{FF2B5EF4-FFF2-40B4-BE49-F238E27FC236}">
                <a16:creationId xmlns:a16="http://schemas.microsoft.com/office/drawing/2014/main" id="{24265D4B-4CFC-4DDE-B988-75246721A96B}"/>
              </a:ext>
            </a:extLst>
          </p:cNvPr>
          <p:cNvSpPr>
            <a:spLocks noGrp="1"/>
          </p:cNvSpPr>
          <p:nvPr>
            <p:ph type="sldNum" sz="quarter" idx="12"/>
          </p:nvPr>
        </p:nvSpPr>
        <p:spPr/>
        <p:txBody>
          <a:bodyPr>
            <a:normAutofit/>
          </a:bodyPr>
          <a:lstStyle/>
          <a:p>
            <a:pPr>
              <a:spcAft>
                <a:spcPts val="600"/>
              </a:spcAft>
            </a:pPr>
            <a:fld id="{B2E8E252-A4C9-4825-B6A7-DD4A52002440}" type="slidenum">
              <a:rPr lang="en-US" smtClean="0"/>
              <a:pPr>
                <a:spcAft>
                  <a:spcPts val="600"/>
                </a:spcAft>
              </a:pPr>
              <a:t>2</a:t>
            </a:fld>
            <a:endParaRPr lang="en-US"/>
          </a:p>
        </p:txBody>
      </p:sp>
      <p:sp>
        <p:nvSpPr>
          <p:cNvPr id="5" name="Content Placeholder 2" descr="second column.">
            <a:extLst>
              <a:ext uri="{FF2B5EF4-FFF2-40B4-BE49-F238E27FC236}">
                <a16:creationId xmlns:a16="http://schemas.microsoft.com/office/drawing/2014/main" id="{FA989C35-7B94-4B01-8BF7-2A2D21059F2B}"/>
              </a:ext>
            </a:extLst>
          </p:cNvPr>
          <p:cNvSpPr txBox="1">
            <a:spLocks/>
          </p:cNvSpPr>
          <p:nvPr/>
        </p:nvSpPr>
        <p:spPr>
          <a:xfrm>
            <a:off x="5921406" y="1626093"/>
            <a:ext cx="6081204" cy="49611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500">
                <a:ea typeface="Source Sans Pro"/>
                <a:cs typeface="Calibri"/>
              </a:rPr>
            </a:br>
            <a:endParaRPr lang="en-US" sz="3500">
              <a:ea typeface="Source Sans Pro"/>
              <a:cs typeface="Calibri"/>
            </a:endParaRPr>
          </a:p>
          <a:p>
            <a:endParaRPr lang="en-US">
              <a:ea typeface="Source Sans Pro"/>
              <a:cs typeface="Calibri"/>
            </a:endParaRPr>
          </a:p>
        </p:txBody>
      </p:sp>
    </p:spTree>
    <p:custDataLst>
      <p:tags r:id="rId1"/>
    </p:custDataLst>
    <p:extLst>
      <p:ext uri="{BB962C8B-B14F-4D97-AF65-F5344CB8AC3E}">
        <p14:creationId xmlns:p14="http://schemas.microsoft.com/office/powerpoint/2010/main" val="160906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7705-5E21-660B-1E37-26EB00E09A96}"/>
              </a:ext>
            </a:extLst>
          </p:cNvPr>
          <p:cNvSpPr>
            <a:spLocks noGrp="1"/>
          </p:cNvSpPr>
          <p:nvPr>
            <p:ph type="title"/>
          </p:nvPr>
        </p:nvSpPr>
        <p:spPr/>
        <p:txBody>
          <a:bodyPr/>
          <a:lstStyle/>
          <a:p>
            <a:r>
              <a:rPr lang="en-US">
                <a:ea typeface="Source Sans Pro SemiBold"/>
              </a:rPr>
              <a:t>E-Resources </a:t>
            </a:r>
            <a:endParaRPr lang="en-US"/>
          </a:p>
        </p:txBody>
      </p:sp>
      <p:sp>
        <p:nvSpPr>
          <p:cNvPr id="3" name="Text Placeholder 2">
            <a:extLst>
              <a:ext uri="{FF2B5EF4-FFF2-40B4-BE49-F238E27FC236}">
                <a16:creationId xmlns:a16="http://schemas.microsoft.com/office/drawing/2014/main" id="{F5F3822B-5886-4FC3-EED3-C0E8E02971D1}"/>
              </a:ext>
            </a:extLst>
          </p:cNvPr>
          <p:cNvSpPr>
            <a:spLocks noGrp="1"/>
          </p:cNvSpPr>
          <p:nvPr>
            <p:ph type="body" idx="1"/>
          </p:nvPr>
        </p:nvSpPr>
        <p:spPr/>
        <p:txBody>
          <a:bodyPr/>
          <a:lstStyle/>
          <a:p>
            <a:endParaRPr lang="en-US"/>
          </a:p>
        </p:txBody>
      </p:sp>
      <p:sp>
        <p:nvSpPr>
          <p:cNvPr id="7" name="Date Placeholder 6">
            <a:extLst>
              <a:ext uri="{FF2B5EF4-FFF2-40B4-BE49-F238E27FC236}">
                <a16:creationId xmlns:a16="http://schemas.microsoft.com/office/drawing/2014/main" id="{B8DCE06C-BB95-B4EA-6362-F1648AB47CD2}"/>
              </a:ext>
            </a:extLst>
          </p:cNvPr>
          <p:cNvSpPr>
            <a:spLocks noGrp="1"/>
          </p:cNvSpPr>
          <p:nvPr>
            <p:ph type="dt" sz="half" idx="2"/>
          </p:nvPr>
        </p:nvSpPr>
        <p:spPr/>
        <p:txBody>
          <a:bodyPr/>
          <a:lstStyle/>
          <a:p>
            <a:fld id="{0F5C9A9B-D1AA-4AC1-8FB5-7E3684919E9D}" type="datetime4">
              <a:rPr lang="en-US" smtClean="0"/>
              <a:t>May 31, 2022</a:t>
            </a:fld>
            <a:endParaRPr lang="en-US"/>
          </a:p>
        </p:txBody>
      </p:sp>
      <p:sp>
        <p:nvSpPr>
          <p:cNvPr id="8" name="Footer Placeholder 7">
            <a:extLst>
              <a:ext uri="{FF2B5EF4-FFF2-40B4-BE49-F238E27FC236}">
                <a16:creationId xmlns:a16="http://schemas.microsoft.com/office/drawing/2014/main" id="{A1A968FC-CBD7-590C-B3FA-74668A32CC27}"/>
              </a:ext>
            </a:extLst>
          </p:cNvPr>
          <p:cNvSpPr>
            <a:spLocks noGrp="1"/>
          </p:cNvSpPr>
          <p:nvPr>
            <p:ph type="ftr" sz="quarter" idx="11"/>
          </p:nvPr>
        </p:nvSpPr>
        <p:spPr/>
        <p:txBody>
          <a:bodyPr/>
          <a:lstStyle/>
          <a:p>
            <a:r>
              <a:rPr lang="en-US"/>
              <a:t>SWAN Library Services</a:t>
            </a:r>
          </a:p>
        </p:txBody>
      </p:sp>
      <p:sp>
        <p:nvSpPr>
          <p:cNvPr id="9" name="Slide Number Placeholder 8">
            <a:extLst>
              <a:ext uri="{FF2B5EF4-FFF2-40B4-BE49-F238E27FC236}">
                <a16:creationId xmlns:a16="http://schemas.microsoft.com/office/drawing/2014/main" id="{82C1207A-7D0E-EC6B-ADA5-0B399C4CD950}"/>
              </a:ext>
            </a:extLst>
          </p:cNvPr>
          <p:cNvSpPr>
            <a:spLocks noGrp="1"/>
          </p:cNvSpPr>
          <p:nvPr>
            <p:ph type="sldNum" sz="quarter" idx="12"/>
          </p:nvPr>
        </p:nvSpPr>
        <p:spPr/>
        <p:txBody>
          <a:bodyPr/>
          <a:lstStyle/>
          <a:p>
            <a:fld id="{1FAA610F-65FB-4D76-A9F7-0135426F9A2E}" type="slidenum">
              <a:rPr lang="en-US" smtClean="0"/>
              <a:t>20</a:t>
            </a:fld>
            <a:endParaRPr lang="en-US"/>
          </a:p>
        </p:txBody>
      </p:sp>
    </p:spTree>
    <p:custDataLst>
      <p:tags r:id="rId1"/>
    </p:custDataLst>
    <p:extLst>
      <p:ext uri="{BB962C8B-B14F-4D97-AF65-F5344CB8AC3E}">
        <p14:creationId xmlns:p14="http://schemas.microsoft.com/office/powerpoint/2010/main" val="1507679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3972-4E00-6525-4E2F-7D409DCD4717}"/>
              </a:ext>
            </a:extLst>
          </p:cNvPr>
          <p:cNvSpPr>
            <a:spLocks noGrp="1"/>
          </p:cNvSpPr>
          <p:nvPr>
            <p:ph type="title"/>
          </p:nvPr>
        </p:nvSpPr>
        <p:spPr/>
        <p:txBody>
          <a:bodyPr/>
          <a:lstStyle/>
          <a:p>
            <a:r>
              <a:rPr lang="en-US">
                <a:ea typeface="Source Sans Pro SemiBold"/>
              </a:rPr>
              <a:t>Comics Plus </a:t>
            </a:r>
            <a:endParaRPr lang="en-US"/>
          </a:p>
        </p:txBody>
      </p:sp>
      <p:sp>
        <p:nvSpPr>
          <p:cNvPr id="3" name="Content Placeholder 2">
            <a:extLst>
              <a:ext uri="{FF2B5EF4-FFF2-40B4-BE49-F238E27FC236}">
                <a16:creationId xmlns:a16="http://schemas.microsoft.com/office/drawing/2014/main" id="{FF2FA8B4-8B93-5BFC-C9C3-62973A42F08F}"/>
              </a:ext>
            </a:extLst>
          </p:cNvPr>
          <p:cNvSpPr>
            <a:spLocks noGrp="1"/>
          </p:cNvSpPr>
          <p:nvPr>
            <p:ph idx="1"/>
          </p:nvPr>
        </p:nvSpPr>
        <p:spPr/>
        <p:txBody>
          <a:bodyPr vert="horz" lIns="91440" tIns="45720" rIns="91440" bIns="45720" rtlCol="0" anchor="t">
            <a:normAutofit/>
          </a:bodyPr>
          <a:lstStyle/>
          <a:p>
            <a:r>
              <a:rPr lang="en-US">
                <a:ea typeface="+mn-lt"/>
                <a:cs typeface="+mn-lt"/>
              </a:rPr>
              <a:t>SWAN Discounts page </a:t>
            </a:r>
            <a:r>
              <a:rPr lang="en-US">
                <a:ea typeface="+mn-lt"/>
                <a:cs typeface="+mn-lt"/>
                <a:hlinkClick r:id="rId4"/>
              </a:rPr>
              <a:t>https://support.swanlibraries.net/documentation/90261</a:t>
            </a:r>
            <a:endParaRPr lang="en-US">
              <a:ea typeface="+mn-lt"/>
              <a:cs typeface="+mn-lt"/>
            </a:endParaRPr>
          </a:p>
          <a:p>
            <a:r>
              <a:rPr lang="en-US">
                <a:ea typeface="Source Sans Pro"/>
              </a:rPr>
              <a:t>42.5% discount for all public libraries</a:t>
            </a:r>
          </a:p>
          <a:p>
            <a:r>
              <a:rPr lang="en-US">
                <a:ea typeface="Source Sans Pro"/>
              </a:rPr>
              <a:t>May 1, 2022 – June 30, 2023 </a:t>
            </a:r>
          </a:p>
          <a:p>
            <a:r>
              <a:rPr lang="en-US">
                <a:ea typeface="Source Sans Pro"/>
              </a:rPr>
              <a:t>Sign up as late as June 15th</a:t>
            </a:r>
          </a:p>
          <a:p>
            <a:r>
              <a:rPr lang="en-US">
                <a:ea typeface="Source Sans Pro"/>
              </a:rPr>
              <a:t>SWAN handles billing and authentication </a:t>
            </a:r>
          </a:p>
          <a:p>
            <a:r>
              <a:rPr lang="en-US">
                <a:ea typeface="Source Sans Pro"/>
              </a:rPr>
              <a:t>You will sign a customer onboarding form</a:t>
            </a:r>
          </a:p>
        </p:txBody>
      </p:sp>
      <p:sp>
        <p:nvSpPr>
          <p:cNvPr id="5" name="Date Placeholder 4">
            <a:extLst>
              <a:ext uri="{FF2B5EF4-FFF2-40B4-BE49-F238E27FC236}">
                <a16:creationId xmlns:a16="http://schemas.microsoft.com/office/drawing/2014/main" id="{A540FE09-4504-F635-C148-D33EBAEF18D6}"/>
              </a:ext>
            </a:extLst>
          </p:cNvPr>
          <p:cNvSpPr>
            <a:spLocks noGrp="1"/>
          </p:cNvSpPr>
          <p:nvPr>
            <p:ph type="dt" sz="half" idx="2"/>
          </p:nvPr>
        </p:nvSpPr>
        <p:spPr/>
        <p:txBody>
          <a:bodyPr/>
          <a:lstStyle/>
          <a:p>
            <a:fld id="{BE77881E-05EA-445D-A401-3F862F6B3C8C}" type="datetime4">
              <a:rPr lang="en-US" smtClean="0"/>
              <a:t>May 31, 2022</a:t>
            </a:fld>
            <a:endParaRPr lang="en-US"/>
          </a:p>
        </p:txBody>
      </p:sp>
      <p:sp>
        <p:nvSpPr>
          <p:cNvPr id="6" name="Footer Placeholder 5">
            <a:extLst>
              <a:ext uri="{FF2B5EF4-FFF2-40B4-BE49-F238E27FC236}">
                <a16:creationId xmlns:a16="http://schemas.microsoft.com/office/drawing/2014/main" id="{79B7A0B3-64A0-D6AF-E2A8-D2CBF165C2FA}"/>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7A8DDFA1-E8AA-A2F7-A8BA-59023B4AEFCA}"/>
              </a:ext>
            </a:extLst>
          </p:cNvPr>
          <p:cNvSpPr>
            <a:spLocks noGrp="1"/>
          </p:cNvSpPr>
          <p:nvPr>
            <p:ph type="sldNum" sz="quarter" idx="12"/>
          </p:nvPr>
        </p:nvSpPr>
        <p:spPr/>
        <p:txBody>
          <a:bodyPr/>
          <a:lstStyle/>
          <a:p>
            <a:fld id="{1FAA610F-65FB-4D76-A9F7-0135426F9A2E}" type="slidenum">
              <a:rPr lang="en-US" smtClean="0"/>
              <a:t>21</a:t>
            </a:fld>
            <a:endParaRPr lang="en-US"/>
          </a:p>
        </p:txBody>
      </p:sp>
    </p:spTree>
    <p:custDataLst>
      <p:tags r:id="rId1"/>
    </p:custDataLst>
    <p:extLst>
      <p:ext uri="{BB962C8B-B14F-4D97-AF65-F5344CB8AC3E}">
        <p14:creationId xmlns:p14="http://schemas.microsoft.com/office/powerpoint/2010/main" val="3139949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42F8-C56A-B9E0-073E-F11AAD782289}"/>
              </a:ext>
            </a:extLst>
          </p:cNvPr>
          <p:cNvSpPr>
            <a:spLocks noGrp="1"/>
          </p:cNvSpPr>
          <p:nvPr>
            <p:ph type="title"/>
          </p:nvPr>
        </p:nvSpPr>
        <p:spPr/>
        <p:txBody>
          <a:bodyPr/>
          <a:lstStyle/>
          <a:p>
            <a:r>
              <a:rPr lang="en-US">
                <a:ea typeface="Source Sans Pro SemiBold"/>
              </a:rPr>
              <a:t>EBSCO Database Renewal</a:t>
            </a:r>
            <a:endParaRPr lang="en-US"/>
          </a:p>
        </p:txBody>
      </p:sp>
      <p:sp>
        <p:nvSpPr>
          <p:cNvPr id="3" name="Content Placeholder 2">
            <a:extLst>
              <a:ext uri="{FF2B5EF4-FFF2-40B4-BE49-F238E27FC236}">
                <a16:creationId xmlns:a16="http://schemas.microsoft.com/office/drawing/2014/main" id="{7DE2038D-4575-5190-ACB3-C3BD9B471481}"/>
              </a:ext>
            </a:extLst>
          </p:cNvPr>
          <p:cNvSpPr>
            <a:spLocks noGrp="1"/>
          </p:cNvSpPr>
          <p:nvPr>
            <p:ph idx="1"/>
          </p:nvPr>
        </p:nvSpPr>
        <p:spPr/>
        <p:txBody>
          <a:bodyPr vert="horz" lIns="91440" tIns="45720" rIns="91440" bIns="45720" rtlCol="0" anchor="t">
            <a:normAutofit/>
          </a:bodyPr>
          <a:lstStyle/>
          <a:p>
            <a:r>
              <a:rPr lang="en-US">
                <a:ea typeface="Source Sans Pro"/>
              </a:rPr>
              <a:t>Thank you for submitting your selection forms! If you forgot, we will be in touch.</a:t>
            </a:r>
          </a:p>
          <a:p>
            <a:r>
              <a:rPr lang="en-US">
                <a:ea typeface="Source Sans Pro"/>
              </a:rPr>
              <a:t>June 3rd – SWAN sends selections to RAILS and EBSCO</a:t>
            </a:r>
          </a:p>
          <a:p>
            <a:r>
              <a:rPr lang="en-US">
                <a:ea typeface="Source Sans Pro"/>
              </a:rPr>
              <a:t>June 30th – Links to new selections available</a:t>
            </a:r>
          </a:p>
          <a:p>
            <a:r>
              <a:rPr lang="en-US">
                <a:ea typeface="Source Sans Pro"/>
              </a:rPr>
              <a:t>More information on the group purchase:</a:t>
            </a:r>
          </a:p>
          <a:p>
            <a:pPr marL="0" indent="0">
              <a:buNone/>
            </a:pPr>
            <a:r>
              <a:rPr lang="en-US">
                <a:ea typeface="Source Sans Pro"/>
                <a:hlinkClick r:id="rId4"/>
              </a:rPr>
              <a:t>https</a:t>
            </a:r>
            <a:r>
              <a:rPr lang="en-US">
                <a:ea typeface="+mn-lt"/>
                <a:cs typeface="+mn-lt"/>
                <a:hlinkClick r:id="rId4"/>
              </a:rPr>
              <a:t>://support.swanlibraries.net/documentation/70949</a:t>
            </a:r>
            <a:endParaRPr lang="en-US">
              <a:ea typeface="+mn-lt"/>
              <a:cs typeface="+mn-lt"/>
            </a:endParaRPr>
          </a:p>
          <a:p>
            <a:pPr marL="0" indent="0">
              <a:buNone/>
            </a:pPr>
            <a:endParaRPr lang="en-US">
              <a:ea typeface="Source Sans Pro"/>
            </a:endParaRPr>
          </a:p>
        </p:txBody>
      </p:sp>
      <p:sp>
        <p:nvSpPr>
          <p:cNvPr id="4" name="Date Placeholder 3">
            <a:extLst>
              <a:ext uri="{FF2B5EF4-FFF2-40B4-BE49-F238E27FC236}">
                <a16:creationId xmlns:a16="http://schemas.microsoft.com/office/drawing/2014/main" id="{74D52EFB-594D-B6E7-2C43-16909BCCB93E}"/>
              </a:ext>
            </a:extLst>
          </p:cNvPr>
          <p:cNvSpPr>
            <a:spLocks noGrp="1"/>
          </p:cNvSpPr>
          <p:nvPr>
            <p:ph type="dt" sz="half" idx="2"/>
          </p:nvPr>
        </p:nvSpPr>
        <p:spPr/>
        <p:txBody>
          <a:bodyPr/>
          <a:lstStyle/>
          <a:p>
            <a:fld id="{A99684E3-A0FF-49CA-B05E-EC4BBEDCAE69}" type="datetime4">
              <a:rPr lang="en-US" smtClean="0"/>
              <a:t>May 31, 2022</a:t>
            </a:fld>
            <a:endParaRPr lang="en-US"/>
          </a:p>
        </p:txBody>
      </p:sp>
      <p:sp>
        <p:nvSpPr>
          <p:cNvPr id="5" name="Footer Placeholder 4">
            <a:extLst>
              <a:ext uri="{FF2B5EF4-FFF2-40B4-BE49-F238E27FC236}">
                <a16:creationId xmlns:a16="http://schemas.microsoft.com/office/drawing/2014/main" id="{1543741C-8291-0555-9519-B6B4E2ACA03B}"/>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FF7F44B-3155-7722-E5AF-993D8D421BE0}"/>
              </a:ext>
            </a:extLst>
          </p:cNvPr>
          <p:cNvSpPr>
            <a:spLocks noGrp="1"/>
          </p:cNvSpPr>
          <p:nvPr>
            <p:ph type="sldNum" sz="quarter" idx="12"/>
          </p:nvPr>
        </p:nvSpPr>
        <p:spPr/>
        <p:txBody>
          <a:bodyPr/>
          <a:lstStyle/>
          <a:p>
            <a:fld id="{1FAA610F-65FB-4D76-A9F7-0135426F9A2E}" type="slidenum">
              <a:rPr lang="en-US" smtClean="0"/>
              <a:t>22</a:t>
            </a:fld>
            <a:endParaRPr lang="en-US"/>
          </a:p>
        </p:txBody>
      </p:sp>
    </p:spTree>
    <p:custDataLst>
      <p:tags r:id="rId1"/>
    </p:custDataLst>
    <p:extLst>
      <p:ext uri="{BB962C8B-B14F-4D97-AF65-F5344CB8AC3E}">
        <p14:creationId xmlns:p14="http://schemas.microsoft.com/office/powerpoint/2010/main" val="1534402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59C43D-F612-451A-8FA9-B524656E574E}"/>
              </a:ext>
            </a:extLst>
          </p:cNvPr>
          <p:cNvSpPr>
            <a:spLocks noGrp="1"/>
          </p:cNvSpPr>
          <p:nvPr>
            <p:ph type="title"/>
          </p:nvPr>
        </p:nvSpPr>
        <p:spPr/>
        <p:txBody>
          <a:bodyPr/>
          <a:lstStyle/>
          <a:p>
            <a:r>
              <a:rPr lang="en-US"/>
              <a:t>Member Engagement </a:t>
            </a:r>
          </a:p>
        </p:txBody>
      </p:sp>
      <p:sp>
        <p:nvSpPr>
          <p:cNvPr id="9" name="Text Placeholder 8">
            <a:extLst>
              <a:ext uri="{FF2B5EF4-FFF2-40B4-BE49-F238E27FC236}">
                <a16:creationId xmlns:a16="http://schemas.microsoft.com/office/drawing/2014/main" id="{7BBA5D1E-8205-44FE-A032-E75BF1A3847A}"/>
              </a:ext>
            </a:extLst>
          </p:cNvPr>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BF91865-126E-49C8-AD20-562F5AB37BE7}"/>
              </a:ext>
            </a:extLst>
          </p:cNvPr>
          <p:cNvSpPr>
            <a:spLocks noGrp="1"/>
          </p:cNvSpPr>
          <p:nvPr>
            <p:ph type="dt" sz="half" idx="2"/>
          </p:nvPr>
        </p:nvSpPr>
        <p:spPr/>
        <p:txBody>
          <a:bodyPr/>
          <a:lstStyle/>
          <a:p>
            <a:fld id="{BE77881E-05EA-445D-A401-3F862F6B3C8C}" type="datetime4">
              <a:rPr lang="en-US" smtClean="0"/>
              <a:t>May 31, 2022</a:t>
            </a:fld>
            <a:endParaRPr lang="en-US"/>
          </a:p>
        </p:txBody>
      </p:sp>
      <p:sp>
        <p:nvSpPr>
          <p:cNvPr id="6" name="Footer Placeholder 5">
            <a:extLst>
              <a:ext uri="{FF2B5EF4-FFF2-40B4-BE49-F238E27FC236}">
                <a16:creationId xmlns:a16="http://schemas.microsoft.com/office/drawing/2014/main" id="{6EEE47B8-1BCB-4868-BE7D-394439B94026}"/>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AA1CE293-9C57-4F0B-9821-46266FAC0F37}"/>
              </a:ext>
            </a:extLst>
          </p:cNvPr>
          <p:cNvSpPr>
            <a:spLocks noGrp="1"/>
          </p:cNvSpPr>
          <p:nvPr>
            <p:ph type="sldNum" sz="quarter" idx="12"/>
          </p:nvPr>
        </p:nvSpPr>
        <p:spPr/>
        <p:txBody>
          <a:bodyPr/>
          <a:lstStyle/>
          <a:p>
            <a:fld id="{1FAA610F-65FB-4D76-A9F7-0135426F9A2E}" type="slidenum">
              <a:rPr lang="en-US" smtClean="0"/>
              <a:t>23</a:t>
            </a:fld>
            <a:endParaRPr lang="en-US"/>
          </a:p>
        </p:txBody>
      </p:sp>
    </p:spTree>
    <p:custDataLst>
      <p:tags r:id="rId1"/>
    </p:custDataLst>
    <p:extLst>
      <p:ext uri="{BB962C8B-B14F-4D97-AF65-F5344CB8AC3E}">
        <p14:creationId xmlns:p14="http://schemas.microsoft.com/office/powerpoint/2010/main" val="182642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2C5360-2A47-D664-9B9E-62E5BA549F72}"/>
              </a:ext>
            </a:extLst>
          </p:cNvPr>
          <p:cNvSpPr>
            <a:spLocks noGrp="1"/>
          </p:cNvSpPr>
          <p:nvPr>
            <p:ph type="title"/>
          </p:nvPr>
        </p:nvSpPr>
        <p:spPr/>
        <p:txBody>
          <a:bodyPr/>
          <a:lstStyle/>
          <a:p>
            <a:r>
              <a:rPr lang="en-US"/>
              <a:t>User Groups: Recap</a:t>
            </a:r>
          </a:p>
        </p:txBody>
      </p:sp>
      <p:sp>
        <p:nvSpPr>
          <p:cNvPr id="8" name="Content Placeholder 7">
            <a:extLst>
              <a:ext uri="{FF2B5EF4-FFF2-40B4-BE49-F238E27FC236}">
                <a16:creationId xmlns:a16="http://schemas.microsoft.com/office/drawing/2014/main" id="{04809B3F-3E51-F33D-7C2C-DC1D19A66F4B}"/>
              </a:ext>
            </a:extLst>
          </p:cNvPr>
          <p:cNvSpPr>
            <a:spLocks noGrp="1"/>
          </p:cNvSpPr>
          <p:nvPr>
            <p:ph sz="half" idx="1"/>
          </p:nvPr>
        </p:nvSpPr>
        <p:spPr/>
        <p:txBody>
          <a:bodyPr/>
          <a:lstStyle/>
          <a:p>
            <a:pPr marL="0" indent="0">
              <a:buNone/>
            </a:pPr>
            <a:r>
              <a:rPr lang="en-US" dirty="0"/>
              <a:t>Acquisitions &amp; Cataloging 5/12</a:t>
            </a:r>
          </a:p>
          <a:p>
            <a:r>
              <a:rPr lang="en-US" sz="2400" dirty="0"/>
              <a:t>Book repair </a:t>
            </a:r>
          </a:p>
          <a:p>
            <a:r>
              <a:rPr lang="en-US" sz="2400" dirty="0"/>
              <a:t>DEI Metadata Committee</a:t>
            </a:r>
          </a:p>
          <a:p>
            <a:r>
              <a:rPr lang="en-US" sz="2400" dirty="0"/>
              <a:t>Foreign language fields</a:t>
            </a:r>
          </a:p>
          <a:p>
            <a:r>
              <a:rPr lang="en-US" sz="2400" dirty="0"/>
              <a:t>Chronology using year &amp; ISS</a:t>
            </a:r>
          </a:p>
          <a:p>
            <a:pPr marL="0" indent="0">
              <a:buNone/>
            </a:pPr>
            <a:endParaRPr lang="en-US" sz="2400" dirty="0"/>
          </a:p>
        </p:txBody>
      </p:sp>
      <p:sp>
        <p:nvSpPr>
          <p:cNvPr id="9" name="Content Placeholder 8">
            <a:extLst>
              <a:ext uri="{FF2B5EF4-FFF2-40B4-BE49-F238E27FC236}">
                <a16:creationId xmlns:a16="http://schemas.microsoft.com/office/drawing/2014/main" id="{101C75B6-0835-25C0-C85A-277EE7C53804}"/>
              </a:ext>
            </a:extLst>
          </p:cNvPr>
          <p:cNvSpPr>
            <a:spLocks noGrp="1"/>
          </p:cNvSpPr>
          <p:nvPr>
            <p:ph sz="half" idx="2"/>
          </p:nvPr>
        </p:nvSpPr>
        <p:spPr/>
        <p:txBody>
          <a:bodyPr/>
          <a:lstStyle/>
          <a:p>
            <a:pPr marL="0" indent="0">
              <a:buNone/>
            </a:pPr>
            <a:r>
              <a:rPr lang="en-US" dirty="0"/>
              <a:t>Discovery &amp; User Experience 5/26</a:t>
            </a:r>
          </a:p>
          <a:p>
            <a:r>
              <a:rPr lang="en-US" sz="2400" dirty="0"/>
              <a:t>Holds logic (Aspen hold notes)</a:t>
            </a:r>
          </a:p>
          <a:p>
            <a:r>
              <a:rPr lang="en-US" sz="2400" dirty="0"/>
              <a:t>Aspen development </a:t>
            </a:r>
          </a:p>
          <a:p>
            <a:r>
              <a:rPr lang="en-US" sz="2400" dirty="0"/>
              <a:t>Design challenge for future project requests (ISBNs, Purchase suggestions, Aspen admin tools – lists, spotlights, browse categories)</a:t>
            </a:r>
          </a:p>
        </p:txBody>
      </p:sp>
      <p:sp>
        <p:nvSpPr>
          <p:cNvPr id="4" name="Date Placeholder 3">
            <a:extLst>
              <a:ext uri="{FF2B5EF4-FFF2-40B4-BE49-F238E27FC236}">
                <a16:creationId xmlns:a16="http://schemas.microsoft.com/office/drawing/2014/main" id="{514CBD1D-0726-D662-323B-38EAB19151D8}"/>
              </a:ext>
            </a:extLst>
          </p:cNvPr>
          <p:cNvSpPr>
            <a:spLocks noGrp="1"/>
          </p:cNvSpPr>
          <p:nvPr>
            <p:ph type="dt" sz="half" idx="13"/>
          </p:nvPr>
        </p:nvSpPr>
        <p:spPr/>
        <p:txBody>
          <a:bodyPr/>
          <a:lstStyle/>
          <a:p>
            <a:fld id="{2ADB9304-2271-43F1-84BE-A04666C2680B}" type="datetime4">
              <a:rPr lang="en-US" smtClean="0"/>
              <a:t>May 31, 2022</a:t>
            </a:fld>
            <a:endParaRPr lang="en-US"/>
          </a:p>
        </p:txBody>
      </p:sp>
      <p:sp>
        <p:nvSpPr>
          <p:cNvPr id="5" name="Footer Placeholder 4">
            <a:extLst>
              <a:ext uri="{FF2B5EF4-FFF2-40B4-BE49-F238E27FC236}">
                <a16:creationId xmlns:a16="http://schemas.microsoft.com/office/drawing/2014/main" id="{0B89CB1A-5A21-9B91-2A7D-75A97745BDE2}"/>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6DDB6627-A5BE-BF56-F812-B154723D4FF8}"/>
              </a:ext>
            </a:extLst>
          </p:cNvPr>
          <p:cNvSpPr>
            <a:spLocks noGrp="1"/>
          </p:cNvSpPr>
          <p:nvPr>
            <p:ph type="sldNum" sz="quarter" idx="12"/>
          </p:nvPr>
        </p:nvSpPr>
        <p:spPr/>
        <p:txBody>
          <a:bodyPr/>
          <a:lstStyle/>
          <a:p>
            <a:fld id="{1FAA610F-65FB-4D76-A9F7-0135426F9A2E}" type="slidenum">
              <a:rPr lang="en-US" smtClean="0"/>
              <a:pPr/>
              <a:t>24</a:t>
            </a:fld>
            <a:endParaRPr lang="en-US"/>
          </a:p>
        </p:txBody>
      </p:sp>
    </p:spTree>
    <p:custDataLst>
      <p:tags r:id="rId1"/>
    </p:custDataLst>
    <p:extLst>
      <p:ext uri="{BB962C8B-B14F-4D97-AF65-F5344CB8AC3E}">
        <p14:creationId xmlns:p14="http://schemas.microsoft.com/office/powerpoint/2010/main" val="3447307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4A2C-1367-8F39-5B0C-8E1726E6256D}"/>
              </a:ext>
            </a:extLst>
          </p:cNvPr>
          <p:cNvSpPr>
            <a:spLocks noGrp="1"/>
          </p:cNvSpPr>
          <p:nvPr>
            <p:ph type="title"/>
          </p:nvPr>
        </p:nvSpPr>
        <p:spPr/>
        <p:txBody>
          <a:bodyPr/>
          <a:lstStyle/>
          <a:p>
            <a:r>
              <a:rPr lang="en-US"/>
              <a:t>Online Learning Update – New Course</a:t>
            </a:r>
          </a:p>
        </p:txBody>
      </p:sp>
      <p:sp>
        <p:nvSpPr>
          <p:cNvPr id="3" name="Content Placeholder 2">
            <a:extLst>
              <a:ext uri="{FF2B5EF4-FFF2-40B4-BE49-F238E27FC236}">
                <a16:creationId xmlns:a16="http://schemas.microsoft.com/office/drawing/2014/main" id="{301CFCF5-D316-9377-AA05-4EB6C72DB7C1}"/>
              </a:ext>
            </a:extLst>
          </p:cNvPr>
          <p:cNvSpPr>
            <a:spLocks noGrp="1"/>
          </p:cNvSpPr>
          <p:nvPr>
            <p:ph idx="1"/>
          </p:nvPr>
        </p:nvSpPr>
        <p:spPr>
          <a:xfrm>
            <a:off x="838200" y="1545071"/>
            <a:ext cx="4921722" cy="4351338"/>
          </a:xfrm>
        </p:spPr>
        <p:txBody>
          <a:bodyPr/>
          <a:lstStyle/>
          <a:p>
            <a:pPr marL="0" indent="0">
              <a:buNone/>
            </a:pPr>
            <a:r>
              <a:rPr lang="en-US"/>
              <a:t>PS104: Patron Account Blocks &amp; Notes</a:t>
            </a:r>
          </a:p>
        </p:txBody>
      </p:sp>
      <p:sp>
        <p:nvSpPr>
          <p:cNvPr id="4" name="Date Placeholder 3">
            <a:extLst>
              <a:ext uri="{FF2B5EF4-FFF2-40B4-BE49-F238E27FC236}">
                <a16:creationId xmlns:a16="http://schemas.microsoft.com/office/drawing/2014/main" id="{9B668B95-8839-A28D-A48F-59D6D0BE593F}"/>
              </a:ext>
            </a:extLst>
          </p:cNvPr>
          <p:cNvSpPr>
            <a:spLocks noGrp="1"/>
          </p:cNvSpPr>
          <p:nvPr>
            <p:ph type="dt" sz="half" idx="2"/>
          </p:nvPr>
        </p:nvSpPr>
        <p:spPr/>
        <p:txBody>
          <a:bodyPr/>
          <a:lstStyle/>
          <a:p>
            <a:fld id="{A99684E3-A0FF-49CA-B05E-EC4BBEDCAE69}" type="datetime4">
              <a:rPr lang="en-US" smtClean="0"/>
              <a:t>May 31, 2022</a:t>
            </a:fld>
            <a:endParaRPr lang="en-US"/>
          </a:p>
        </p:txBody>
      </p:sp>
      <p:sp>
        <p:nvSpPr>
          <p:cNvPr id="5" name="Footer Placeholder 4">
            <a:extLst>
              <a:ext uri="{FF2B5EF4-FFF2-40B4-BE49-F238E27FC236}">
                <a16:creationId xmlns:a16="http://schemas.microsoft.com/office/drawing/2014/main" id="{109F3756-EDA9-0472-B921-F0D45988C28B}"/>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E37CD302-6AF8-5E26-1338-8ABB9E5B36FA}"/>
              </a:ext>
            </a:extLst>
          </p:cNvPr>
          <p:cNvSpPr>
            <a:spLocks noGrp="1"/>
          </p:cNvSpPr>
          <p:nvPr>
            <p:ph type="sldNum" sz="quarter" idx="12"/>
          </p:nvPr>
        </p:nvSpPr>
        <p:spPr/>
        <p:txBody>
          <a:bodyPr/>
          <a:lstStyle/>
          <a:p>
            <a:fld id="{1FAA610F-65FB-4D76-A9F7-0135426F9A2E}" type="slidenum">
              <a:rPr lang="en-US" smtClean="0"/>
              <a:t>25</a:t>
            </a:fld>
            <a:endParaRPr lang="en-US"/>
          </a:p>
        </p:txBody>
      </p:sp>
      <p:pic>
        <p:nvPicPr>
          <p:cNvPr id="8" name="Picture 7">
            <a:extLst>
              <a:ext uri="{FF2B5EF4-FFF2-40B4-BE49-F238E27FC236}">
                <a16:creationId xmlns:a16="http://schemas.microsoft.com/office/drawing/2014/main" id="{07F0369C-3B17-8046-9405-B254D66AAAA7}"/>
              </a:ext>
            </a:extLst>
          </p:cNvPr>
          <p:cNvPicPr>
            <a:picLocks noChangeAspect="1"/>
          </p:cNvPicPr>
          <p:nvPr/>
        </p:nvPicPr>
        <p:blipFill>
          <a:blip r:embed="rId3"/>
          <a:stretch>
            <a:fillRect/>
          </a:stretch>
        </p:blipFill>
        <p:spPr>
          <a:xfrm>
            <a:off x="6710130" y="1365468"/>
            <a:ext cx="4440436" cy="4891242"/>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001B622A-38C1-5739-B6B3-63AF07B0E74E}"/>
              </a:ext>
            </a:extLst>
          </p:cNvPr>
          <p:cNvPicPr>
            <a:picLocks noChangeAspect="1"/>
          </p:cNvPicPr>
          <p:nvPr/>
        </p:nvPicPr>
        <p:blipFill>
          <a:blip r:embed="rId4"/>
          <a:stretch>
            <a:fillRect/>
          </a:stretch>
        </p:blipFill>
        <p:spPr>
          <a:xfrm>
            <a:off x="1293112" y="2613029"/>
            <a:ext cx="4576576" cy="3437986"/>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3486157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8BE671-8241-E6B1-D47D-D880AAE047F7}"/>
              </a:ext>
            </a:extLst>
          </p:cNvPr>
          <p:cNvSpPr>
            <a:spLocks noGrp="1"/>
          </p:cNvSpPr>
          <p:nvPr>
            <p:ph type="title"/>
          </p:nvPr>
        </p:nvSpPr>
        <p:spPr/>
        <p:txBody>
          <a:bodyPr/>
          <a:lstStyle/>
          <a:p>
            <a:r>
              <a:rPr lang="en-US"/>
              <a:t>Beanstack Launch</a:t>
            </a:r>
          </a:p>
        </p:txBody>
      </p:sp>
      <p:sp>
        <p:nvSpPr>
          <p:cNvPr id="9" name="Text Placeholder 8">
            <a:extLst>
              <a:ext uri="{FF2B5EF4-FFF2-40B4-BE49-F238E27FC236}">
                <a16:creationId xmlns:a16="http://schemas.microsoft.com/office/drawing/2014/main" id="{2BC22E15-A676-0AF4-CA0F-509DB9AF77A5}"/>
              </a:ext>
            </a:extLst>
          </p:cNvPr>
          <p:cNvSpPr>
            <a:spLocks noGrp="1"/>
          </p:cNvSpPr>
          <p:nvPr>
            <p:ph type="body" sz="half" idx="2"/>
          </p:nvPr>
        </p:nvSpPr>
        <p:spPr/>
        <p:txBody>
          <a:bodyPr/>
          <a:lstStyle/>
          <a:p>
            <a:r>
              <a:rPr lang="en-US">
                <a:hlinkClick r:id="rId3"/>
              </a:rPr>
              <a:t>https://support.swanlibraries.net/training/91041</a:t>
            </a:r>
            <a:r>
              <a:rPr lang="en-US"/>
              <a:t> </a:t>
            </a:r>
          </a:p>
        </p:txBody>
      </p:sp>
      <p:sp>
        <p:nvSpPr>
          <p:cNvPr id="4" name="Date Placeholder 3">
            <a:extLst>
              <a:ext uri="{FF2B5EF4-FFF2-40B4-BE49-F238E27FC236}">
                <a16:creationId xmlns:a16="http://schemas.microsoft.com/office/drawing/2014/main" id="{EFD834CA-5BB9-C4C2-11C6-A56E369DEA9B}"/>
              </a:ext>
            </a:extLst>
          </p:cNvPr>
          <p:cNvSpPr>
            <a:spLocks noGrp="1"/>
          </p:cNvSpPr>
          <p:nvPr>
            <p:ph type="dt" sz="half" idx="13"/>
          </p:nvPr>
        </p:nvSpPr>
        <p:spPr/>
        <p:txBody>
          <a:bodyPr/>
          <a:lstStyle/>
          <a:p>
            <a:fld id="{2ADB9304-2271-43F1-84BE-A04666C2680B}" type="datetime4">
              <a:rPr lang="en-US" smtClean="0"/>
              <a:t>May 31, 2022</a:t>
            </a:fld>
            <a:endParaRPr lang="en-US"/>
          </a:p>
        </p:txBody>
      </p:sp>
      <p:sp>
        <p:nvSpPr>
          <p:cNvPr id="5" name="Footer Placeholder 4">
            <a:extLst>
              <a:ext uri="{FF2B5EF4-FFF2-40B4-BE49-F238E27FC236}">
                <a16:creationId xmlns:a16="http://schemas.microsoft.com/office/drawing/2014/main" id="{BC4A00C0-3901-B01C-80BF-BD2789E0ED98}"/>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CE9CFED4-0A69-5489-D4C0-BED91EB39142}"/>
              </a:ext>
            </a:extLst>
          </p:cNvPr>
          <p:cNvSpPr>
            <a:spLocks noGrp="1"/>
          </p:cNvSpPr>
          <p:nvPr>
            <p:ph type="sldNum" sz="quarter" idx="12"/>
          </p:nvPr>
        </p:nvSpPr>
        <p:spPr/>
        <p:txBody>
          <a:bodyPr/>
          <a:lstStyle/>
          <a:p>
            <a:fld id="{1FAA610F-65FB-4D76-A9F7-0135426F9A2E}" type="slidenum">
              <a:rPr lang="en-US" smtClean="0"/>
              <a:pPr/>
              <a:t>26</a:t>
            </a:fld>
            <a:endParaRPr lang="en-US"/>
          </a:p>
        </p:txBody>
      </p:sp>
      <p:pic>
        <p:nvPicPr>
          <p:cNvPr id="12" name="Picture 11">
            <a:extLst>
              <a:ext uri="{FF2B5EF4-FFF2-40B4-BE49-F238E27FC236}">
                <a16:creationId xmlns:a16="http://schemas.microsoft.com/office/drawing/2014/main" id="{10A0649F-2484-7F4B-5985-EDFEDD72BF65}"/>
              </a:ext>
            </a:extLst>
          </p:cNvPr>
          <p:cNvPicPr>
            <a:picLocks noChangeAspect="1"/>
          </p:cNvPicPr>
          <p:nvPr/>
        </p:nvPicPr>
        <p:blipFill>
          <a:blip r:embed="rId4"/>
          <a:stretch>
            <a:fillRect/>
          </a:stretch>
        </p:blipFill>
        <p:spPr>
          <a:xfrm>
            <a:off x="5511829" y="326677"/>
            <a:ext cx="5432979" cy="5446198"/>
          </a:xfrm>
          <a:prstGeom prst="rect">
            <a:avLst/>
          </a:prstGeom>
        </p:spPr>
      </p:pic>
    </p:spTree>
    <p:custDataLst>
      <p:tags r:id="rId1"/>
    </p:custDataLst>
    <p:extLst>
      <p:ext uri="{BB962C8B-B14F-4D97-AF65-F5344CB8AC3E}">
        <p14:creationId xmlns:p14="http://schemas.microsoft.com/office/powerpoint/2010/main" val="2650109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94CC38B-75B7-1F88-677B-94FF949D7BB2}"/>
              </a:ext>
            </a:extLst>
          </p:cNvPr>
          <p:cNvSpPr>
            <a:spLocks noGrp="1"/>
          </p:cNvSpPr>
          <p:nvPr>
            <p:ph idx="1"/>
          </p:nvPr>
        </p:nvSpPr>
        <p:spPr/>
        <p:txBody>
          <a:bodyPr>
            <a:normAutofit lnSpcReduction="10000"/>
          </a:bodyPr>
          <a:lstStyle/>
          <a:p>
            <a:r>
              <a:rPr lang="en-US"/>
              <a:t>More than 50% of SWAN public libraries using Beanstack</a:t>
            </a:r>
          </a:p>
          <a:p>
            <a:r>
              <a:rPr lang="en-US"/>
              <a:t>Opportunity for libraries with smaller budget and staff to offer a reading software platform for patrons</a:t>
            </a:r>
          </a:p>
          <a:p>
            <a:r>
              <a:rPr lang="en-US"/>
              <a:t>Share expertise between colleagues</a:t>
            </a:r>
          </a:p>
          <a:p>
            <a:r>
              <a:rPr lang="en-US"/>
              <a:t>Not intended to replace existing reading program, but</a:t>
            </a:r>
          </a:p>
          <a:p>
            <a:pPr lvl="1"/>
            <a:r>
              <a:rPr lang="en-US"/>
              <a:t>We did hear from libraries concerned about losing their previous platform (</a:t>
            </a:r>
            <a:r>
              <a:rPr lang="en-US" err="1"/>
              <a:t>Wandoo</a:t>
            </a:r>
            <a:r>
              <a:rPr lang="en-US"/>
              <a:t> Reader discontinued as of May 31, 2022)</a:t>
            </a:r>
          </a:p>
          <a:p>
            <a:pPr lvl="1"/>
            <a:r>
              <a:rPr lang="en-US"/>
              <a:t>Readers can register on multiple </a:t>
            </a:r>
            <a:r>
              <a:rPr lang="en-US" err="1"/>
              <a:t>beanstacks</a:t>
            </a:r>
            <a:r>
              <a:rPr lang="en-US"/>
              <a:t>, if desired</a:t>
            </a:r>
          </a:p>
          <a:p>
            <a:r>
              <a:rPr lang="en-US"/>
              <a:t>No authentication required, so anyone can join</a:t>
            </a:r>
          </a:p>
          <a:p>
            <a:r>
              <a:rPr lang="en-US"/>
              <a:t>Libraries requested readiness by Summer Reading 2022</a:t>
            </a:r>
          </a:p>
        </p:txBody>
      </p:sp>
      <p:sp>
        <p:nvSpPr>
          <p:cNvPr id="4" name="Title 3">
            <a:extLst>
              <a:ext uri="{FF2B5EF4-FFF2-40B4-BE49-F238E27FC236}">
                <a16:creationId xmlns:a16="http://schemas.microsoft.com/office/drawing/2014/main" id="{B18596D9-2E08-B9CC-CB98-54A3DA4C9BFE}"/>
              </a:ext>
            </a:extLst>
          </p:cNvPr>
          <p:cNvSpPr>
            <a:spLocks noGrp="1"/>
          </p:cNvSpPr>
          <p:nvPr>
            <p:ph type="title"/>
          </p:nvPr>
        </p:nvSpPr>
        <p:spPr/>
        <p:txBody>
          <a:bodyPr/>
          <a:lstStyle/>
          <a:p>
            <a:r>
              <a:rPr lang="en-US"/>
              <a:t>Why Beanstack?</a:t>
            </a:r>
          </a:p>
        </p:txBody>
      </p:sp>
    </p:spTree>
    <p:custDataLst>
      <p:tags r:id="rId1"/>
    </p:custDataLst>
    <p:extLst>
      <p:ext uri="{BB962C8B-B14F-4D97-AF65-F5344CB8AC3E}">
        <p14:creationId xmlns:p14="http://schemas.microsoft.com/office/powerpoint/2010/main" val="3150532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8FB665-5F4F-D3BB-3651-10D89B0EDCBF}"/>
              </a:ext>
            </a:extLst>
          </p:cNvPr>
          <p:cNvSpPr>
            <a:spLocks noGrp="1"/>
          </p:cNvSpPr>
          <p:nvPr>
            <p:ph idx="1"/>
          </p:nvPr>
        </p:nvSpPr>
        <p:spPr/>
        <p:txBody>
          <a:bodyPr/>
          <a:lstStyle/>
          <a:p>
            <a:r>
              <a:rPr lang="en-US"/>
              <a:t>Web Browser</a:t>
            </a:r>
          </a:p>
          <a:p>
            <a:pPr lvl="1"/>
            <a:r>
              <a:rPr lang="en-US"/>
              <a:t>https://swanlibraries.beanstack.org</a:t>
            </a:r>
          </a:p>
          <a:p>
            <a:r>
              <a:rPr lang="en-US"/>
              <a:t>Beanstack app</a:t>
            </a:r>
          </a:p>
          <a:p>
            <a:pPr lvl="1"/>
            <a:r>
              <a:rPr lang="en-US"/>
              <a:t>Download the app from the Apple or</a:t>
            </a:r>
            <a:br>
              <a:rPr lang="en-US"/>
            </a:br>
            <a:r>
              <a:rPr lang="en-US"/>
              <a:t>Google stores</a:t>
            </a:r>
          </a:p>
          <a:p>
            <a:pPr lvl="1"/>
            <a:r>
              <a:rPr lang="en-US"/>
              <a:t>Search for </a:t>
            </a:r>
            <a:r>
              <a:rPr lang="en-US" i="1"/>
              <a:t>SWAN Library Services</a:t>
            </a:r>
          </a:p>
        </p:txBody>
      </p:sp>
      <p:sp>
        <p:nvSpPr>
          <p:cNvPr id="3" name="Footer Placeholder 2">
            <a:extLst>
              <a:ext uri="{FF2B5EF4-FFF2-40B4-BE49-F238E27FC236}">
                <a16:creationId xmlns:a16="http://schemas.microsoft.com/office/drawing/2014/main" id="{3D63703A-EF78-23DF-003C-84E32532FD38}"/>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65B0133D-4742-18B1-6944-A08E90CD0166}"/>
              </a:ext>
            </a:extLst>
          </p:cNvPr>
          <p:cNvSpPr>
            <a:spLocks noGrp="1"/>
          </p:cNvSpPr>
          <p:nvPr>
            <p:ph type="sldNum" sz="quarter" idx="12"/>
          </p:nvPr>
        </p:nvSpPr>
        <p:spPr/>
        <p:txBody>
          <a:bodyPr/>
          <a:lstStyle/>
          <a:p>
            <a:fld id="{1FAA610F-65FB-4D76-A9F7-0135426F9A2E}" type="slidenum">
              <a:rPr lang="en-US" smtClean="0"/>
              <a:t>28</a:t>
            </a:fld>
            <a:endParaRPr lang="en-US"/>
          </a:p>
        </p:txBody>
      </p:sp>
      <p:sp>
        <p:nvSpPr>
          <p:cNvPr id="5" name="Title 4">
            <a:extLst>
              <a:ext uri="{FF2B5EF4-FFF2-40B4-BE49-F238E27FC236}">
                <a16:creationId xmlns:a16="http://schemas.microsoft.com/office/drawing/2014/main" id="{B53191B5-0FDA-E641-FC85-148CCE48594E}"/>
              </a:ext>
            </a:extLst>
          </p:cNvPr>
          <p:cNvSpPr>
            <a:spLocks noGrp="1"/>
          </p:cNvSpPr>
          <p:nvPr>
            <p:ph type="title"/>
          </p:nvPr>
        </p:nvSpPr>
        <p:spPr/>
        <p:txBody>
          <a:bodyPr/>
          <a:lstStyle/>
          <a:p>
            <a:r>
              <a:rPr lang="en-US"/>
              <a:t>Two ways to register as a reader/family</a:t>
            </a:r>
          </a:p>
        </p:txBody>
      </p:sp>
      <p:sp>
        <p:nvSpPr>
          <p:cNvPr id="6" name="Date Placeholder 5">
            <a:extLst>
              <a:ext uri="{FF2B5EF4-FFF2-40B4-BE49-F238E27FC236}">
                <a16:creationId xmlns:a16="http://schemas.microsoft.com/office/drawing/2014/main" id="{0E0BEBF3-39BA-6CB9-1C18-4A6F9CE6B226}"/>
              </a:ext>
            </a:extLst>
          </p:cNvPr>
          <p:cNvSpPr>
            <a:spLocks noGrp="1"/>
          </p:cNvSpPr>
          <p:nvPr>
            <p:ph type="dt" sz="half" idx="2"/>
          </p:nvPr>
        </p:nvSpPr>
        <p:spPr/>
        <p:txBody>
          <a:bodyPr/>
          <a:lstStyle/>
          <a:p>
            <a:fld id="{A99684E3-A0FF-49CA-B05E-EC4BBEDCAE69}" type="datetime4">
              <a:rPr lang="en-US" smtClean="0"/>
              <a:t>May 31, 2022</a:t>
            </a:fld>
            <a:endParaRPr lang="en-US"/>
          </a:p>
        </p:txBody>
      </p:sp>
      <p:pic>
        <p:nvPicPr>
          <p:cNvPr id="7" name="Picture 6">
            <a:extLst>
              <a:ext uri="{FF2B5EF4-FFF2-40B4-BE49-F238E27FC236}">
                <a16:creationId xmlns:a16="http://schemas.microsoft.com/office/drawing/2014/main" id="{8AAF7F50-8143-C7B1-8141-B0A78D8C189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52723" y="2307424"/>
            <a:ext cx="7315200" cy="3790950"/>
          </a:xfrm>
          <a:prstGeom prst="rect">
            <a:avLst/>
          </a:prstGeom>
        </p:spPr>
      </p:pic>
    </p:spTree>
    <p:custDataLst>
      <p:tags r:id="rId1"/>
    </p:custDataLst>
    <p:extLst>
      <p:ext uri="{BB962C8B-B14F-4D97-AF65-F5344CB8AC3E}">
        <p14:creationId xmlns:p14="http://schemas.microsoft.com/office/powerpoint/2010/main" val="3072234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D7B87E-09C9-94FF-F615-8123D08CD443}"/>
              </a:ext>
            </a:extLst>
          </p:cNvPr>
          <p:cNvSpPr>
            <a:spLocks noGrp="1"/>
          </p:cNvSpPr>
          <p:nvPr>
            <p:ph idx="1"/>
          </p:nvPr>
        </p:nvSpPr>
        <p:spPr>
          <a:xfrm>
            <a:off x="838200" y="1825625"/>
            <a:ext cx="5524099" cy="4084287"/>
          </a:xfrm>
        </p:spPr>
        <p:txBody>
          <a:bodyPr/>
          <a:lstStyle/>
          <a:p>
            <a:r>
              <a:rPr lang="en-US"/>
              <a:t>Based on </a:t>
            </a:r>
            <a:r>
              <a:rPr lang="en-US" err="1"/>
              <a:t>iRead</a:t>
            </a:r>
            <a:r>
              <a:rPr lang="en-US"/>
              <a:t> 2022 themes</a:t>
            </a:r>
          </a:p>
          <a:p>
            <a:r>
              <a:rPr lang="en-US"/>
              <a:t>4 Grade levels</a:t>
            </a:r>
          </a:p>
          <a:p>
            <a:r>
              <a:rPr lang="en-US"/>
              <a:t>Badges and challenges grade specific</a:t>
            </a:r>
          </a:p>
          <a:p>
            <a:r>
              <a:rPr lang="en-US"/>
              <a:t>Readers will only see those challenges they qualify for based on grade level entered at registration</a:t>
            </a:r>
          </a:p>
          <a:p>
            <a:endParaRPr lang="en-US"/>
          </a:p>
        </p:txBody>
      </p:sp>
      <p:sp>
        <p:nvSpPr>
          <p:cNvPr id="3" name="Footer Placeholder 2">
            <a:extLst>
              <a:ext uri="{FF2B5EF4-FFF2-40B4-BE49-F238E27FC236}">
                <a16:creationId xmlns:a16="http://schemas.microsoft.com/office/drawing/2014/main" id="{9E039115-5809-58BE-21B6-707C03EE6137}"/>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FCDC68E0-1637-74DB-7A5B-3AFD21462A7F}"/>
              </a:ext>
            </a:extLst>
          </p:cNvPr>
          <p:cNvSpPr>
            <a:spLocks noGrp="1"/>
          </p:cNvSpPr>
          <p:nvPr>
            <p:ph type="sldNum" sz="quarter" idx="12"/>
          </p:nvPr>
        </p:nvSpPr>
        <p:spPr/>
        <p:txBody>
          <a:bodyPr/>
          <a:lstStyle/>
          <a:p>
            <a:fld id="{1FAA610F-65FB-4D76-A9F7-0135426F9A2E}" type="slidenum">
              <a:rPr lang="en-US" smtClean="0"/>
              <a:t>29</a:t>
            </a:fld>
            <a:endParaRPr lang="en-US"/>
          </a:p>
        </p:txBody>
      </p:sp>
      <p:sp>
        <p:nvSpPr>
          <p:cNvPr id="5" name="Title 4">
            <a:extLst>
              <a:ext uri="{FF2B5EF4-FFF2-40B4-BE49-F238E27FC236}">
                <a16:creationId xmlns:a16="http://schemas.microsoft.com/office/drawing/2014/main" id="{729305BC-C8DD-2ACD-A390-04A288EA0903}"/>
              </a:ext>
            </a:extLst>
          </p:cNvPr>
          <p:cNvSpPr>
            <a:spLocks noGrp="1"/>
          </p:cNvSpPr>
          <p:nvPr>
            <p:ph type="title"/>
          </p:nvPr>
        </p:nvSpPr>
        <p:spPr/>
        <p:txBody>
          <a:bodyPr/>
          <a:lstStyle/>
          <a:p>
            <a:r>
              <a:rPr lang="en-US"/>
              <a:t>Summer Reading 2022</a:t>
            </a:r>
          </a:p>
        </p:txBody>
      </p:sp>
      <p:sp>
        <p:nvSpPr>
          <p:cNvPr id="6" name="Date Placeholder 5">
            <a:extLst>
              <a:ext uri="{FF2B5EF4-FFF2-40B4-BE49-F238E27FC236}">
                <a16:creationId xmlns:a16="http://schemas.microsoft.com/office/drawing/2014/main" id="{066E00A9-F2F3-6ABF-13BC-76688DBDB6BA}"/>
              </a:ext>
            </a:extLst>
          </p:cNvPr>
          <p:cNvSpPr>
            <a:spLocks noGrp="1"/>
          </p:cNvSpPr>
          <p:nvPr>
            <p:ph type="dt" sz="half" idx="2"/>
          </p:nvPr>
        </p:nvSpPr>
        <p:spPr/>
        <p:txBody>
          <a:bodyPr/>
          <a:lstStyle/>
          <a:p>
            <a:fld id="{A99684E3-A0FF-49CA-B05E-EC4BBEDCAE69}" type="datetime4">
              <a:rPr lang="en-US" smtClean="0"/>
              <a:t>May 31, 2022</a:t>
            </a:fld>
            <a:endParaRPr lang="en-US"/>
          </a:p>
        </p:txBody>
      </p:sp>
      <p:pic>
        <p:nvPicPr>
          <p:cNvPr id="8" name="Picture 7">
            <a:extLst>
              <a:ext uri="{FF2B5EF4-FFF2-40B4-BE49-F238E27FC236}">
                <a16:creationId xmlns:a16="http://schemas.microsoft.com/office/drawing/2014/main" id="{1505926B-5B26-3E69-0743-8AFA973D143D}"/>
              </a:ext>
            </a:extLst>
          </p:cNvPr>
          <p:cNvPicPr>
            <a:picLocks noChangeAspect="1"/>
          </p:cNvPicPr>
          <p:nvPr/>
        </p:nvPicPr>
        <p:blipFill>
          <a:blip r:embed="rId3"/>
          <a:stretch>
            <a:fillRect/>
          </a:stretch>
        </p:blipFill>
        <p:spPr>
          <a:xfrm>
            <a:off x="6585727" y="313320"/>
            <a:ext cx="3211017" cy="2338384"/>
          </a:xfrm>
          <a:prstGeom prst="rect">
            <a:avLst/>
          </a:prstGeom>
          <a:ln>
            <a:solidFill>
              <a:schemeClr val="bg1">
                <a:lumMod val="95000"/>
              </a:schemeClr>
            </a:solidFill>
          </a:ln>
        </p:spPr>
      </p:pic>
      <p:pic>
        <p:nvPicPr>
          <p:cNvPr id="10" name="Picture 9">
            <a:extLst>
              <a:ext uri="{FF2B5EF4-FFF2-40B4-BE49-F238E27FC236}">
                <a16:creationId xmlns:a16="http://schemas.microsoft.com/office/drawing/2014/main" id="{A552F0A6-D1B4-07BD-17E0-4FFDFF2FDFEF}"/>
              </a:ext>
            </a:extLst>
          </p:cNvPr>
          <p:cNvPicPr>
            <a:picLocks noChangeAspect="1"/>
          </p:cNvPicPr>
          <p:nvPr/>
        </p:nvPicPr>
        <p:blipFill>
          <a:blip r:embed="rId4"/>
          <a:stretch>
            <a:fillRect/>
          </a:stretch>
        </p:blipFill>
        <p:spPr>
          <a:xfrm>
            <a:off x="9104969" y="2233605"/>
            <a:ext cx="3004857" cy="2175491"/>
          </a:xfrm>
          <a:prstGeom prst="rect">
            <a:avLst/>
          </a:prstGeom>
          <a:ln>
            <a:solidFill>
              <a:schemeClr val="bg1">
                <a:lumMod val="95000"/>
              </a:schemeClr>
            </a:solidFill>
          </a:ln>
        </p:spPr>
      </p:pic>
      <p:pic>
        <p:nvPicPr>
          <p:cNvPr id="12" name="Picture 11">
            <a:extLst>
              <a:ext uri="{FF2B5EF4-FFF2-40B4-BE49-F238E27FC236}">
                <a16:creationId xmlns:a16="http://schemas.microsoft.com/office/drawing/2014/main" id="{D7C1A8EC-79CF-5D8B-5C1C-53EAC2D614F5}"/>
              </a:ext>
            </a:extLst>
          </p:cNvPr>
          <p:cNvPicPr>
            <a:picLocks noChangeAspect="1"/>
          </p:cNvPicPr>
          <p:nvPr/>
        </p:nvPicPr>
        <p:blipFill>
          <a:blip r:embed="rId5"/>
          <a:stretch>
            <a:fillRect/>
          </a:stretch>
        </p:blipFill>
        <p:spPr>
          <a:xfrm>
            <a:off x="6324958" y="3814643"/>
            <a:ext cx="3211756" cy="2338384"/>
          </a:xfrm>
          <a:prstGeom prst="rect">
            <a:avLst/>
          </a:prstGeom>
          <a:ln>
            <a:solidFill>
              <a:schemeClr val="bg1">
                <a:lumMod val="95000"/>
              </a:schemeClr>
            </a:solidFill>
          </a:ln>
        </p:spPr>
      </p:pic>
    </p:spTree>
    <p:custDataLst>
      <p:tags r:id="rId1"/>
    </p:custDataLst>
    <p:extLst>
      <p:ext uri="{BB962C8B-B14F-4D97-AF65-F5344CB8AC3E}">
        <p14:creationId xmlns:p14="http://schemas.microsoft.com/office/powerpoint/2010/main" val="237113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EEAFD7-A305-439A-A117-A93D66ECC8E5}"/>
              </a:ext>
            </a:extLst>
          </p:cNvPr>
          <p:cNvSpPr>
            <a:spLocks noGrp="1"/>
          </p:cNvSpPr>
          <p:nvPr>
            <p:ph type="title"/>
          </p:nvPr>
        </p:nvSpPr>
        <p:spPr/>
        <p:txBody>
          <a:bodyPr/>
          <a:lstStyle/>
          <a:p>
            <a:r>
              <a:rPr lang="en-US"/>
              <a:t>SWAN Expo 2022 – August 19, 2022</a:t>
            </a:r>
          </a:p>
        </p:txBody>
      </p:sp>
      <p:sp>
        <p:nvSpPr>
          <p:cNvPr id="10" name="Content Placeholder 9">
            <a:extLst>
              <a:ext uri="{FF2B5EF4-FFF2-40B4-BE49-F238E27FC236}">
                <a16:creationId xmlns:a16="http://schemas.microsoft.com/office/drawing/2014/main" id="{A1730823-911F-4365-9607-5C8A97C8CD9F}"/>
              </a:ext>
            </a:extLst>
          </p:cNvPr>
          <p:cNvSpPr>
            <a:spLocks noGrp="1"/>
          </p:cNvSpPr>
          <p:nvPr>
            <p:ph sz="half" idx="2"/>
          </p:nvPr>
        </p:nvSpPr>
        <p:spPr>
          <a:xfrm>
            <a:off x="914400" y="1690688"/>
            <a:ext cx="5181600" cy="4351338"/>
          </a:xfrm>
        </p:spPr>
        <p:txBody>
          <a:bodyPr>
            <a:normAutofit lnSpcReduction="10000"/>
          </a:bodyPr>
          <a:lstStyle/>
          <a:p>
            <a:r>
              <a:rPr lang="en-US"/>
              <a:t>Update on member user groups</a:t>
            </a:r>
          </a:p>
          <a:p>
            <a:r>
              <a:rPr lang="en-US"/>
              <a:t>Highlighting use of the SWAN library services platform</a:t>
            </a:r>
          </a:p>
          <a:p>
            <a:r>
              <a:rPr lang="en-US"/>
              <a:t>Network with colleagues</a:t>
            </a:r>
          </a:p>
          <a:p>
            <a:endParaRPr lang="en-US"/>
          </a:p>
          <a:p>
            <a:r>
              <a:rPr lang="en-US"/>
              <a:t>Cost: $30, includes lunch</a:t>
            </a:r>
          </a:p>
          <a:p>
            <a:r>
              <a:rPr lang="en-US"/>
              <a:t>Space limited to 300</a:t>
            </a:r>
          </a:p>
          <a:p>
            <a:r>
              <a:rPr lang="en-US"/>
              <a:t>Raffle </a:t>
            </a:r>
          </a:p>
          <a:p>
            <a:r>
              <a:rPr lang="en-US"/>
              <a:t>No vendor tables</a:t>
            </a:r>
          </a:p>
          <a:p>
            <a:endParaRPr lang="en-US"/>
          </a:p>
        </p:txBody>
      </p:sp>
      <p:sp>
        <p:nvSpPr>
          <p:cNvPr id="5" name="Date Placeholder 4">
            <a:extLst>
              <a:ext uri="{FF2B5EF4-FFF2-40B4-BE49-F238E27FC236}">
                <a16:creationId xmlns:a16="http://schemas.microsoft.com/office/drawing/2014/main" id="{E591EC4F-8EFD-4828-B95C-9A970914637B}"/>
              </a:ext>
            </a:extLst>
          </p:cNvPr>
          <p:cNvSpPr>
            <a:spLocks noGrp="1"/>
          </p:cNvSpPr>
          <p:nvPr>
            <p:ph type="dt" sz="half" idx="13"/>
          </p:nvPr>
        </p:nvSpPr>
        <p:spPr/>
        <p:txBody>
          <a:bodyPr/>
          <a:lstStyle/>
          <a:p>
            <a:fld id="{C7EE3EF2-A7B1-4F23-8584-F0BBB5D3EC1A}" type="datetime4">
              <a:rPr lang="en-US" smtClean="0"/>
              <a:t>May 31, 2022</a:t>
            </a:fld>
            <a:endParaRPr lang="en-US"/>
          </a:p>
        </p:txBody>
      </p:sp>
      <p:sp>
        <p:nvSpPr>
          <p:cNvPr id="6" name="Footer Placeholder 5">
            <a:extLst>
              <a:ext uri="{FF2B5EF4-FFF2-40B4-BE49-F238E27FC236}">
                <a16:creationId xmlns:a16="http://schemas.microsoft.com/office/drawing/2014/main" id="{DB5D9923-D63D-42C1-9F92-256730431692}"/>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5D441DC4-A99E-41C7-97C3-FCDB6F1FD670}"/>
              </a:ext>
            </a:extLst>
          </p:cNvPr>
          <p:cNvSpPr>
            <a:spLocks noGrp="1"/>
          </p:cNvSpPr>
          <p:nvPr>
            <p:ph type="sldNum" sz="quarter" idx="12"/>
          </p:nvPr>
        </p:nvSpPr>
        <p:spPr/>
        <p:txBody>
          <a:bodyPr/>
          <a:lstStyle/>
          <a:p>
            <a:fld id="{1FAA610F-65FB-4D76-A9F7-0135426F9A2E}" type="slidenum">
              <a:rPr lang="en-US" smtClean="0"/>
              <a:t>3</a:t>
            </a:fld>
            <a:endParaRPr lang="en-US"/>
          </a:p>
        </p:txBody>
      </p:sp>
      <p:pic>
        <p:nvPicPr>
          <p:cNvPr id="13" name="Content Placeholder 12" descr="A blue and white sign&#10;&#10;Description automatically generated with low confidence">
            <a:extLst>
              <a:ext uri="{FF2B5EF4-FFF2-40B4-BE49-F238E27FC236}">
                <a16:creationId xmlns:a16="http://schemas.microsoft.com/office/drawing/2014/main" id="{D2FAA7AD-EF71-4709-966C-F5F7F151F88D}"/>
              </a:ext>
            </a:extLst>
          </p:cNvPr>
          <p:cNvPicPr>
            <a:picLocks noGrp="1" noChangeAspect="1"/>
          </p:cNvPicPr>
          <p:nvPr>
            <p:ph sz="half" idx="1"/>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0034" b="23262"/>
          <a:stretch/>
        </p:blipFill>
        <p:spPr>
          <a:xfrm>
            <a:off x="9330306" y="248800"/>
            <a:ext cx="2747963" cy="1558212"/>
          </a:xfrm>
        </p:spPr>
      </p:pic>
      <p:pic>
        <p:nvPicPr>
          <p:cNvPr id="16" name="Picture 15">
            <a:extLst>
              <a:ext uri="{FF2B5EF4-FFF2-40B4-BE49-F238E27FC236}">
                <a16:creationId xmlns:a16="http://schemas.microsoft.com/office/drawing/2014/main" id="{56CD9D63-9449-469F-94E0-E38BA5DB9F6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172200" y="1690688"/>
            <a:ext cx="5608512" cy="4112909"/>
          </a:xfrm>
          <a:prstGeom prst="rect">
            <a:avLst/>
          </a:prstGeom>
        </p:spPr>
      </p:pic>
    </p:spTree>
    <p:custDataLst>
      <p:tags r:id="rId1"/>
    </p:custDataLst>
    <p:extLst>
      <p:ext uri="{BB962C8B-B14F-4D97-AF65-F5344CB8AC3E}">
        <p14:creationId xmlns:p14="http://schemas.microsoft.com/office/powerpoint/2010/main" val="3517412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58930-1FAC-8B04-4108-931913942335}"/>
              </a:ext>
            </a:extLst>
          </p:cNvPr>
          <p:cNvSpPr>
            <a:spLocks noGrp="1"/>
          </p:cNvSpPr>
          <p:nvPr>
            <p:ph type="title"/>
          </p:nvPr>
        </p:nvSpPr>
        <p:spPr/>
        <p:txBody>
          <a:bodyPr/>
          <a:lstStyle/>
          <a:p>
            <a:r>
              <a:rPr lang="en-US"/>
              <a:t>Next Steps &amp; Questions</a:t>
            </a:r>
          </a:p>
        </p:txBody>
      </p:sp>
      <p:sp>
        <p:nvSpPr>
          <p:cNvPr id="3" name="Content Placeholder 2">
            <a:extLst>
              <a:ext uri="{FF2B5EF4-FFF2-40B4-BE49-F238E27FC236}">
                <a16:creationId xmlns:a16="http://schemas.microsoft.com/office/drawing/2014/main" id="{753204A2-DDC6-BBB7-C8FB-6DBEC82CF02F}"/>
              </a:ext>
            </a:extLst>
          </p:cNvPr>
          <p:cNvSpPr>
            <a:spLocks noGrp="1"/>
          </p:cNvSpPr>
          <p:nvPr>
            <p:ph sz="half" idx="1"/>
          </p:nvPr>
        </p:nvSpPr>
        <p:spPr>
          <a:xfrm>
            <a:off x="838200" y="1825625"/>
            <a:ext cx="6095226" cy="4394702"/>
          </a:xfrm>
        </p:spPr>
        <p:txBody>
          <a:bodyPr>
            <a:normAutofit lnSpcReduction="10000"/>
          </a:bodyPr>
          <a:lstStyle/>
          <a:p>
            <a:r>
              <a:rPr lang="en-US"/>
              <a:t>Sign up as a reader if you’d like to join</a:t>
            </a:r>
          </a:p>
          <a:p>
            <a:r>
              <a:rPr lang="en-US"/>
              <a:t>If your library already uses Beanstack, share your expertise and ideas in our SWAN Community Forums</a:t>
            </a:r>
          </a:p>
          <a:p>
            <a:pPr lvl="1"/>
            <a:r>
              <a:rPr lang="en-US"/>
              <a:t>Let us know your Beanstack main contact for sharing any registrations for your library</a:t>
            </a:r>
          </a:p>
          <a:p>
            <a:r>
              <a:rPr lang="en-US"/>
              <a:t>Want staff access? Submit a help ticket</a:t>
            </a:r>
          </a:p>
          <a:p>
            <a:pPr lvl="1"/>
            <a:r>
              <a:rPr lang="en-US"/>
              <a:t>Look around the Beanstack Help Center</a:t>
            </a:r>
            <a:br>
              <a:rPr lang="en-US"/>
            </a:br>
            <a:r>
              <a:rPr lang="en-US">
                <a:hlinkClick r:id="rId3"/>
              </a:rPr>
              <a:t>https://zoobean.zendesk.com/hc/en-us</a:t>
            </a:r>
            <a:r>
              <a:rPr lang="en-US"/>
              <a:t> </a:t>
            </a:r>
          </a:p>
        </p:txBody>
      </p:sp>
      <p:sp>
        <p:nvSpPr>
          <p:cNvPr id="5" name="Footer Placeholder 4">
            <a:extLst>
              <a:ext uri="{FF2B5EF4-FFF2-40B4-BE49-F238E27FC236}">
                <a16:creationId xmlns:a16="http://schemas.microsoft.com/office/drawing/2014/main" id="{E7A3AB0E-268E-303F-2596-E5F6250E4F43}"/>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6E785E43-FCCC-6DCD-A1D8-6D5D9CEF937D}"/>
              </a:ext>
            </a:extLst>
          </p:cNvPr>
          <p:cNvSpPr>
            <a:spLocks noGrp="1"/>
          </p:cNvSpPr>
          <p:nvPr>
            <p:ph type="sldNum" sz="quarter" idx="12"/>
          </p:nvPr>
        </p:nvSpPr>
        <p:spPr/>
        <p:txBody>
          <a:bodyPr/>
          <a:lstStyle/>
          <a:p>
            <a:fld id="{1FAA610F-65FB-4D76-A9F7-0135426F9A2E}" type="slidenum">
              <a:rPr lang="en-US" smtClean="0"/>
              <a:t>30</a:t>
            </a:fld>
            <a:endParaRPr lang="en-US"/>
          </a:p>
        </p:txBody>
      </p:sp>
      <p:sp>
        <p:nvSpPr>
          <p:cNvPr id="7" name="Date Placeholder 6">
            <a:extLst>
              <a:ext uri="{FF2B5EF4-FFF2-40B4-BE49-F238E27FC236}">
                <a16:creationId xmlns:a16="http://schemas.microsoft.com/office/drawing/2014/main" id="{882E86D3-FA80-649E-CA1C-9A2563205E9A}"/>
              </a:ext>
            </a:extLst>
          </p:cNvPr>
          <p:cNvSpPr>
            <a:spLocks noGrp="1"/>
          </p:cNvSpPr>
          <p:nvPr>
            <p:ph type="dt" sz="half" idx="13"/>
          </p:nvPr>
        </p:nvSpPr>
        <p:spPr/>
        <p:txBody>
          <a:bodyPr/>
          <a:lstStyle/>
          <a:p>
            <a:fld id="{BE77881E-05EA-445D-A401-3F862F6B3C8C}" type="datetime4">
              <a:rPr lang="en-US" smtClean="0"/>
              <a:t>May 31, 2022</a:t>
            </a:fld>
            <a:endParaRPr lang="en-US"/>
          </a:p>
        </p:txBody>
      </p:sp>
      <p:pic>
        <p:nvPicPr>
          <p:cNvPr id="9" name="Picture 8">
            <a:extLst>
              <a:ext uri="{FF2B5EF4-FFF2-40B4-BE49-F238E27FC236}">
                <a16:creationId xmlns:a16="http://schemas.microsoft.com/office/drawing/2014/main" id="{B4CD4FF7-8C83-D76A-F728-BD3DF67997FB}"/>
              </a:ext>
            </a:extLst>
          </p:cNvPr>
          <p:cNvPicPr>
            <a:picLocks noChangeAspect="1"/>
          </p:cNvPicPr>
          <p:nvPr/>
        </p:nvPicPr>
        <p:blipFill>
          <a:blip r:embed="rId4"/>
          <a:stretch>
            <a:fillRect/>
          </a:stretch>
        </p:blipFill>
        <p:spPr>
          <a:xfrm>
            <a:off x="7089837" y="2339563"/>
            <a:ext cx="4878711" cy="2443569"/>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250511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DA9-EA54-460F-985E-4C27502D4DCE}"/>
              </a:ext>
            </a:extLst>
          </p:cNvPr>
          <p:cNvSpPr>
            <a:spLocks noGrp="1"/>
          </p:cNvSpPr>
          <p:nvPr>
            <p:ph type="title"/>
          </p:nvPr>
        </p:nvSpPr>
        <p:spPr/>
        <p:txBody>
          <a:bodyPr/>
          <a:lstStyle/>
          <a:p>
            <a:r>
              <a:rPr lang="en-US"/>
              <a:t>Birds of a Feather</a:t>
            </a:r>
          </a:p>
        </p:txBody>
      </p:sp>
      <p:sp>
        <p:nvSpPr>
          <p:cNvPr id="5" name="Date Placeholder 4">
            <a:extLst>
              <a:ext uri="{FF2B5EF4-FFF2-40B4-BE49-F238E27FC236}">
                <a16:creationId xmlns:a16="http://schemas.microsoft.com/office/drawing/2014/main" id="{661B0740-CA6E-433E-A833-3E0A370F2276}"/>
              </a:ext>
            </a:extLst>
          </p:cNvPr>
          <p:cNvSpPr>
            <a:spLocks noGrp="1"/>
          </p:cNvSpPr>
          <p:nvPr>
            <p:ph type="dt" sz="half" idx="13"/>
          </p:nvPr>
        </p:nvSpPr>
        <p:spPr/>
        <p:txBody>
          <a:bodyPr/>
          <a:lstStyle/>
          <a:p>
            <a:fld id="{BE77881E-05EA-445D-A401-3F862F6B3C8C}" type="datetime4">
              <a:rPr lang="en-US" smtClean="0"/>
              <a:t>May 31, 2022</a:t>
            </a:fld>
            <a:endParaRPr lang="en-US"/>
          </a:p>
        </p:txBody>
      </p:sp>
      <p:sp>
        <p:nvSpPr>
          <p:cNvPr id="6" name="Footer Placeholder 5">
            <a:extLst>
              <a:ext uri="{FF2B5EF4-FFF2-40B4-BE49-F238E27FC236}">
                <a16:creationId xmlns:a16="http://schemas.microsoft.com/office/drawing/2014/main" id="{74307A9B-5E80-437E-BC8E-4B3EAE8ECFB2}"/>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1F51B2BD-936C-4E7B-98E8-F65CB651D75D}"/>
              </a:ext>
            </a:extLst>
          </p:cNvPr>
          <p:cNvSpPr>
            <a:spLocks noGrp="1"/>
          </p:cNvSpPr>
          <p:nvPr>
            <p:ph type="sldNum" sz="quarter" idx="12"/>
          </p:nvPr>
        </p:nvSpPr>
        <p:spPr/>
        <p:txBody>
          <a:bodyPr/>
          <a:lstStyle/>
          <a:p>
            <a:fld id="{1FAA610F-65FB-4D76-A9F7-0135426F9A2E}" type="slidenum">
              <a:rPr lang="en-US" smtClean="0"/>
              <a:t>31</a:t>
            </a:fld>
            <a:endParaRPr lang="en-US"/>
          </a:p>
        </p:txBody>
      </p:sp>
      <p:pic>
        <p:nvPicPr>
          <p:cNvPr id="11" name="Picture 10">
            <a:extLst>
              <a:ext uri="{FF2B5EF4-FFF2-40B4-BE49-F238E27FC236}">
                <a16:creationId xmlns:a16="http://schemas.microsoft.com/office/drawing/2014/main" id="{772271D4-AC25-4F61-BD17-0C52659BCECC}"/>
              </a:ext>
            </a:extLst>
          </p:cNvPr>
          <p:cNvPicPr>
            <a:picLocks noChangeAspect="1"/>
          </p:cNvPicPr>
          <p:nvPr/>
        </p:nvPicPr>
        <p:blipFill>
          <a:blip r:embed="rId4"/>
          <a:stretch>
            <a:fillRect/>
          </a:stretch>
        </p:blipFill>
        <p:spPr>
          <a:xfrm>
            <a:off x="999840" y="1565841"/>
            <a:ext cx="9430319" cy="4763539"/>
          </a:xfrm>
          <a:prstGeom prst="rect">
            <a:avLst/>
          </a:prstGeom>
          <a:ln>
            <a:solidFill>
              <a:schemeClr val="accent1"/>
            </a:solidFill>
          </a:ln>
        </p:spPr>
      </p:pic>
      <p:sp>
        <p:nvSpPr>
          <p:cNvPr id="12" name="Rectangle: Rounded Corners 11">
            <a:extLst>
              <a:ext uri="{FF2B5EF4-FFF2-40B4-BE49-F238E27FC236}">
                <a16:creationId xmlns:a16="http://schemas.microsoft.com/office/drawing/2014/main" id="{9FFCAA15-D713-4E2F-9E19-79735123E78C}"/>
              </a:ext>
            </a:extLst>
          </p:cNvPr>
          <p:cNvSpPr/>
          <p:nvPr/>
        </p:nvSpPr>
        <p:spPr>
          <a:xfrm>
            <a:off x="8115300" y="2743200"/>
            <a:ext cx="3851910" cy="1463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place for members to share expertise and help colleagues using common 3</a:t>
            </a:r>
            <a:r>
              <a:rPr lang="en-US" baseline="30000"/>
              <a:t>rd</a:t>
            </a:r>
            <a:r>
              <a:rPr lang="en-US"/>
              <a:t> party services. What else should we add here?</a:t>
            </a:r>
          </a:p>
        </p:txBody>
      </p:sp>
    </p:spTree>
    <p:custDataLst>
      <p:tags r:id="rId1"/>
    </p:custDataLst>
    <p:extLst>
      <p:ext uri="{BB962C8B-B14F-4D97-AF65-F5344CB8AC3E}">
        <p14:creationId xmlns:p14="http://schemas.microsoft.com/office/powerpoint/2010/main" val="299294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D60E-9577-4727-881E-CD4F31D74B46}"/>
              </a:ext>
            </a:extLst>
          </p:cNvPr>
          <p:cNvSpPr>
            <a:spLocks noGrp="1"/>
          </p:cNvSpPr>
          <p:nvPr>
            <p:ph type="title"/>
          </p:nvPr>
        </p:nvSpPr>
        <p:spPr/>
        <p:txBody>
          <a:bodyPr/>
          <a:lstStyle/>
          <a:p>
            <a:r>
              <a:rPr lang="en-US"/>
              <a:t>Join the SWAN Community Forums</a:t>
            </a:r>
          </a:p>
        </p:txBody>
      </p:sp>
      <p:sp>
        <p:nvSpPr>
          <p:cNvPr id="3" name="Content Placeholder 2">
            <a:extLst>
              <a:ext uri="{FF2B5EF4-FFF2-40B4-BE49-F238E27FC236}">
                <a16:creationId xmlns:a16="http://schemas.microsoft.com/office/drawing/2014/main" id="{76006EC4-CBCB-45EC-B42C-CD0C0AA4895C}"/>
              </a:ext>
            </a:extLst>
          </p:cNvPr>
          <p:cNvSpPr>
            <a:spLocks noGrp="1"/>
          </p:cNvSpPr>
          <p:nvPr>
            <p:ph idx="1"/>
          </p:nvPr>
        </p:nvSpPr>
        <p:spPr>
          <a:xfrm>
            <a:off x="838200" y="1825625"/>
            <a:ext cx="4435764" cy="4067175"/>
          </a:xfrm>
        </p:spPr>
        <p:txBody>
          <a:bodyPr/>
          <a:lstStyle/>
          <a:p>
            <a:r>
              <a:rPr lang="en-US"/>
              <a:t>Submit a help ticket if you don’t already have an account</a:t>
            </a:r>
          </a:p>
          <a:p>
            <a:r>
              <a:rPr lang="en-US"/>
              <a:t>Colleagues helping colleagues</a:t>
            </a:r>
          </a:p>
          <a:p>
            <a:r>
              <a:rPr lang="en-US"/>
              <a:t>Sharing expertise and creative solutions</a:t>
            </a:r>
          </a:p>
          <a:p>
            <a:r>
              <a:rPr lang="en-US"/>
              <a:t>See what people are talking about</a:t>
            </a:r>
          </a:p>
        </p:txBody>
      </p:sp>
      <p:sp>
        <p:nvSpPr>
          <p:cNvPr id="4" name="Date Placeholder 3">
            <a:extLst>
              <a:ext uri="{FF2B5EF4-FFF2-40B4-BE49-F238E27FC236}">
                <a16:creationId xmlns:a16="http://schemas.microsoft.com/office/drawing/2014/main" id="{8A4F3FCC-499A-47EF-B230-40FCDF5D8B82}"/>
              </a:ext>
            </a:extLst>
          </p:cNvPr>
          <p:cNvSpPr>
            <a:spLocks noGrp="1"/>
          </p:cNvSpPr>
          <p:nvPr>
            <p:ph type="dt" sz="half" idx="2"/>
          </p:nvPr>
        </p:nvSpPr>
        <p:spPr/>
        <p:txBody>
          <a:bodyPr/>
          <a:lstStyle/>
          <a:p>
            <a:fld id="{A99684E3-A0FF-49CA-B05E-EC4BBEDCAE69}" type="datetime4">
              <a:rPr lang="en-US" smtClean="0"/>
              <a:t>May 31, 2022</a:t>
            </a:fld>
            <a:endParaRPr lang="en-US"/>
          </a:p>
        </p:txBody>
      </p:sp>
      <p:sp>
        <p:nvSpPr>
          <p:cNvPr id="5" name="Footer Placeholder 4">
            <a:extLst>
              <a:ext uri="{FF2B5EF4-FFF2-40B4-BE49-F238E27FC236}">
                <a16:creationId xmlns:a16="http://schemas.microsoft.com/office/drawing/2014/main" id="{AAB1BBBA-6A77-408C-82F2-EFDDF68F9429}"/>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B1491798-5CDD-4633-B70A-977766AF74AB}"/>
              </a:ext>
            </a:extLst>
          </p:cNvPr>
          <p:cNvSpPr>
            <a:spLocks noGrp="1"/>
          </p:cNvSpPr>
          <p:nvPr>
            <p:ph type="sldNum" sz="quarter" idx="12"/>
          </p:nvPr>
        </p:nvSpPr>
        <p:spPr/>
        <p:txBody>
          <a:bodyPr/>
          <a:lstStyle/>
          <a:p>
            <a:fld id="{1FAA610F-65FB-4D76-A9F7-0135426F9A2E}" type="slidenum">
              <a:rPr lang="en-US" smtClean="0"/>
              <a:t>32</a:t>
            </a:fld>
            <a:endParaRPr lang="en-US"/>
          </a:p>
        </p:txBody>
      </p:sp>
      <p:pic>
        <p:nvPicPr>
          <p:cNvPr id="8" name="Picture 7">
            <a:extLst>
              <a:ext uri="{FF2B5EF4-FFF2-40B4-BE49-F238E27FC236}">
                <a16:creationId xmlns:a16="http://schemas.microsoft.com/office/drawing/2014/main" id="{77CE0B66-16EE-40B1-AE4A-C21C6AEA363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13821" y="1732539"/>
            <a:ext cx="6188729" cy="4253345"/>
          </a:xfrm>
          <a:prstGeom prst="rect">
            <a:avLst/>
          </a:prstGeom>
          <a:ln>
            <a:solidFill>
              <a:schemeClr val="tx2"/>
            </a:solidFill>
          </a:ln>
        </p:spPr>
      </p:pic>
      <p:sp>
        <p:nvSpPr>
          <p:cNvPr id="9" name="TextBox 8">
            <a:extLst>
              <a:ext uri="{FF2B5EF4-FFF2-40B4-BE49-F238E27FC236}">
                <a16:creationId xmlns:a16="http://schemas.microsoft.com/office/drawing/2014/main" id="{F9940F94-AB8A-4BAD-9E69-E772D0C252CD}"/>
              </a:ext>
            </a:extLst>
          </p:cNvPr>
          <p:cNvSpPr txBox="1"/>
          <p:nvPr/>
        </p:nvSpPr>
        <p:spPr>
          <a:xfrm>
            <a:off x="937215" y="1308439"/>
            <a:ext cx="5158785" cy="369332"/>
          </a:xfrm>
          <a:prstGeom prst="rect">
            <a:avLst/>
          </a:prstGeom>
          <a:noFill/>
        </p:spPr>
        <p:txBody>
          <a:bodyPr wrap="none" rtlCol="0">
            <a:spAutoFit/>
          </a:bodyPr>
          <a:lstStyle/>
          <a:p>
            <a:r>
              <a:rPr lang="en-US">
                <a:hlinkClick r:id="rId5"/>
              </a:rPr>
              <a:t>https://support.swanlibraries.net/members/forums</a:t>
            </a:r>
            <a:r>
              <a:rPr lang="en-US"/>
              <a:t> </a:t>
            </a:r>
          </a:p>
        </p:txBody>
      </p:sp>
    </p:spTree>
    <p:custDataLst>
      <p:tags r:id="rId1"/>
    </p:custDataLst>
    <p:extLst>
      <p:ext uri="{BB962C8B-B14F-4D97-AF65-F5344CB8AC3E}">
        <p14:creationId xmlns:p14="http://schemas.microsoft.com/office/powerpoint/2010/main" val="3963470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36504C-FA05-4FD4-B023-06A2779C85CB}"/>
              </a:ext>
            </a:extLst>
          </p:cNvPr>
          <p:cNvSpPr>
            <a:spLocks noGrp="1"/>
          </p:cNvSpPr>
          <p:nvPr>
            <p:ph type="title"/>
          </p:nvPr>
        </p:nvSpPr>
        <p:spPr/>
        <p:txBody>
          <a:bodyPr/>
          <a:lstStyle/>
          <a:p>
            <a:r>
              <a:rPr lang="en-US"/>
              <a:t>Libraries Empower Communities</a:t>
            </a:r>
          </a:p>
        </p:txBody>
      </p:sp>
      <p:sp>
        <p:nvSpPr>
          <p:cNvPr id="8" name="Content Placeholder 7">
            <a:extLst>
              <a:ext uri="{FF2B5EF4-FFF2-40B4-BE49-F238E27FC236}">
                <a16:creationId xmlns:a16="http://schemas.microsoft.com/office/drawing/2014/main" id="{1F683D25-07A7-4186-8401-323579644CC6}"/>
              </a:ext>
            </a:extLst>
          </p:cNvPr>
          <p:cNvSpPr>
            <a:spLocks noGrp="1"/>
          </p:cNvSpPr>
          <p:nvPr>
            <p:ph sz="half" idx="1"/>
          </p:nvPr>
        </p:nvSpPr>
        <p:spPr/>
        <p:txBody>
          <a:bodyPr>
            <a:normAutofit/>
          </a:bodyPr>
          <a:lstStyle/>
          <a:p>
            <a:r>
              <a:rPr lang="en-US"/>
              <a:t>Brainstorming group met</a:t>
            </a:r>
          </a:p>
          <a:p>
            <a:r>
              <a:rPr lang="en-US"/>
              <a:t>Seeking Director and event/program coordinator input – survey</a:t>
            </a:r>
          </a:p>
          <a:p>
            <a:r>
              <a:rPr lang="en-US"/>
              <a:t>Will share survey results to date at Quarterly on June 2</a:t>
            </a:r>
            <a:r>
              <a:rPr lang="en-US" baseline="30000"/>
              <a:t>nd</a:t>
            </a:r>
          </a:p>
          <a:p>
            <a:r>
              <a:rPr lang="en-US"/>
              <a:t>SWAN News</a:t>
            </a:r>
            <a:br>
              <a:rPr lang="en-US"/>
            </a:br>
            <a:r>
              <a:rPr lang="en-US">
                <a:hlinkClick r:id="rId4"/>
              </a:rPr>
              <a:t>https://support.swanlibraries.net/news/2022-05/91099</a:t>
            </a:r>
            <a:r>
              <a:rPr lang="en-US"/>
              <a:t> </a:t>
            </a:r>
          </a:p>
          <a:p>
            <a:endParaRPr lang="en-US"/>
          </a:p>
        </p:txBody>
      </p:sp>
      <p:sp>
        <p:nvSpPr>
          <p:cNvPr id="4" name="Date Placeholder 3">
            <a:extLst>
              <a:ext uri="{FF2B5EF4-FFF2-40B4-BE49-F238E27FC236}">
                <a16:creationId xmlns:a16="http://schemas.microsoft.com/office/drawing/2014/main" id="{DF710D0D-E3F2-4404-8A5D-53234C0E7798}"/>
              </a:ext>
            </a:extLst>
          </p:cNvPr>
          <p:cNvSpPr>
            <a:spLocks noGrp="1"/>
          </p:cNvSpPr>
          <p:nvPr>
            <p:ph type="dt" sz="half" idx="13"/>
          </p:nvPr>
        </p:nvSpPr>
        <p:spPr/>
        <p:txBody>
          <a:bodyPr/>
          <a:lstStyle/>
          <a:p>
            <a:fld id="{2ADB9304-2271-43F1-84BE-A04666C2680B}" type="datetime4">
              <a:rPr lang="en-US" smtClean="0"/>
              <a:t>May 31, 2022</a:t>
            </a:fld>
            <a:endParaRPr lang="en-US"/>
          </a:p>
        </p:txBody>
      </p:sp>
      <p:sp>
        <p:nvSpPr>
          <p:cNvPr id="5" name="Footer Placeholder 4">
            <a:extLst>
              <a:ext uri="{FF2B5EF4-FFF2-40B4-BE49-F238E27FC236}">
                <a16:creationId xmlns:a16="http://schemas.microsoft.com/office/drawing/2014/main" id="{DFC1CAF1-373B-4125-BF01-4A964AAD66F6}"/>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5B21DF5D-0683-4133-9F2A-E1FEF814003D}"/>
              </a:ext>
            </a:extLst>
          </p:cNvPr>
          <p:cNvSpPr>
            <a:spLocks noGrp="1"/>
          </p:cNvSpPr>
          <p:nvPr>
            <p:ph type="sldNum" sz="quarter" idx="12"/>
          </p:nvPr>
        </p:nvSpPr>
        <p:spPr/>
        <p:txBody>
          <a:bodyPr/>
          <a:lstStyle/>
          <a:p>
            <a:fld id="{1FAA610F-65FB-4D76-A9F7-0135426F9A2E}" type="slidenum">
              <a:rPr lang="en-US" smtClean="0"/>
              <a:pPr/>
              <a:t>33</a:t>
            </a:fld>
            <a:endParaRPr lang="en-US"/>
          </a:p>
        </p:txBody>
      </p:sp>
      <p:sp>
        <p:nvSpPr>
          <p:cNvPr id="9" name="Content Placeholder 7">
            <a:extLst>
              <a:ext uri="{FF2B5EF4-FFF2-40B4-BE49-F238E27FC236}">
                <a16:creationId xmlns:a16="http://schemas.microsoft.com/office/drawing/2014/main" id="{46A3A62F-8672-155F-F3A7-53A3BD9B66AD}"/>
              </a:ext>
            </a:extLst>
          </p:cNvPr>
          <p:cNvSpPr txBox="1">
            <a:spLocks/>
          </p:cNvSpPr>
          <p:nvPr/>
        </p:nvSpPr>
        <p:spPr>
          <a:xfrm>
            <a:off x="6364406"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1" name="TextBox 10">
            <a:extLst>
              <a:ext uri="{FF2B5EF4-FFF2-40B4-BE49-F238E27FC236}">
                <a16:creationId xmlns:a16="http://schemas.microsoft.com/office/drawing/2014/main" id="{5E63861F-B553-5BA7-949A-97C7AED42D07}"/>
              </a:ext>
            </a:extLst>
          </p:cNvPr>
          <p:cNvSpPr txBox="1"/>
          <p:nvPr/>
        </p:nvSpPr>
        <p:spPr>
          <a:xfrm>
            <a:off x="6222397" y="1843106"/>
            <a:ext cx="5465618" cy="3293209"/>
          </a:xfrm>
          <a:prstGeom prst="rect">
            <a:avLst/>
          </a:prstGeom>
          <a:solidFill>
            <a:schemeClr val="accent4">
              <a:lumMod val="20000"/>
              <a:lumOff val="80000"/>
            </a:schemeClr>
          </a:solidFill>
        </p:spPr>
        <p:txBody>
          <a:bodyPr wrap="square">
            <a:spAutoFit/>
          </a:bodyPr>
          <a:lstStyle/>
          <a:p>
            <a:pPr algn="l"/>
            <a:r>
              <a:rPr lang="en-US" sz="2800" b="0" i="0">
                <a:effectLst/>
              </a:rPr>
              <a:t>Brainstorming &amp; Planning Group</a:t>
            </a:r>
            <a:endParaRPr lang="en-US" sz="2800" b="0" i="0">
              <a:effectLst/>
              <a:hlinkClick r:id="rId5"/>
            </a:endParaRPr>
          </a:p>
          <a:p>
            <a:pPr marL="285750" indent="-285750" algn="l">
              <a:buFont typeface="Arial" panose="020B0604020202020204" pitchFamily="34" charset="0"/>
              <a:buChar char="•"/>
            </a:pPr>
            <a:r>
              <a:rPr lang="en-US" sz="2000" b="0" i="0">
                <a:solidFill>
                  <a:srgbClr val="1565C0"/>
                </a:solidFill>
                <a:effectLst/>
                <a:hlinkClick r:id="rId5"/>
              </a:rPr>
              <a:t>Jeanine Vaughn</a:t>
            </a:r>
            <a:r>
              <a:rPr lang="en-US" sz="2000" b="0" i="0">
                <a:solidFill>
                  <a:srgbClr val="000000"/>
                </a:solidFill>
                <a:effectLst/>
              </a:rPr>
              <a:t>, Glen Ellyn Public Library</a:t>
            </a:r>
          </a:p>
          <a:p>
            <a:pPr marL="285750" indent="-285750" algn="l">
              <a:buFont typeface="Arial" panose="020B0604020202020204" pitchFamily="34" charset="0"/>
              <a:buChar char="•"/>
            </a:pPr>
            <a:r>
              <a:rPr lang="en-US" sz="2000" b="0" i="0">
                <a:solidFill>
                  <a:srgbClr val="1565C0"/>
                </a:solidFill>
                <a:effectLst/>
                <a:hlinkClick r:id="rId6"/>
              </a:rPr>
              <a:t>Sue Eckhardt</a:t>
            </a:r>
            <a:r>
              <a:rPr lang="en-US" sz="2000" b="0" i="0">
                <a:solidFill>
                  <a:srgbClr val="000000"/>
                </a:solidFill>
                <a:effectLst/>
              </a:rPr>
              <a:t>, Calumet City Public Library</a:t>
            </a:r>
          </a:p>
          <a:p>
            <a:pPr marL="285750" indent="-285750" algn="l">
              <a:buFont typeface="Arial" panose="020B0604020202020204" pitchFamily="34" charset="0"/>
              <a:buChar char="•"/>
            </a:pPr>
            <a:r>
              <a:rPr lang="en-US" sz="2000" b="0" i="0">
                <a:solidFill>
                  <a:srgbClr val="1565C0"/>
                </a:solidFill>
                <a:effectLst/>
                <a:hlinkClick r:id="rId7"/>
              </a:rPr>
              <a:t>Jasmina Lapo</a:t>
            </a:r>
            <a:r>
              <a:rPr lang="en-US" sz="2000" b="0" i="0">
                <a:solidFill>
                  <a:srgbClr val="000000"/>
                </a:solidFill>
                <a:effectLst/>
              </a:rPr>
              <a:t>, St. Charles Public Library</a:t>
            </a:r>
          </a:p>
          <a:p>
            <a:pPr marL="285750" indent="-285750" algn="l">
              <a:buFont typeface="Arial" panose="020B0604020202020204" pitchFamily="34" charset="0"/>
              <a:buChar char="•"/>
            </a:pPr>
            <a:r>
              <a:rPr lang="en-US" sz="2000" b="0" i="0">
                <a:solidFill>
                  <a:srgbClr val="1565C0"/>
                </a:solidFill>
                <a:effectLst/>
                <a:hlinkClick r:id="rId8"/>
              </a:rPr>
              <a:t>MaryKellie Marquez</a:t>
            </a:r>
            <a:r>
              <a:rPr lang="en-US" sz="2000" b="0" i="0">
                <a:solidFill>
                  <a:srgbClr val="000000"/>
                </a:solidFill>
                <a:effectLst/>
              </a:rPr>
              <a:t>, Warrenville Public Library District</a:t>
            </a:r>
          </a:p>
          <a:p>
            <a:pPr marL="285750" indent="-285750" algn="l">
              <a:buFont typeface="Arial" panose="020B0604020202020204" pitchFamily="34" charset="0"/>
              <a:buChar char="•"/>
            </a:pPr>
            <a:r>
              <a:rPr lang="en-US" sz="2000" b="0" i="0">
                <a:solidFill>
                  <a:srgbClr val="1565C0"/>
                </a:solidFill>
                <a:effectLst/>
                <a:hlinkClick r:id="rId9"/>
              </a:rPr>
              <a:t>Natalie Starosta</a:t>
            </a:r>
            <a:r>
              <a:rPr lang="en-US" sz="2000" b="0" i="0">
                <a:solidFill>
                  <a:srgbClr val="000000"/>
                </a:solidFill>
                <a:effectLst/>
              </a:rPr>
              <a:t>, North Riverside Public Library</a:t>
            </a:r>
          </a:p>
          <a:p>
            <a:pPr marL="285750" indent="-285750" algn="l">
              <a:buFont typeface="Arial" panose="020B0604020202020204" pitchFamily="34" charset="0"/>
              <a:buChar char="•"/>
            </a:pPr>
            <a:r>
              <a:rPr lang="en-US" sz="2000" b="0" i="0">
                <a:solidFill>
                  <a:srgbClr val="1565C0"/>
                </a:solidFill>
                <a:effectLst/>
                <a:hlinkClick r:id="rId10"/>
              </a:rPr>
              <a:t>Helen Pinder</a:t>
            </a:r>
            <a:r>
              <a:rPr lang="en-US" sz="2000" b="0" i="0">
                <a:solidFill>
                  <a:srgbClr val="000000"/>
                </a:solidFill>
                <a:effectLst/>
              </a:rPr>
              <a:t>, SWAN</a:t>
            </a:r>
          </a:p>
          <a:p>
            <a:pPr marL="285750" indent="-285750" algn="l">
              <a:buFont typeface="Arial" panose="020B0604020202020204" pitchFamily="34" charset="0"/>
              <a:buChar char="•"/>
            </a:pPr>
            <a:r>
              <a:rPr lang="en-US" sz="2000" b="0" i="0">
                <a:solidFill>
                  <a:srgbClr val="1565C0"/>
                </a:solidFill>
                <a:effectLst/>
                <a:hlinkClick r:id="rId11"/>
              </a:rPr>
              <a:t>Crystal Vela</a:t>
            </a:r>
            <a:r>
              <a:rPr lang="en-US" sz="2000" b="0" i="0">
                <a:solidFill>
                  <a:srgbClr val="000000"/>
                </a:solidFill>
                <a:effectLst/>
              </a:rPr>
              <a:t>, SWAN</a:t>
            </a:r>
          </a:p>
        </p:txBody>
      </p:sp>
    </p:spTree>
    <p:custDataLst>
      <p:tags r:id="rId1"/>
    </p:custDataLst>
    <p:extLst>
      <p:ext uri="{BB962C8B-B14F-4D97-AF65-F5344CB8AC3E}">
        <p14:creationId xmlns:p14="http://schemas.microsoft.com/office/powerpoint/2010/main" val="897616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77EE4F-FDCA-4F6C-9747-CF8A458756C7}"/>
              </a:ext>
            </a:extLst>
          </p:cNvPr>
          <p:cNvSpPr>
            <a:spLocks noGrp="1"/>
          </p:cNvSpPr>
          <p:nvPr>
            <p:ph type="title"/>
          </p:nvPr>
        </p:nvSpPr>
        <p:spPr>
          <a:xfrm>
            <a:off x="449984" y="98139"/>
            <a:ext cx="6646985" cy="1325563"/>
          </a:xfrm>
        </p:spPr>
        <p:txBody>
          <a:bodyPr/>
          <a:lstStyle/>
          <a:p>
            <a:r>
              <a:rPr lang="en-US"/>
              <a:t>Other Upcoming Meetings</a:t>
            </a:r>
          </a:p>
        </p:txBody>
      </p:sp>
      <p:sp>
        <p:nvSpPr>
          <p:cNvPr id="2" name="Content Placeholder 1">
            <a:extLst>
              <a:ext uri="{FF2B5EF4-FFF2-40B4-BE49-F238E27FC236}">
                <a16:creationId xmlns:a16="http://schemas.microsoft.com/office/drawing/2014/main" id="{D7435803-0281-4653-88C8-11C9B137D10B}"/>
              </a:ext>
            </a:extLst>
          </p:cNvPr>
          <p:cNvSpPr>
            <a:spLocks noGrp="1"/>
          </p:cNvSpPr>
          <p:nvPr>
            <p:ph idx="1"/>
          </p:nvPr>
        </p:nvSpPr>
        <p:spPr>
          <a:xfrm>
            <a:off x="7312806" y="530083"/>
            <a:ext cx="4020896" cy="461673"/>
          </a:xfrm>
        </p:spPr>
        <p:txBody>
          <a:bodyPr>
            <a:normAutofit lnSpcReduction="10000"/>
          </a:bodyPr>
          <a:lstStyle/>
          <a:p>
            <a:pPr marL="0" indent="0">
              <a:buNone/>
            </a:pPr>
            <a:r>
              <a:rPr lang="en-US">
                <a:hlinkClick r:id="rId4"/>
              </a:rPr>
              <a:t>See SWAN’s events on L2</a:t>
            </a:r>
            <a:endParaRPr lang="en-US"/>
          </a:p>
        </p:txBody>
      </p:sp>
      <p:sp>
        <p:nvSpPr>
          <p:cNvPr id="8" name="Content Placeholder 1">
            <a:extLst>
              <a:ext uri="{FF2B5EF4-FFF2-40B4-BE49-F238E27FC236}">
                <a16:creationId xmlns:a16="http://schemas.microsoft.com/office/drawing/2014/main" id="{B6BF7C84-5D82-4F9C-AD5E-BE9893B7ED69}"/>
              </a:ext>
            </a:extLst>
          </p:cNvPr>
          <p:cNvSpPr txBox="1">
            <a:spLocks/>
          </p:cNvSpPr>
          <p:nvPr/>
        </p:nvSpPr>
        <p:spPr>
          <a:xfrm>
            <a:off x="569796" y="1283520"/>
            <a:ext cx="5527232" cy="33105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ea typeface="+mn-lt"/>
                <a:cs typeface="+mn-lt"/>
              </a:rPr>
              <a:t>SWAN Quarterly – 6/2</a:t>
            </a:r>
            <a:endParaRPr lang="en-US"/>
          </a:p>
          <a:p>
            <a:r>
              <a:rPr lang="en-US" sz="2400">
                <a:ea typeface="+mn-lt"/>
                <a:cs typeface="+mn-lt"/>
              </a:rPr>
              <a:t>SWAN Board Meeting – 6/17</a:t>
            </a:r>
          </a:p>
          <a:p>
            <a:r>
              <a:rPr lang="en-US" sz="2400">
                <a:ea typeface="+mn-lt"/>
                <a:cs typeface="+mn-lt"/>
              </a:rPr>
              <a:t>Monthly Office Hours</a:t>
            </a:r>
          </a:p>
          <a:p>
            <a:pPr lvl="1"/>
            <a:r>
              <a:rPr lang="en-US" sz="1800">
                <a:ea typeface="+mn-lt"/>
                <a:cs typeface="+mn-lt"/>
              </a:rPr>
              <a:t>Aspen – 6/6</a:t>
            </a:r>
          </a:p>
          <a:p>
            <a:pPr lvl="1"/>
            <a:r>
              <a:rPr lang="en-US" sz="1800">
                <a:ea typeface="+mn-lt"/>
                <a:cs typeface="+mn-lt"/>
              </a:rPr>
              <a:t>Circ/ILL/Outreach –6/1</a:t>
            </a:r>
            <a:endParaRPr lang="en-US"/>
          </a:p>
          <a:p>
            <a:pPr lvl="1"/>
            <a:r>
              <a:rPr lang="en-US" sz="1800">
                <a:ea typeface="+mn-lt"/>
                <a:cs typeface="+mn-lt"/>
              </a:rPr>
              <a:t>Directors Coffee Hour – 6/3</a:t>
            </a:r>
          </a:p>
          <a:p>
            <a:pPr lvl="1"/>
            <a:r>
              <a:rPr lang="en-US" sz="1800" err="1">
                <a:ea typeface="+mn-lt"/>
                <a:cs typeface="+mn-lt"/>
              </a:rPr>
              <a:t>BLUEcloud</a:t>
            </a:r>
            <a:r>
              <a:rPr lang="en-US" sz="1800">
                <a:ea typeface="+mn-lt"/>
                <a:cs typeface="+mn-lt"/>
              </a:rPr>
              <a:t> Analytics – 6/8</a:t>
            </a:r>
          </a:p>
          <a:p>
            <a:pPr lvl="1"/>
            <a:r>
              <a:rPr lang="en-US" sz="1800">
                <a:ea typeface="+mn-lt"/>
                <a:cs typeface="+mn-lt"/>
              </a:rPr>
              <a:t>Circulation &amp; Hold Map – 6/15</a:t>
            </a:r>
          </a:p>
          <a:p>
            <a:pPr lvl="1"/>
            <a:r>
              <a:rPr lang="en-US" sz="1800" err="1">
                <a:ea typeface="+mn-lt"/>
                <a:cs typeface="+mn-lt"/>
              </a:rPr>
              <a:t>BLUEcloud</a:t>
            </a:r>
            <a:r>
              <a:rPr lang="en-US" sz="1800">
                <a:ea typeface="+mn-lt"/>
                <a:cs typeface="+mn-lt"/>
              </a:rPr>
              <a:t> Staff – 6/22</a:t>
            </a:r>
          </a:p>
          <a:p>
            <a:pPr marL="0" indent="0">
              <a:buNone/>
            </a:pPr>
            <a:endParaRPr lang="en-US" sz="2400">
              <a:ea typeface="+mn-lt"/>
              <a:cs typeface="+mn-lt"/>
            </a:endParaRPr>
          </a:p>
          <a:p>
            <a:pPr marL="0" indent="0">
              <a:buNone/>
            </a:pPr>
            <a:endParaRPr lang="en-US" sz="2200">
              <a:ea typeface="Source Sans Pro"/>
            </a:endParaRPr>
          </a:p>
          <a:p>
            <a:endParaRPr lang="en-US" sz="2000">
              <a:ea typeface="Source Sans Pro"/>
            </a:endParaRPr>
          </a:p>
        </p:txBody>
      </p:sp>
      <p:sp>
        <p:nvSpPr>
          <p:cNvPr id="11" name="Content Placeholder 1">
            <a:extLst>
              <a:ext uri="{FF2B5EF4-FFF2-40B4-BE49-F238E27FC236}">
                <a16:creationId xmlns:a16="http://schemas.microsoft.com/office/drawing/2014/main" id="{AEEC8B2A-E1BB-473B-B2E3-D4483618203A}"/>
              </a:ext>
            </a:extLst>
          </p:cNvPr>
          <p:cNvSpPr txBox="1">
            <a:spLocks/>
          </p:cNvSpPr>
          <p:nvPr/>
        </p:nvSpPr>
        <p:spPr>
          <a:xfrm>
            <a:off x="6099179" y="1283519"/>
            <a:ext cx="5353912" cy="50362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Source Sans Pro"/>
              </a:rPr>
              <a:t>OCLC Training on L2</a:t>
            </a:r>
            <a:endParaRPr lang="en-US"/>
          </a:p>
          <a:p>
            <a:pPr lvl="1"/>
            <a:r>
              <a:rPr lang="en-US" err="1">
                <a:ea typeface="+mn-lt"/>
                <a:cs typeface="+mn-lt"/>
              </a:rPr>
              <a:t>WorldShare</a:t>
            </a:r>
            <a:r>
              <a:rPr lang="en-US">
                <a:ea typeface="+mn-lt"/>
                <a:cs typeface="+mn-lt"/>
              </a:rPr>
              <a:t> ILL - Borrowing</a:t>
            </a:r>
            <a:r>
              <a:rPr lang="en-US">
                <a:ea typeface="Source Sans Pro"/>
              </a:rPr>
              <a:t> –6/21</a:t>
            </a:r>
          </a:p>
          <a:p>
            <a:pPr lvl="1"/>
            <a:r>
              <a:rPr lang="en-US">
                <a:ea typeface="+mn-lt"/>
                <a:cs typeface="+mn-lt"/>
              </a:rPr>
              <a:t>OCLC: </a:t>
            </a:r>
            <a:r>
              <a:rPr lang="en-US" err="1">
                <a:ea typeface="+mn-lt"/>
                <a:cs typeface="+mn-lt"/>
              </a:rPr>
              <a:t>WorldShare</a:t>
            </a:r>
            <a:r>
              <a:rPr lang="en-US">
                <a:ea typeface="+mn-lt"/>
                <a:cs typeface="+mn-lt"/>
              </a:rPr>
              <a:t> ILL – Lending – 6/23</a:t>
            </a:r>
            <a:endParaRPr lang="en-US">
              <a:ea typeface="Source Sans Pro"/>
            </a:endParaRPr>
          </a:p>
          <a:p>
            <a:r>
              <a:rPr lang="en-US">
                <a:ea typeface="Source Sans Pro"/>
              </a:rPr>
              <a:t>User Groups:</a:t>
            </a:r>
          </a:p>
          <a:p>
            <a:pPr lvl="1"/>
            <a:r>
              <a:rPr lang="en-US">
                <a:ea typeface="Source Sans Pro"/>
              </a:rPr>
              <a:t>ILL Users – 6/1</a:t>
            </a:r>
          </a:p>
          <a:p>
            <a:pPr lvl="1"/>
            <a:r>
              <a:rPr lang="en-US">
                <a:ea typeface="Source Sans Pro"/>
              </a:rPr>
              <a:t>Circulation users – 6/15</a:t>
            </a:r>
          </a:p>
          <a:p>
            <a:pPr lvl="1"/>
            <a:r>
              <a:rPr lang="en-US">
                <a:ea typeface="Source Sans Pro"/>
              </a:rPr>
              <a:t>E-Resource Advisory – 6/23</a:t>
            </a:r>
          </a:p>
          <a:p>
            <a:r>
              <a:rPr lang="en-US">
                <a:ea typeface="Source Sans Pro"/>
              </a:rPr>
              <a:t>Trainings</a:t>
            </a:r>
          </a:p>
          <a:p>
            <a:pPr lvl="1"/>
            <a:r>
              <a:rPr lang="en-US">
                <a:ea typeface="Source Sans Pro"/>
              </a:rPr>
              <a:t>Getting Started with Accessibility Testing – 6/9</a:t>
            </a:r>
          </a:p>
          <a:p>
            <a:pPr marL="457200" lvl="1" indent="0">
              <a:buNone/>
            </a:pPr>
            <a:endParaRPr lang="en-US">
              <a:ea typeface="Source Sans Pro"/>
            </a:endParaRPr>
          </a:p>
          <a:p>
            <a:pPr marL="0" indent="0">
              <a:buNone/>
            </a:pPr>
            <a:endParaRPr lang="en-US">
              <a:ea typeface="Source Sans Pro"/>
            </a:endParaRPr>
          </a:p>
          <a:p>
            <a:pPr marL="0" indent="0">
              <a:buNone/>
            </a:pPr>
            <a:endParaRPr lang="en-US">
              <a:ea typeface="Source Sans Pro"/>
            </a:endParaRPr>
          </a:p>
          <a:p>
            <a:pPr marL="0" indent="0">
              <a:buNone/>
            </a:pPr>
            <a:endParaRPr lang="en-US">
              <a:ea typeface="Source Sans Pro"/>
            </a:endParaRPr>
          </a:p>
          <a:p>
            <a:pPr marL="0" indent="0">
              <a:buNone/>
            </a:pPr>
            <a:endParaRPr lang="en-US">
              <a:ea typeface="Source Sans Pro"/>
            </a:endParaRPr>
          </a:p>
          <a:p>
            <a:pPr marL="0" indent="0">
              <a:buNone/>
            </a:pPr>
            <a:endParaRPr lang="en-US">
              <a:ea typeface="Source Sans Pro"/>
            </a:endParaRPr>
          </a:p>
          <a:p>
            <a:pPr marL="0" indent="0">
              <a:buNone/>
            </a:pPr>
            <a:endParaRPr lang="en-US" sz="2000">
              <a:ea typeface="Source Sans Pro"/>
            </a:endParaRPr>
          </a:p>
          <a:p>
            <a:pPr marL="0" indent="0">
              <a:buNone/>
            </a:pPr>
            <a:endParaRPr lang="en-US">
              <a:ea typeface="Source Sans Pro"/>
            </a:endParaRPr>
          </a:p>
        </p:txBody>
      </p:sp>
      <p:sp>
        <p:nvSpPr>
          <p:cNvPr id="6" name="Date Placeholder 5">
            <a:extLst>
              <a:ext uri="{FF2B5EF4-FFF2-40B4-BE49-F238E27FC236}">
                <a16:creationId xmlns:a16="http://schemas.microsoft.com/office/drawing/2014/main" id="{EFB3FD23-CA14-4788-B507-C54AB037662A}"/>
              </a:ext>
            </a:extLst>
          </p:cNvPr>
          <p:cNvSpPr>
            <a:spLocks noGrp="1"/>
          </p:cNvSpPr>
          <p:nvPr>
            <p:ph type="dt" sz="half" idx="2"/>
          </p:nvPr>
        </p:nvSpPr>
        <p:spPr/>
        <p:txBody>
          <a:bodyPr/>
          <a:lstStyle/>
          <a:p>
            <a:fld id="{A99684E3-A0FF-49CA-B05E-EC4BBEDCAE69}" type="datetime4">
              <a:rPr lang="en-US" smtClean="0"/>
              <a:t>May 31, 2022</a:t>
            </a:fld>
            <a:endParaRPr lang="en-US"/>
          </a:p>
        </p:txBody>
      </p:sp>
      <p:sp>
        <p:nvSpPr>
          <p:cNvPr id="3" name="Footer Placeholder 2">
            <a:extLst>
              <a:ext uri="{FF2B5EF4-FFF2-40B4-BE49-F238E27FC236}">
                <a16:creationId xmlns:a16="http://schemas.microsoft.com/office/drawing/2014/main" id="{D15E3306-6661-48C1-B7F8-FB71972F2C32}"/>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465DB6F0-38AA-405B-96A1-2AC8366858FC}"/>
              </a:ext>
            </a:extLst>
          </p:cNvPr>
          <p:cNvSpPr>
            <a:spLocks noGrp="1"/>
          </p:cNvSpPr>
          <p:nvPr>
            <p:ph type="sldNum" sz="quarter" idx="12"/>
          </p:nvPr>
        </p:nvSpPr>
        <p:spPr/>
        <p:txBody>
          <a:bodyPr/>
          <a:lstStyle/>
          <a:p>
            <a:fld id="{1FAA610F-65FB-4D76-A9F7-0135426F9A2E}" type="slidenum">
              <a:rPr lang="en-US" smtClean="0"/>
              <a:t>34</a:t>
            </a:fld>
            <a:endParaRPr lang="en-US"/>
          </a:p>
        </p:txBody>
      </p:sp>
      <p:sp>
        <p:nvSpPr>
          <p:cNvPr id="7" name="Rectangle: Rounded Corners 6">
            <a:extLst>
              <a:ext uri="{FF2B5EF4-FFF2-40B4-BE49-F238E27FC236}">
                <a16:creationId xmlns:a16="http://schemas.microsoft.com/office/drawing/2014/main" id="{85CDCECB-8089-4607-9BF3-DEEF24FE0E5F}"/>
              </a:ext>
            </a:extLst>
          </p:cNvPr>
          <p:cNvSpPr/>
          <p:nvPr/>
        </p:nvSpPr>
        <p:spPr>
          <a:xfrm>
            <a:off x="647100" y="4694277"/>
            <a:ext cx="5280161" cy="1537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Office hours are free-form, without an agenda. Bring your questions, ideas you’d like to share, and request demonstrations of how to perform functions/tasks.</a:t>
            </a:r>
          </a:p>
        </p:txBody>
      </p:sp>
    </p:spTree>
    <p:custDataLst>
      <p:tags r:id="rId1"/>
    </p:custDataLst>
    <p:extLst>
      <p:ext uri="{BB962C8B-B14F-4D97-AF65-F5344CB8AC3E}">
        <p14:creationId xmlns:p14="http://schemas.microsoft.com/office/powerpoint/2010/main" val="2743006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07F1-6488-41F3-B15F-74CB80EE45E0}"/>
              </a:ext>
            </a:extLst>
          </p:cNvPr>
          <p:cNvSpPr>
            <a:spLocks noGrp="1"/>
          </p:cNvSpPr>
          <p:nvPr>
            <p:ph type="title"/>
          </p:nvPr>
        </p:nvSpPr>
        <p:spPr/>
        <p:txBody>
          <a:bodyPr/>
          <a:lstStyle/>
          <a:p>
            <a:r>
              <a:rPr lang="en-US"/>
              <a:t>Recent webinar recordings available</a:t>
            </a:r>
          </a:p>
        </p:txBody>
      </p:sp>
      <p:sp>
        <p:nvSpPr>
          <p:cNvPr id="3" name="Content Placeholder 2">
            <a:extLst>
              <a:ext uri="{FF2B5EF4-FFF2-40B4-BE49-F238E27FC236}">
                <a16:creationId xmlns:a16="http://schemas.microsoft.com/office/drawing/2014/main" id="{FA889760-9EC9-4060-B6CC-449C5FABE89F}"/>
              </a:ext>
            </a:extLst>
          </p:cNvPr>
          <p:cNvSpPr>
            <a:spLocks noGrp="1"/>
          </p:cNvSpPr>
          <p:nvPr>
            <p:ph idx="1"/>
          </p:nvPr>
        </p:nvSpPr>
        <p:spPr>
          <a:xfrm>
            <a:off x="881233" y="1678697"/>
            <a:ext cx="5214767" cy="4260285"/>
          </a:xfrm>
        </p:spPr>
        <p:txBody>
          <a:bodyPr/>
          <a:lstStyle/>
          <a:p>
            <a:r>
              <a:rPr lang="en-US">
                <a:hlinkClick r:id="rId3"/>
              </a:rPr>
              <a:t>It’s Free! Open Access &amp; Open Education Collections</a:t>
            </a:r>
            <a:endParaRPr lang="en-US">
              <a:hlinkClick r:id="rId4"/>
            </a:endParaRPr>
          </a:p>
          <a:p>
            <a:r>
              <a:rPr lang="en-US">
                <a:hlinkClick r:id="rId4"/>
              </a:rPr>
              <a:t>ILL Boot Camp: Providing electronic copes to libraries </a:t>
            </a:r>
            <a:r>
              <a:rPr lang="en-US"/>
              <a:t>(and patrons) </a:t>
            </a:r>
          </a:p>
          <a:p>
            <a:r>
              <a:rPr lang="en-US">
                <a:hlinkClick r:id="rId5"/>
              </a:rPr>
              <a:t>Using geocode data to map activity</a:t>
            </a:r>
            <a:endParaRPr lang="en-US"/>
          </a:p>
          <a:p>
            <a:r>
              <a:rPr lang="en-US">
                <a:hlinkClick r:id="rId6"/>
              </a:rPr>
              <a:t>Let’s Talk Billing: avoiding common billing mistakes</a:t>
            </a:r>
            <a:endParaRPr lang="en-US"/>
          </a:p>
        </p:txBody>
      </p:sp>
      <p:sp>
        <p:nvSpPr>
          <p:cNvPr id="4" name="Date Placeholder 3">
            <a:extLst>
              <a:ext uri="{FF2B5EF4-FFF2-40B4-BE49-F238E27FC236}">
                <a16:creationId xmlns:a16="http://schemas.microsoft.com/office/drawing/2014/main" id="{B3E4A00E-B9B1-4FEF-AF98-DD3EE7D6A7B2}"/>
              </a:ext>
            </a:extLst>
          </p:cNvPr>
          <p:cNvSpPr>
            <a:spLocks noGrp="1"/>
          </p:cNvSpPr>
          <p:nvPr>
            <p:ph type="dt" sz="half" idx="2"/>
          </p:nvPr>
        </p:nvSpPr>
        <p:spPr/>
        <p:txBody>
          <a:bodyPr/>
          <a:lstStyle/>
          <a:p>
            <a:fld id="{A99684E3-A0FF-49CA-B05E-EC4BBEDCAE69}" type="datetime4">
              <a:rPr lang="en-US" smtClean="0"/>
              <a:t>May 31, 2022</a:t>
            </a:fld>
            <a:endParaRPr lang="en-US"/>
          </a:p>
        </p:txBody>
      </p:sp>
      <p:sp>
        <p:nvSpPr>
          <p:cNvPr id="5" name="Footer Placeholder 4">
            <a:extLst>
              <a:ext uri="{FF2B5EF4-FFF2-40B4-BE49-F238E27FC236}">
                <a16:creationId xmlns:a16="http://schemas.microsoft.com/office/drawing/2014/main" id="{782A0F40-067A-4E9A-89B8-C5641DBBF562}"/>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5CFDCE5E-C820-48E4-833B-159E1C20C06B}"/>
              </a:ext>
            </a:extLst>
          </p:cNvPr>
          <p:cNvSpPr>
            <a:spLocks noGrp="1"/>
          </p:cNvSpPr>
          <p:nvPr>
            <p:ph type="sldNum" sz="quarter" idx="12"/>
          </p:nvPr>
        </p:nvSpPr>
        <p:spPr/>
        <p:txBody>
          <a:bodyPr/>
          <a:lstStyle/>
          <a:p>
            <a:fld id="{1FAA610F-65FB-4D76-A9F7-0135426F9A2E}" type="slidenum">
              <a:rPr lang="en-US" smtClean="0"/>
              <a:t>35</a:t>
            </a:fld>
            <a:endParaRPr lang="en-US"/>
          </a:p>
        </p:txBody>
      </p:sp>
      <p:pic>
        <p:nvPicPr>
          <p:cNvPr id="10" name="Picture 9">
            <a:extLst>
              <a:ext uri="{FF2B5EF4-FFF2-40B4-BE49-F238E27FC236}">
                <a16:creationId xmlns:a16="http://schemas.microsoft.com/office/drawing/2014/main" id="{5208EC34-D5CB-4817-B8BD-5B2C1EF1F85D}"/>
              </a:ext>
            </a:extLst>
          </p:cNvPr>
          <p:cNvPicPr>
            <a:picLocks noChangeAspect="1"/>
          </p:cNvPicPr>
          <p:nvPr/>
        </p:nvPicPr>
        <p:blipFill rotWithShape="1">
          <a:blip r:embed="rId7"/>
          <a:srcRect l="3398" t="1488" r="2971" b="1950"/>
          <a:stretch/>
        </p:blipFill>
        <p:spPr>
          <a:xfrm>
            <a:off x="6221894" y="1797159"/>
            <a:ext cx="5626086" cy="3263681"/>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2086906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extLst>
              <a:ext uri="{837473B0-CC2E-450A-ABE3-18F120FF3D39}">
                <a1611:picAttrSrcUrl xmlns:a1611="http://schemas.microsoft.com/office/drawing/2016/11/main" r:id="rId5"/>
              </a:ext>
            </a:extLst>
          </a:blip>
          <a:srcRect/>
          <a:stretch>
            <a:fillRect t="-9000" b="-9000"/>
          </a:stretch>
        </a:blipFill>
        <a:effectLst/>
      </p:bgPr>
    </p:bg>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27ABDDB8-14D1-4C95-94D5-8F1C9F168490}"/>
              </a:ext>
            </a:extLst>
          </p:cNvPr>
          <p:cNvSpPr>
            <a:spLocks noGrp="1"/>
          </p:cNvSpPr>
          <p:nvPr>
            <p:ph type="title"/>
          </p:nvPr>
        </p:nvSpPr>
        <p:spPr>
          <a:xfrm>
            <a:off x="563881" y="1894608"/>
            <a:ext cx="10515600" cy="1325563"/>
          </a:xfrm>
        </p:spPr>
        <p:txBody>
          <a:bodyPr/>
          <a:lstStyle/>
          <a:p>
            <a:r>
              <a:rPr lang="en-US">
                <a:solidFill>
                  <a:schemeClr val="bg1"/>
                </a:solidFill>
              </a:rPr>
              <a:t>Thank you!</a:t>
            </a:r>
            <a:endParaRPr lang="en-US">
              <a:solidFill>
                <a:schemeClr val="bg1"/>
              </a:solidFill>
              <a:ea typeface="Source Sans Pro SemiBold"/>
            </a:endParaRPr>
          </a:p>
        </p:txBody>
      </p:sp>
      <p:sp>
        <p:nvSpPr>
          <p:cNvPr id="10" name="TextBox 9">
            <a:extLst>
              <a:ext uri="{FF2B5EF4-FFF2-40B4-BE49-F238E27FC236}">
                <a16:creationId xmlns:a16="http://schemas.microsoft.com/office/drawing/2014/main" id="{0DBF5099-2C20-42F5-BBCC-4E4F408A3633}"/>
              </a:ext>
            </a:extLst>
          </p:cNvPr>
          <p:cNvSpPr txBox="1"/>
          <p:nvPr/>
        </p:nvSpPr>
        <p:spPr>
          <a:xfrm>
            <a:off x="563880" y="2968982"/>
            <a:ext cx="4953001" cy="830997"/>
          </a:xfrm>
          <a:prstGeom prst="rect">
            <a:avLst/>
          </a:prstGeom>
          <a:solidFill>
            <a:srgbClr val="FFFAFA">
              <a:alpha val="74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Source Sans Pro"/>
              </a:rPr>
              <a:t>Next Fireside Chat: </a:t>
            </a:r>
            <a:br>
              <a:rPr lang="en-US" sz="2400" b="1">
                <a:ea typeface="Source Sans Pro"/>
              </a:rPr>
            </a:br>
            <a:r>
              <a:rPr lang="en-US" sz="2400" b="1">
                <a:ea typeface="Source Sans Pro"/>
              </a:rPr>
              <a:t>June 28, 11:00 AM - Noon</a:t>
            </a:r>
          </a:p>
        </p:txBody>
      </p:sp>
      <p:sp>
        <p:nvSpPr>
          <p:cNvPr id="14" name="TextBox 13">
            <a:extLst>
              <a:ext uri="{FF2B5EF4-FFF2-40B4-BE49-F238E27FC236}">
                <a16:creationId xmlns:a16="http://schemas.microsoft.com/office/drawing/2014/main" id="{6C355518-8525-4297-A610-5A2BCD4DDB56}"/>
              </a:ext>
            </a:extLst>
          </p:cNvPr>
          <p:cNvSpPr txBox="1"/>
          <p:nvPr/>
        </p:nvSpPr>
        <p:spPr>
          <a:xfrm>
            <a:off x="563880" y="4166467"/>
            <a:ext cx="8254538" cy="707886"/>
          </a:xfrm>
          <a:prstGeom prst="rect">
            <a:avLst/>
          </a:prstGeom>
          <a:solidFill>
            <a:srgbClr val="FFFAFA">
              <a:alpha val="86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Source Sans Pro"/>
              </a:rPr>
              <a:t>Register at </a:t>
            </a:r>
            <a:r>
              <a:rPr lang="en-US" sz="2000" err="1">
                <a:ea typeface="Source Sans Pro"/>
              </a:rPr>
              <a:t>GoToWebinar</a:t>
            </a:r>
            <a:r>
              <a:rPr lang="en-US" sz="2000">
                <a:ea typeface="Source Sans Pro"/>
              </a:rPr>
              <a:t>:</a:t>
            </a:r>
            <a:r>
              <a:rPr lang="en-US" sz="2000">
                <a:ea typeface="+mn-lt"/>
                <a:cs typeface="+mn-lt"/>
              </a:rPr>
              <a:t> </a:t>
            </a:r>
          </a:p>
          <a:p>
            <a:r>
              <a:rPr lang="en-US" sz="2000">
                <a:ea typeface="+mn-lt"/>
                <a:cs typeface="+mn-lt"/>
                <a:hlinkClick r:id="rId6"/>
              </a:rPr>
              <a:t>https://librarylearning.org/event/2022-06-28/swan-members-fireside-chat</a:t>
            </a:r>
            <a:endParaRPr lang="en-US">
              <a:ea typeface="+mn-lt"/>
              <a:cs typeface="+mn-lt"/>
            </a:endParaRPr>
          </a:p>
        </p:txBody>
      </p:sp>
      <p:sp>
        <p:nvSpPr>
          <p:cNvPr id="6" name="Date Placeholder 5">
            <a:extLst>
              <a:ext uri="{FF2B5EF4-FFF2-40B4-BE49-F238E27FC236}">
                <a16:creationId xmlns:a16="http://schemas.microsoft.com/office/drawing/2014/main" id="{73C566A9-B97F-4D58-9E71-92480ADF95C7}"/>
              </a:ext>
            </a:extLst>
          </p:cNvPr>
          <p:cNvSpPr>
            <a:spLocks noGrp="1"/>
          </p:cNvSpPr>
          <p:nvPr>
            <p:ph type="dt" sz="half" idx="2"/>
          </p:nvPr>
        </p:nvSpPr>
        <p:spPr/>
        <p:txBody>
          <a:bodyPr/>
          <a:lstStyle/>
          <a:p>
            <a:fld id="{A99684E3-A0FF-49CA-B05E-EC4BBEDCAE69}" type="datetime4">
              <a:rPr lang="en-US" smtClean="0">
                <a:solidFill>
                  <a:schemeClr val="bg2"/>
                </a:solidFill>
              </a:rPr>
              <a:t>May 31, 2022</a:t>
            </a:fld>
            <a:endParaRPr lang="en-US">
              <a:solidFill>
                <a:schemeClr val="bg2"/>
              </a:solidFill>
            </a:endParaRPr>
          </a:p>
        </p:txBody>
      </p:sp>
      <p:sp>
        <p:nvSpPr>
          <p:cNvPr id="3" name="Footer Placeholder 2">
            <a:extLst>
              <a:ext uri="{FF2B5EF4-FFF2-40B4-BE49-F238E27FC236}">
                <a16:creationId xmlns:a16="http://schemas.microsoft.com/office/drawing/2014/main" id="{B0026D35-1C63-48AE-8368-D23A6730A66C}"/>
              </a:ext>
            </a:extLst>
          </p:cNvPr>
          <p:cNvSpPr>
            <a:spLocks noGrp="1"/>
          </p:cNvSpPr>
          <p:nvPr>
            <p:ph type="ftr" sz="quarter" idx="11"/>
          </p:nvPr>
        </p:nvSpPr>
        <p:spPr/>
        <p:txBody>
          <a:bodyPr/>
          <a:lstStyle/>
          <a:p>
            <a:r>
              <a:rPr lang="en-US">
                <a:solidFill>
                  <a:schemeClr val="bg2"/>
                </a:solidFill>
              </a:rPr>
              <a:t>SWAN Library Services</a:t>
            </a:r>
          </a:p>
        </p:txBody>
      </p:sp>
      <p:sp>
        <p:nvSpPr>
          <p:cNvPr id="4" name="Slide Number Placeholder 3">
            <a:extLst>
              <a:ext uri="{FF2B5EF4-FFF2-40B4-BE49-F238E27FC236}">
                <a16:creationId xmlns:a16="http://schemas.microsoft.com/office/drawing/2014/main" id="{EB580D3C-9B31-4A8F-A880-4E50CED84318}"/>
              </a:ext>
            </a:extLst>
          </p:cNvPr>
          <p:cNvSpPr>
            <a:spLocks noGrp="1"/>
          </p:cNvSpPr>
          <p:nvPr>
            <p:ph type="sldNum" sz="quarter" idx="12"/>
          </p:nvPr>
        </p:nvSpPr>
        <p:spPr/>
        <p:txBody>
          <a:bodyPr/>
          <a:lstStyle/>
          <a:p>
            <a:fld id="{1FAA610F-65FB-4D76-A9F7-0135426F9A2E}" type="slidenum">
              <a:rPr lang="en-US" smtClean="0"/>
              <a:t>36</a:t>
            </a:fld>
            <a:endParaRPr lang="en-US"/>
          </a:p>
        </p:txBody>
      </p:sp>
    </p:spTree>
    <p:custDataLst>
      <p:tags r:id="rId1"/>
    </p:custDataLst>
    <p:extLst>
      <p:ext uri="{BB962C8B-B14F-4D97-AF65-F5344CB8AC3E}">
        <p14:creationId xmlns:p14="http://schemas.microsoft.com/office/powerpoint/2010/main" val="4041863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CD9A-56F5-E1BE-3088-6FC75416FCA4}"/>
              </a:ext>
            </a:extLst>
          </p:cNvPr>
          <p:cNvSpPr>
            <a:spLocks noGrp="1"/>
          </p:cNvSpPr>
          <p:nvPr>
            <p:ph type="title"/>
          </p:nvPr>
        </p:nvSpPr>
        <p:spPr/>
        <p:txBody>
          <a:bodyPr/>
          <a:lstStyle/>
          <a:p>
            <a:r>
              <a:rPr lang="en-US"/>
              <a:t>Update on registration</a:t>
            </a:r>
          </a:p>
        </p:txBody>
      </p:sp>
      <p:sp>
        <p:nvSpPr>
          <p:cNvPr id="3" name="Content Placeholder 2">
            <a:extLst>
              <a:ext uri="{FF2B5EF4-FFF2-40B4-BE49-F238E27FC236}">
                <a16:creationId xmlns:a16="http://schemas.microsoft.com/office/drawing/2014/main" id="{172B7C88-2B20-5F7C-4E6C-0F7BEBC3ADD2}"/>
              </a:ext>
            </a:extLst>
          </p:cNvPr>
          <p:cNvSpPr>
            <a:spLocks noGrp="1"/>
          </p:cNvSpPr>
          <p:nvPr>
            <p:ph sz="half" idx="1"/>
          </p:nvPr>
        </p:nvSpPr>
        <p:spPr/>
        <p:txBody>
          <a:bodyPr/>
          <a:lstStyle/>
          <a:p>
            <a:r>
              <a:rPr lang="en-US" dirty="0"/>
              <a:t>79 registered attendees</a:t>
            </a:r>
          </a:p>
          <a:p>
            <a:r>
              <a:rPr lang="en-US" dirty="0"/>
              <a:t>16 libraries</a:t>
            </a:r>
          </a:p>
          <a:p>
            <a:r>
              <a:rPr lang="en-US" dirty="0"/>
              <a:t>Approximately 20 staff members from SWAN libraries  participating in sessions</a:t>
            </a:r>
          </a:p>
        </p:txBody>
      </p:sp>
      <p:sp>
        <p:nvSpPr>
          <p:cNvPr id="4" name="Content Placeholder 3">
            <a:extLst>
              <a:ext uri="{FF2B5EF4-FFF2-40B4-BE49-F238E27FC236}">
                <a16:creationId xmlns:a16="http://schemas.microsoft.com/office/drawing/2014/main" id="{468F09CC-40E9-7B15-23EF-9694D5F43752}"/>
              </a:ext>
            </a:extLst>
          </p:cNvPr>
          <p:cNvSpPr>
            <a:spLocks noGrp="1"/>
          </p:cNvSpPr>
          <p:nvPr>
            <p:ph sz="half" idx="2"/>
          </p:nvPr>
        </p:nvSpPr>
        <p:spPr/>
        <p:txBody>
          <a:bodyPr/>
          <a:lstStyle/>
          <a:p>
            <a:pPr marL="0" indent="0">
              <a:buNone/>
            </a:pPr>
            <a:r>
              <a:rPr lang="en-US" dirty="0"/>
              <a:t>Lunch options:</a:t>
            </a:r>
          </a:p>
          <a:p>
            <a:r>
              <a:rPr lang="en-US" dirty="0"/>
              <a:t>Turkey breast and </a:t>
            </a:r>
            <a:r>
              <a:rPr lang="en-US" dirty="0" err="1"/>
              <a:t>swiss</a:t>
            </a:r>
            <a:r>
              <a:rPr lang="en-US" dirty="0"/>
              <a:t> cheese wrap</a:t>
            </a:r>
          </a:p>
          <a:p>
            <a:r>
              <a:rPr lang="en-US" dirty="0"/>
              <a:t>Grilled veggie wrap</a:t>
            </a:r>
          </a:p>
          <a:p>
            <a:r>
              <a:rPr lang="en-US" dirty="0"/>
              <a:t>Santa Fe Salad w/grilled chicken</a:t>
            </a:r>
          </a:p>
          <a:p>
            <a:r>
              <a:rPr lang="en-US" dirty="0"/>
              <a:t>Greek Salad </a:t>
            </a:r>
          </a:p>
        </p:txBody>
      </p:sp>
      <p:sp>
        <p:nvSpPr>
          <p:cNvPr id="5" name="Date Placeholder 4">
            <a:extLst>
              <a:ext uri="{FF2B5EF4-FFF2-40B4-BE49-F238E27FC236}">
                <a16:creationId xmlns:a16="http://schemas.microsoft.com/office/drawing/2014/main" id="{83E7F1DA-F271-6490-0D37-3CF360D07FEA}"/>
              </a:ext>
            </a:extLst>
          </p:cNvPr>
          <p:cNvSpPr>
            <a:spLocks noGrp="1"/>
          </p:cNvSpPr>
          <p:nvPr>
            <p:ph type="dt" sz="half" idx="13"/>
          </p:nvPr>
        </p:nvSpPr>
        <p:spPr/>
        <p:txBody>
          <a:bodyPr/>
          <a:lstStyle/>
          <a:p>
            <a:fld id="{BE77881E-05EA-445D-A401-3F862F6B3C8C}" type="datetime4">
              <a:rPr lang="en-US" smtClean="0"/>
              <a:t>May 31, 2022</a:t>
            </a:fld>
            <a:endParaRPr lang="en-US"/>
          </a:p>
        </p:txBody>
      </p:sp>
      <p:sp>
        <p:nvSpPr>
          <p:cNvPr id="6" name="Footer Placeholder 5">
            <a:extLst>
              <a:ext uri="{FF2B5EF4-FFF2-40B4-BE49-F238E27FC236}">
                <a16:creationId xmlns:a16="http://schemas.microsoft.com/office/drawing/2014/main" id="{7613A4F3-67D3-7AE3-6B32-755866E8BD52}"/>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FB92C23E-CE42-4DC5-041D-F5F53F0D28E5}"/>
              </a:ext>
            </a:extLst>
          </p:cNvPr>
          <p:cNvSpPr>
            <a:spLocks noGrp="1"/>
          </p:cNvSpPr>
          <p:nvPr>
            <p:ph type="sldNum" sz="quarter" idx="12"/>
          </p:nvPr>
        </p:nvSpPr>
        <p:spPr/>
        <p:txBody>
          <a:bodyPr/>
          <a:lstStyle/>
          <a:p>
            <a:fld id="{1FAA610F-65FB-4D76-A9F7-0135426F9A2E}" type="slidenum">
              <a:rPr lang="en-US" smtClean="0"/>
              <a:t>4</a:t>
            </a:fld>
            <a:endParaRPr lang="en-US"/>
          </a:p>
        </p:txBody>
      </p:sp>
    </p:spTree>
    <p:custDataLst>
      <p:tags r:id="rId1"/>
    </p:custDataLst>
    <p:extLst>
      <p:ext uri="{BB962C8B-B14F-4D97-AF65-F5344CB8AC3E}">
        <p14:creationId xmlns:p14="http://schemas.microsoft.com/office/powerpoint/2010/main" val="151977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FDD2A4-FC0E-4F68-87C2-A9E0DAA211FC}"/>
              </a:ext>
            </a:extLst>
          </p:cNvPr>
          <p:cNvSpPr>
            <a:spLocks noGrp="1"/>
          </p:cNvSpPr>
          <p:nvPr>
            <p:ph type="title"/>
          </p:nvPr>
        </p:nvSpPr>
        <p:spPr/>
        <p:txBody>
          <a:bodyPr/>
          <a:lstStyle/>
          <a:p>
            <a:r>
              <a:rPr lang="en-US"/>
              <a:t>Notices	</a:t>
            </a:r>
          </a:p>
        </p:txBody>
      </p:sp>
      <p:sp>
        <p:nvSpPr>
          <p:cNvPr id="2" name="Text Placeholder 1">
            <a:extLst>
              <a:ext uri="{FF2B5EF4-FFF2-40B4-BE49-F238E27FC236}">
                <a16:creationId xmlns:a16="http://schemas.microsoft.com/office/drawing/2014/main" id="{066BDDA7-6EB6-4F2F-AF65-51455E596FC5}"/>
              </a:ext>
            </a:extLst>
          </p:cNvPr>
          <p:cNvSpPr>
            <a:spLocks noGrp="1"/>
          </p:cNvSpPr>
          <p:nvPr>
            <p:ph type="body" idx="1"/>
          </p:nvPr>
        </p:nvSpPr>
        <p:spPr/>
        <p:txBody>
          <a:bodyPr/>
          <a:lstStyle/>
          <a:p>
            <a:r>
              <a:rPr lang="en-US"/>
              <a:t>A recap on SMS text message errors, notification logic</a:t>
            </a:r>
          </a:p>
        </p:txBody>
      </p:sp>
      <p:sp>
        <p:nvSpPr>
          <p:cNvPr id="5" name="Date Placeholder 4">
            <a:extLst>
              <a:ext uri="{FF2B5EF4-FFF2-40B4-BE49-F238E27FC236}">
                <a16:creationId xmlns:a16="http://schemas.microsoft.com/office/drawing/2014/main" id="{A5C03616-B8AC-4F58-8E90-B8F558D19ECA}"/>
              </a:ext>
            </a:extLst>
          </p:cNvPr>
          <p:cNvSpPr>
            <a:spLocks noGrp="1"/>
          </p:cNvSpPr>
          <p:nvPr>
            <p:ph type="dt" sz="half" idx="2"/>
          </p:nvPr>
        </p:nvSpPr>
        <p:spPr/>
        <p:txBody>
          <a:bodyPr/>
          <a:lstStyle/>
          <a:p>
            <a:fld id="{BE77881E-05EA-445D-A401-3F862F6B3C8C}" type="datetime4">
              <a:rPr lang="en-US" smtClean="0"/>
              <a:t>May 31, 2022</a:t>
            </a:fld>
            <a:endParaRPr lang="en-US"/>
          </a:p>
        </p:txBody>
      </p:sp>
      <p:sp>
        <p:nvSpPr>
          <p:cNvPr id="6" name="Footer Placeholder 5">
            <a:extLst>
              <a:ext uri="{FF2B5EF4-FFF2-40B4-BE49-F238E27FC236}">
                <a16:creationId xmlns:a16="http://schemas.microsoft.com/office/drawing/2014/main" id="{2C1101CF-E758-4A36-84F3-B752C992C27A}"/>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D4F7B745-55AB-4071-9472-43B1038BC30A}"/>
              </a:ext>
            </a:extLst>
          </p:cNvPr>
          <p:cNvSpPr>
            <a:spLocks noGrp="1"/>
          </p:cNvSpPr>
          <p:nvPr>
            <p:ph type="sldNum" sz="quarter" idx="12"/>
          </p:nvPr>
        </p:nvSpPr>
        <p:spPr/>
        <p:txBody>
          <a:bodyPr/>
          <a:lstStyle/>
          <a:p>
            <a:fld id="{1FAA610F-65FB-4D76-A9F7-0135426F9A2E}" type="slidenum">
              <a:rPr lang="en-US" smtClean="0"/>
              <a:t>5</a:t>
            </a:fld>
            <a:endParaRPr lang="en-US"/>
          </a:p>
        </p:txBody>
      </p:sp>
    </p:spTree>
    <p:custDataLst>
      <p:tags r:id="rId1"/>
    </p:custDataLst>
    <p:extLst>
      <p:ext uri="{BB962C8B-B14F-4D97-AF65-F5344CB8AC3E}">
        <p14:creationId xmlns:p14="http://schemas.microsoft.com/office/powerpoint/2010/main" val="94018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9DC2A2-289F-A87D-AEB1-4685C8B5BBD2}"/>
              </a:ext>
            </a:extLst>
          </p:cNvPr>
          <p:cNvSpPr>
            <a:spLocks noGrp="1"/>
          </p:cNvSpPr>
          <p:nvPr>
            <p:ph type="title"/>
          </p:nvPr>
        </p:nvSpPr>
        <p:spPr/>
        <p:txBody>
          <a:bodyPr/>
          <a:lstStyle/>
          <a:p>
            <a:r>
              <a:rPr lang="en-US" dirty="0"/>
              <a:t>SMS Text Message Delivery Failure </a:t>
            </a:r>
          </a:p>
        </p:txBody>
      </p:sp>
      <p:sp>
        <p:nvSpPr>
          <p:cNvPr id="8" name="Content Placeholder 7">
            <a:extLst>
              <a:ext uri="{FF2B5EF4-FFF2-40B4-BE49-F238E27FC236}">
                <a16:creationId xmlns:a16="http://schemas.microsoft.com/office/drawing/2014/main" id="{DE0E4FEA-1BC7-3A59-4C44-F05DEE7E935A}"/>
              </a:ext>
            </a:extLst>
          </p:cNvPr>
          <p:cNvSpPr>
            <a:spLocks noGrp="1"/>
          </p:cNvSpPr>
          <p:nvPr>
            <p:ph idx="1"/>
          </p:nvPr>
        </p:nvSpPr>
        <p:spPr/>
        <p:txBody>
          <a:bodyPr/>
          <a:lstStyle/>
          <a:p>
            <a:r>
              <a:rPr lang="en-US" dirty="0"/>
              <a:t>5/11 – 5/17 – text message sent through SirsiDynix SMS message system failed</a:t>
            </a:r>
          </a:p>
          <a:p>
            <a:r>
              <a:rPr lang="en-US" dirty="0"/>
              <a:t>5/18 – SMS text messages suspended, moved to email</a:t>
            </a:r>
          </a:p>
          <a:p>
            <a:r>
              <a:rPr lang="en-US" dirty="0"/>
              <a:t>Special message sent to alert patrons of failure (targeted to hold pick-up lost messages)</a:t>
            </a:r>
          </a:p>
          <a:p>
            <a:r>
              <a:rPr lang="en-US" dirty="0"/>
              <a:t>Hold pick-up by dates extended for this group of patrons</a:t>
            </a:r>
          </a:p>
          <a:p>
            <a:r>
              <a:rPr lang="en-US" dirty="0"/>
              <a:t>5/20 – SMS Text messaging restored</a:t>
            </a:r>
          </a:p>
        </p:txBody>
      </p:sp>
      <p:sp>
        <p:nvSpPr>
          <p:cNvPr id="4" name="Date Placeholder 3">
            <a:extLst>
              <a:ext uri="{FF2B5EF4-FFF2-40B4-BE49-F238E27FC236}">
                <a16:creationId xmlns:a16="http://schemas.microsoft.com/office/drawing/2014/main" id="{B746CF85-018B-4CDD-0B87-4C4833E6FD75}"/>
              </a:ext>
            </a:extLst>
          </p:cNvPr>
          <p:cNvSpPr>
            <a:spLocks noGrp="1"/>
          </p:cNvSpPr>
          <p:nvPr>
            <p:ph type="dt" sz="half" idx="2"/>
          </p:nvPr>
        </p:nvSpPr>
        <p:spPr/>
        <p:txBody>
          <a:bodyPr/>
          <a:lstStyle/>
          <a:p>
            <a:fld id="{E29B648E-B581-423D-9B17-BE3736B2CEBE}" type="datetime4">
              <a:rPr lang="en-US" smtClean="0"/>
              <a:t>May 31, 2022</a:t>
            </a:fld>
            <a:endParaRPr lang="en-US"/>
          </a:p>
        </p:txBody>
      </p:sp>
      <p:sp>
        <p:nvSpPr>
          <p:cNvPr id="5" name="Footer Placeholder 4">
            <a:extLst>
              <a:ext uri="{FF2B5EF4-FFF2-40B4-BE49-F238E27FC236}">
                <a16:creationId xmlns:a16="http://schemas.microsoft.com/office/drawing/2014/main" id="{B42F0CAE-0D79-C1EF-9BEF-A37F3E4B7EC9}"/>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38CF19A0-987B-44FF-F435-B74071FCFF4E}"/>
              </a:ext>
            </a:extLst>
          </p:cNvPr>
          <p:cNvSpPr>
            <a:spLocks noGrp="1"/>
          </p:cNvSpPr>
          <p:nvPr>
            <p:ph type="sldNum" sz="quarter" idx="12"/>
          </p:nvPr>
        </p:nvSpPr>
        <p:spPr/>
        <p:txBody>
          <a:bodyPr/>
          <a:lstStyle/>
          <a:p>
            <a:fld id="{1FAA610F-65FB-4D76-A9F7-0135426F9A2E}" type="slidenum">
              <a:rPr lang="en-US" smtClean="0"/>
              <a:pPr/>
              <a:t>6</a:t>
            </a:fld>
            <a:endParaRPr lang="en-US"/>
          </a:p>
        </p:txBody>
      </p:sp>
    </p:spTree>
    <p:custDataLst>
      <p:tags r:id="rId1"/>
    </p:custDataLst>
    <p:extLst>
      <p:ext uri="{BB962C8B-B14F-4D97-AF65-F5344CB8AC3E}">
        <p14:creationId xmlns:p14="http://schemas.microsoft.com/office/powerpoint/2010/main" val="242780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A6A3DF-36C8-FF8B-4AC2-5EBE983D8A83}"/>
              </a:ext>
            </a:extLst>
          </p:cNvPr>
          <p:cNvSpPr>
            <a:spLocks noGrp="1"/>
          </p:cNvSpPr>
          <p:nvPr>
            <p:ph type="title"/>
          </p:nvPr>
        </p:nvSpPr>
        <p:spPr/>
        <p:txBody>
          <a:bodyPr/>
          <a:lstStyle/>
          <a:p>
            <a:r>
              <a:rPr lang="en-US" dirty="0"/>
              <a:t>Notification Logic Review</a:t>
            </a:r>
          </a:p>
        </p:txBody>
      </p:sp>
      <p:sp>
        <p:nvSpPr>
          <p:cNvPr id="8" name="Content Placeholder 7">
            <a:extLst>
              <a:ext uri="{FF2B5EF4-FFF2-40B4-BE49-F238E27FC236}">
                <a16:creationId xmlns:a16="http://schemas.microsoft.com/office/drawing/2014/main" id="{ADF82BBD-63BE-2B5A-C47A-8A57D0F4BBF2}"/>
              </a:ext>
            </a:extLst>
          </p:cNvPr>
          <p:cNvSpPr>
            <a:spLocks noGrp="1"/>
          </p:cNvSpPr>
          <p:nvPr>
            <p:ph sz="half" idx="1"/>
          </p:nvPr>
        </p:nvSpPr>
        <p:spPr/>
        <p:txBody>
          <a:bodyPr/>
          <a:lstStyle/>
          <a:p>
            <a:pPr marL="0" indent="0">
              <a:buNone/>
            </a:pPr>
            <a:r>
              <a:rPr lang="en-US" dirty="0"/>
              <a:t>Hold Pickup Notices</a:t>
            </a:r>
          </a:p>
          <a:p>
            <a:pPr marL="0" indent="0">
              <a:buNone/>
            </a:pPr>
            <a:endParaRPr lang="en-US" dirty="0"/>
          </a:p>
        </p:txBody>
      </p:sp>
      <p:sp>
        <p:nvSpPr>
          <p:cNvPr id="9" name="Content Placeholder 8">
            <a:extLst>
              <a:ext uri="{FF2B5EF4-FFF2-40B4-BE49-F238E27FC236}">
                <a16:creationId xmlns:a16="http://schemas.microsoft.com/office/drawing/2014/main" id="{9F1B7190-052A-4EA8-DA6B-5DF7D05AE3EB}"/>
              </a:ext>
            </a:extLst>
          </p:cNvPr>
          <p:cNvSpPr>
            <a:spLocks noGrp="1"/>
          </p:cNvSpPr>
          <p:nvPr>
            <p:ph sz="half" idx="2"/>
          </p:nvPr>
        </p:nvSpPr>
        <p:spPr>
          <a:xfrm>
            <a:off x="6144768" y="1825625"/>
            <a:ext cx="5181600" cy="4351338"/>
          </a:xfrm>
        </p:spPr>
        <p:txBody>
          <a:bodyPr/>
          <a:lstStyle/>
          <a:p>
            <a:pPr marL="0" indent="0">
              <a:buNone/>
            </a:pPr>
            <a:r>
              <a:rPr lang="en-US" dirty="0"/>
              <a:t>Courtesy Notices</a:t>
            </a:r>
          </a:p>
          <a:p>
            <a:pPr marL="0" indent="0">
              <a:buNone/>
            </a:pPr>
            <a:endParaRPr lang="en-US" dirty="0"/>
          </a:p>
        </p:txBody>
      </p:sp>
      <p:sp>
        <p:nvSpPr>
          <p:cNvPr id="4" name="Date Placeholder 3">
            <a:extLst>
              <a:ext uri="{FF2B5EF4-FFF2-40B4-BE49-F238E27FC236}">
                <a16:creationId xmlns:a16="http://schemas.microsoft.com/office/drawing/2014/main" id="{D2DCD945-E8AD-0C4F-FEDA-A00996824FCB}"/>
              </a:ext>
            </a:extLst>
          </p:cNvPr>
          <p:cNvSpPr>
            <a:spLocks noGrp="1"/>
          </p:cNvSpPr>
          <p:nvPr>
            <p:ph type="dt" sz="half" idx="13"/>
          </p:nvPr>
        </p:nvSpPr>
        <p:spPr/>
        <p:txBody>
          <a:bodyPr/>
          <a:lstStyle/>
          <a:p>
            <a:fld id="{A99684E3-A0FF-49CA-B05E-EC4BBEDCAE69}" type="datetime4">
              <a:rPr lang="en-US" smtClean="0"/>
              <a:t>May 31, 2022</a:t>
            </a:fld>
            <a:endParaRPr lang="en-US"/>
          </a:p>
        </p:txBody>
      </p:sp>
      <p:sp>
        <p:nvSpPr>
          <p:cNvPr id="5" name="Footer Placeholder 4">
            <a:extLst>
              <a:ext uri="{FF2B5EF4-FFF2-40B4-BE49-F238E27FC236}">
                <a16:creationId xmlns:a16="http://schemas.microsoft.com/office/drawing/2014/main" id="{010322C7-5DA7-EBB1-C5B1-91F6DC0B6737}"/>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2AD50D97-C4A5-7716-FB9D-92AD65BAD31E}"/>
              </a:ext>
            </a:extLst>
          </p:cNvPr>
          <p:cNvSpPr>
            <a:spLocks noGrp="1"/>
          </p:cNvSpPr>
          <p:nvPr>
            <p:ph type="sldNum" sz="quarter" idx="12"/>
          </p:nvPr>
        </p:nvSpPr>
        <p:spPr/>
        <p:txBody>
          <a:bodyPr/>
          <a:lstStyle/>
          <a:p>
            <a:fld id="{1FAA610F-65FB-4D76-A9F7-0135426F9A2E}" type="slidenum">
              <a:rPr lang="en-US" smtClean="0"/>
              <a:t>7</a:t>
            </a:fld>
            <a:endParaRPr lang="en-US"/>
          </a:p>
        </p:txBody>
      </p:sp>
      <p:pic>
        <p:nvPicPr>
          <p:cNvPr id="11" name="Picture 10">
            <a:extLst>
              <a:ext uri="{FF2B5EF4-FFF2-40B4-BE49-F238E27FC236}">
                <a16:creationId xmlns:a16="http://schemas.microsoft.com/office/drawing/2014/main" id="{05F6FD84-862D-1AA6-23D8-5E888B690101}"/>
              </a:ext>
            </a:extLst>
          </p:cNvPr>
          <p:cNvPicPr>
            <a:picLocks noChangeAspect="1"/>
          </p:cNvPicPr>
          <p:nvPr/>
        </p:nvPicPr>
        <p:blipFill>
          <a:blip r:embed="rId3"/>
          <a:stretch>
            <a:fillRect/>
          </a:stretch>
        </p:blipFill>
        <p:spPr>
          <a:xfrm>
            <a:off x="562657" y="2277484"/>
            <a:ext cx="5457143" cy="3447619"/>
          </a:xfrm>
          <a:prstGeom prst="rect">
            <a:avLst/>
          </a:prstGeom>
        </p:spPr>
      </p:pic>
      <p:pic>
        <p:nvPicPr>
          <p:cNvPr id="13" name="Picture 12">
            <a:extLst>
              <a:ext uri="{FF2B5EF4-FFF2-40B4-BE49-F238E27FC236}">
                <a16:creationId xmlns:a16="http://schemas.microsoft.com/office/drawing/2014/main" id="{B684AE77-AA55-B8BC-4A8C-40F902A555E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172200" y="2088780"/>
            <a:ext cx="5733333" cy="2885714"/>
          </a:xfrm>
          <a:prstGeom prst="rect">
            <a:avLst/>
          </a:prstGeom>
        </p:spPr>
      </p:pic>
      <p:sp>
        <p:nvSpPr>
          <p:cNvPr id="14" name="TextBox 13">
            <a:extLst>
              <a:ext uri="{FF2B5EF4-FFF2-40B4-BE49-F238E27FC236}">
                <a16:creationId xmlns:a16="http://schemas.microsoft.com/office/drawing/2014/main" id="{D70A066F-D388-046C-1D31-90AFDA4C3B40}"/>
              </a:ext>
            </a:extLst>
          </p:cNvPr>
          <p:cNvSpPr txBox="1"/>
          <p:nvPr/>
        </p:nvSpPr>
        <p:spPr>
          <a:xfrm>
            <a:off x="6269054" y="311705"/>
            <a:ext cx="5636479" cy="369332"/>
          </a:xfrm>
          <a:prstGeom prst="rect">
            <a:avLst/>
          </a:prstGeom>
          <a:noFill/>
        </p:spPr>
        <p:txBody>
          <a:bodyPr wrap="none" rtlCol="0">
            <a:spAutoFit/>
          </a:bodyPr>
          <a:lstStyle/>
          <a:p>
            <a:r>
              <a:rPr lang="en-US" dirty="0">
                <a:hlinkClick r:id="rId5"/>
              </a:rPr>
              <a:t>https://support.swanlibraries.net/documentation/64674</a:t>
            </a:r>
            <a:r>
              <a:rPr lang="en-US" dirty="0"/>
              <a:t> </a:t>
            </a:r>
          </a:p>
        </p:txBody>
      </p:sp>
    </p:spTree>
    <p:custDataLst>
      <p:tags r:id="rId1"/>
    </p:custDataLst>
    <p:extLst>
      <p:ext uri="{BB962C8B-B14F-4D97-AF65-F5344CB8AC3E}">
        <p14:creationId xmlns:p14="http://schemas.microsoft.com/office/powerpoint/2010/main" val="2475721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A6A3DF-36C8-FF8B-4AC2-5EBE983D8A83}"/>
              </a:ext>
            </a:extLst>
          </p:cNvPr>
          <p:cNvSpPr>
            <a:spLocks noGrp="1"/>
          </p:cNvSpPr>
          <p:nvPr>
            <p:ph type="title"/>
          </p:nvPr>
        </p:nvSpPr>
        <p:spPr/>
        <p:txBody>
          <a:bodyPr/>
          <a:lstStyle/>
          <a:p>
            <a:r>
              <a:rPr lang="en-US" dirty="0"/>
              <a:t>Notification Logic Review</a:t>
            </a:r>
          </a:p>
        </p:txBody>
      </p:sp>
      <p:sp>
        <p:nvSpPr>
          <p:cNvPr id="8" name="Content Placeholder 7">
            <a:extLst>
              <a:ext uri="{FF2B5EF4-FFF2-40B4-BE49-F238E27FC236}">
                <a16:creationId xmlns:a16="http://schemas.microsoft.com/office/drawing/2014/main" id="{ADF82BBD-63BE-2B5A-C47A-8A57D0F4BBF2}"/>
              </a:ext>
            </a:extLst>
          </p:cNvPr>
          <p:cNvSpPr>
            <a:spLocks noGrp="1"/>
          </p:cNvSpPr>
          <p:nvPr>
            <p:ph sz="half" idx="1"/>
          </p:nvPr>
        </p:nvSpPr>
        <p:spPr/>
        <p:txBody>
          <a:bodyPr/>
          <a:lstStyle/>
          <a:p>
            <a:pPr marL="0" indent="0">
              <a:buNone/>
            </a:pPr>
            <a:r>
              <a:rPr lang="en-US" dirty="0"/>
              <a:t>Overdue Notices</a:t>
            </a:r>
          </a:p>
          <a:p>
            <a:pPr marL="0" indent="0">
              <a:buNone/>
            </a:pPr>
            <a:endParaRPr lang="en-US" dirty="0"/>
          </a:p>
        </p:txBody>
      </p:sp>
      <p:sp>
        <p:nvSpPr>
          <p:cNvPr id="9" name="Content Placeholder 8">
            <a:extLst>
              <a:ext uri="{FF2B5EF4-FFF2-40B4-BE49-F238E27FC236}">
                <a16:creationId xmlns:a16="http://schemas.microsoft.com/office/drawing/2014/main" id="{9F1B7190-052A-4EA8-DA6B-5DF7D05AE3EB}"/>
              </a:ext>
            </a:extLst>
          </p:cNvPr>
          <p:cNvSpPr>
            <a:spLocks noGrp="1"/>
          </p:cNvSpPr>
          <p:nvPr>
            <p:ph sz="half" idx="2"/>
          </p:nvPr>
        </p:nvSpPr>
        <p:spPr>
          <a:xfrm>
            <a:off x="6144768" y="1825625"/>
            <a:ext cx="5181600" cy="4351338"/>
          </a:xfrm>
        </p:spPr>
        <p:txBody>
          <a:bodyPr/>
          <a:lstStyle/>
          <a:p>
            <a:pPr marL="0" indent="0">
              <a:buNone/>
            </a:pPr>
            <a:r>
              <a:rPr lang="en-US" dirty="0"/>
              <a:t>Bill Notices</a:t>
            </a:r>
          </a:p>
          <a:p>
            <a:pPr marL="0" indent="0">
              <a:buNone/>
            </a:pPr>
            <a:endParaRPr lang="en-US" dirty="0"/>
          </a:p>
        </p:txBody>
      </p:sp>
      <p:sp>
        <p:nvSpPr>
          <p:cNvPr id="4" name="Date Placeholder 3">
            <a:extLst>
              <a:ext uri="{FF2B5EF4-FFF2-40B4-BE49-F238E27FC236}">
                <a16:creationId xmlns:a16="http://schemas.microsoft.com/office/drawing/2014/main" id="{D2DCD945-E8AD-0C4F-FEDA-A00996824FCB}"/>
              </a:ext>
            </a:extLst>
          </p:cNvPr>
          <p:cNvSpPr>
            <a:spLocks noGrp="1"/>
          </p:cNvSpPr>
          <p:nvPr>
            <p:ph type="dt" sz="half" idx="13"/>
          </p:nvPr>
        </p:nvSpPr>
        <p:spPr/>
        <p:txBody>
          <a:bodyPr/>
          <a:lstStyle/>
          <a:p>
            <a:fld id="{A99684E3-A0FF-49CA-B05E-EC4BBEDCAE69}" type="datetime4">
              <a:rPr lang="en-US" smtClean="0"/>
              <a:t>May 31, 2022</a:t>
            </a:fld>
            <a:endParaRPr lang="en-US"/>
          </a:p>
        </p:txBody>
      </p:sp>
      <p:sp>
        <p:nvSpPr>
          <p:cNvPr id="5" name="Footer Placeholder 4">
            <a:extLst>
              <a:ext uri="{FF2B5EF4-FFF2-40B4-BE49-F238E27FC236}">
                <a16:creationId xmlns:a16="http://schemas.microsoft.com/office/drawing/2014/main" id="{010322C7-5DA7-EBB1-C5B1-91F6DC0B6737}"/>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2AD50D97-C4A5-7716-FB9D-92AD65BAD31E}"/>
              </a:ext>
            </a:extLst>
          </p:cNvPr>
          <p:cNvSpPr>
            <a:spLocks noGrp="1"/>
          </p:cNvSpPr>
          <p:nvPr>
            <p:ph type="sldNum" sz="quarter" idx="12"/>
          </p:nvPr>
        </p:nvSpPr>
        <p:spPr/>
        <p:txBody>
          <a:bodyPr/>
          <a:lstStyle/>
          <a:p>
            <a:fld id="{1FAA610F-65FB-4D76-A9F7-0135426F9A2E}" type="slidenum">
              <a:rPr lang="en-US" smtClean="0"/>
              <a:t>8</a:t>
            </a:fld>
            <a:endParaRPr lang="en-US"/>
          </a:p>
        </p:txBody>
      </p:sp>
      <p:pic>
        <p:nvPicPr>
          <p:cNvPr id="3" name="Picture 2">
            <a:extLst>
              <a:ext uri="{FF2B5EF4-FFF2-40B4-BE49-F238E27FC236}">
                <a16:creationId xmlns:a16="http://schemas.microsoft.com/office/drawing/2014/main" id="{50FB6904-4E2C-4337-74CF-8EE9F034507C}"/>
              </a:ext>
            </a:extLst>
          </p:cNvPr>
          <p:cNvPicPr>
            <a:picLocks noChangeAspect="1"/>
          </p:cNvPicPr>
          <p:nvPr/>
        </p:nvPicPr>
        <p:blipFill>
          <a:blip r:embed="rId3"/>
          <a:stretch>
            <a:fillRect/>
          </a:stretch>
        </p:blipFill>
        <p:spPr>
          <a:xfrm>
            <a:off x="487068" y="2233819"/>
            <a:ext cx="5457143" cy="3304762"/>
          </a:xfrm>
          <a:prstGeom prst="rect">
            <a:avLst/>
          </a:prstGeom>
        </p:spPr>
      </p:pic>
      <p:pic>
        <p:nvPicPr>
          <p:cNvPr id="12" name="Picture 11">
            <a:extLst>
              <a:ext uri="{FF2B5EF4-FFF2-40B4-BE49-F238E27FC236}">
                <a16:creationId xmlns:a16="http://schemas.microsoft.com/office/drawing/2014/main" id="{7A5DE338-93AF-A67C-B671-52C5C627523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144768" y="2016581"/>
            <a:ext cx="5800000" cy="2304762"/>
          </a:xfrm>
          <a:prstGeom prst="rect">
            <a:avLst/>
          </a:prstGeom>
        </p:spPr>
      </p:pic>
    </p:spTree>
    <p:custDataLst>
      <p:tags r:id="rId1"/>
    </p:custDataLst>
    <p:extLst>
      <p:ext uri="{BB962C8B-B14F-4D97-AF65-F5344CB8AC3E}">
        <p14:creationId xmlns:p14="http://schemas.microsoft.com/office/powerpoint/2010/main" val="176845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A6A3DF-36C8-FF8B-4AC2-5EBE983D8A83}"/>
              </a:ext>
            </a:extLst>
          </p:cNvPr>
          <p:cNvSpPr>
            <a:spLocks noGrp="1"/>
          </p:cNvSpPr>
          <p:nvPr>
            <p:ph type="title"/>
          </p:nvPr>
        </p:nvSpPr>
        <p:spPr/>
        <p:txBody>
          <a:bodyPr/>
          <a:lstStyle/>
          <a:p>
            <a:r>
              <a:rPr lang="en-US" dirty="0"/>
              <a:t>Notification Logic Review</a:t>
            </a:r>
          </a:p>
        </p:txBody>
      </p:sp>
      <p:sp>
        <p:nvSpPr>
          <p:cNvPr id="8" name="Content Placeholder 7">
            <a:extLst>
              <a:ext uri="{FF2B5EF4-FFF2-40B4-BE49-F238E27FC236}">
                <a16:creationId xmlns:a16="http://schemas.microsoft.com/office/drawing/2014/main" id="{ADF82BBD-63BE-2B5A-C47A-8A57D0F4BBF2}"/>
              </a:ext>
            </a:extLst>
          </p:cNvPr>
          <p:cNvSpPr>
            <a:spLocks noGrp="1"/>
          </p:cNvSpPr>
          <p:nvPr>
            <p:ph sz="half" idx="1"/>
          </p:nvPr>
        </p:nvSpPr>
        <p:spPr/>
        <p:txBody>
          <a:bodyPr/>
          <a:lstStyle/>
          <a:p>
            <a:pPr marL="0" indent="0">
              <a:buNone/>
            </a:pPr>
            <a:r>
              <a:rPr lang="en-US" dirty="0"/>
              <a:t>Autorenewal Notices</a:t>
            </a:r>
          </a:p>
          <a:p>
            <a:pPr marL="0" indent="0">
              <a:buNone/>
            </a:pPr>
            <a:endParaRPr lang="en-US" dirty="0"/>
          </a:p>
        </p:txBody>
      </p:sp>
      <p:sp>
        <p:nvSpPr>
          <p:cNvPr id="9" name="Content Placeholder 8">
            <a:extLst>
              <a:ext uri="{FF2B5EF4-FFF2-40B4-BE49-F238E27FC236}">
                <a16:creationId xmlns:a16="http://schemas.microsoft.com/office/drawing/2014/main" id="{9F1B7190-052A-4EA8-DA6B-5DF7D05AE3EB}"/>
              </a:ext>
            </a:extLst>
          </p:cNvPr>
          <p:cNvSpPr>
            <a:spLocks noGrp="1"/>
          </p:cNvSpPr>
          <p:nvPr>
            <p:ph sz="half" idx="2"/>
          </p:nvPr>
        </p:nvSpPr>
        <p:spPr>
          <a:xfrm>
            <a:off x="6894576" y="1825625"/>
            <a:ext cx="4431792" cy="4351338"/>
          </a:xfrm>
        </p:spPr>
        <p:txBody>
          <a:bodyPr/>
          <a:lstStyle/>
          <a:p>
            <a:pPr marL="0" indent="0">
              <a:buNone/>
            </a:pPr>
            <a:r>
              <a:rPr lang="en-US" dirty="0"/>
              <a:t>Email is always our backup method when other communication channels fail. </a:t>
            </a:r>
          </a:p>
        </p:txBody>
      </p:sp>
      <p:sp>
        <p:nvSpPr>
          <p:cNvPr id="4" name="Date Placeholder 3">
            <a:extLst>
              <a:ext uri="{FF2B5EF4-FFF2-40B4-BE49-F238E27FC236}">
                <a16:creationId xmlns:a16="http://schemas.microsoft.com/office/drawing/2014/main" id="{D2DCD945-E8AD-0C4F-FEDA-A00996824FCB}"/>
              </a:ext>
            </a:extLst>
          </p:cNvPr>
          <p:cNvSpPr>
            <a:spLocks noGrp="1"/>
          </p:cNvSpPr>
          <p:nvPr>
            <p:ph type="dt" sz="half" idx="13"/>
          </p:nvPr>
        </p:nvSpPr>
        <p:spPr/>
        <p:txBody>
          <a:bodyPr/>
          <a:lstStyle/>
          <a:p>
            <a:fld id="{A99684E3-A0FF-49CA-B05E-EC4BBEDCAE69}" type="datetime4">
              <a:rPr lang="en-US" smtClean="0"/>
              <a:t>May 31, 2022</a:t>
            </a:fld>
            <a:endParaRPr lang="en-US"/>
          </a:p>
        </p:txBody>
      </p:sp>
      <p:sp>
        <p:nvSpPr>
          <p:cNvPr id="5" name="Footer Placeholder 4">
            <a:extLst>
              <a:ext uri="{FF2B5EF4-FFF2-40B4-BE49-F238E27FC236}">
                <a16:creationId xmlns:a16="http://schemas.microsoft.com/office/drawing/2014/main" id="{010322C7-5DA7-EBB1-C5B1-91F6DC0B6737}"/>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2AD50D97-C4A5-7716-FB9D-92AD65BAD31E}"/>
              </a:ext>
            </a:extLst>
          </p:cNvPr>
          <p:cNvSpPr>
            <a:spLocks noGrp="1"/>
          </p:cNvSpPr>
          <p:nvPr>
            <p:ph type="sldNum" sz="quarter" idx="12"/>
          </p:nvPr>
        </p:nvSpPr>
        <p:spPr/>
        <p:txBody>
          <a:bodyPr/>
          <a:lstStyle/>
          <a:p>
            <a:fld id="{1FAA610F-65FB-4D76-A9F7-0135426F9A2E}" type="slidenum">
              <a:rPr lang="en-US" smtClean="0"/>
              <a:t>9</a:t>
            </a:fld>
            <a:endParaRPr lang="en-US"/>
          </a:p>
        </p:txBody>
      </p:sp>
      <p:pic>
        <p:nvPicPr>
          <p:cNvPr id="10" name="Picture 9">
            <a:extLst>
              <a:ext uri="{FF2B5EF4-FFF2-40B4-BE49-F238E27FC236}">
                <a16:creationId xmlns:a16="http://schemas.microsoft.com/office/drawing/2014/main" id="{BAC43473-ED33-BFF0-E501-A5241AA110A0}"/>
              </a:ext>
            </a:extLst>
          </p:cNvPr>
          <p:cNvPicPr>
            <a:picLocks noChangeAspect="1"/>
          </p:cNvPicPr>
          <p:nvPr/>
        </p:nvPicPr>
        <p:blipFill>
          <a:blip r:embed="rId3"/>
          <a:stretch>
            <a:fillRect/>
          </a:stretch>
        </p:blipFill>
        <p:spPr>
          <a:xfrm>
            <a:off x="719495" y="2270309"/>
            <a:ext cx="5723809" cy="1933333"/>
          </a:xfrm>
          <a:prstGeom prst="rect">
            <a:avLst/>
          </a:prstGeom>
        </p:spPr>
      </p:pic>
      <p:sp>
        <p:nvSpPr>
          <p:cNvPr id="14" name="Oval 13">
            <a:extLst>
              <a:ext uri="{FF2B5EF4-FFF2-40B4-BE49-F238E27FC236}">
                <a16:creationId xmlns:a16="http://schemas.microsoft.com/office/drawing/2014/main" id="{C62543EC-FA73-EAC8-573F-EFDB943A2667}"/>
              </a:ext>
            </a:extLst>
          </p:cNvPr>
          <p:cNvSpPr/>
          <p:nvPr/>
        </p:nvSpPr>
        <p:spPr>
          <a:xfrm>
            <a:off x="8562110" y="3845057"/>
            <a:ext cx="1219199" cy="124751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icon&#10;&#10;Description automatically generated">
            <a:extLst>
              <a:ext uri="{FF2B5EF4-FFF2-40B4-BE49-F238E27FC236}">
                <a16:creationId xmlns:a16="http://schemas.microsoft.com/office/drawing/2014/main" id="{C6393B38-B997-236A-658E-8FFDA719D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3348181"/>
            <a:ext cx="2743200" cy="2743200"/>
          </a:xfrm>
          <a:prstGeom prst="rect">
            <a:avLst/>
          </a:prstGeom>
        </p:spPr>
      </p:pic>
    </p:spTree>
    <p:custDataLst>
      <p:tags r:id="rId1"/>
    </p:custDataLst>
    <p:extLst>
      <p:ext uri="{BB962C8B-B14F-4D97-AF65-F5344CB8AC3E}">
        <p14:creationId xmlns:p14="http://schemas.microsoft.com/office/powerpoint/2010/main" val="1767406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SWAN-PPT-2020" val="uCMCKwGG"/>
  <p:tag name="ARTICULATE_SLIDE_COUNT" val="36"/>
  <p:tag name="ARTICULATE_SLIDE_THUMBNAIL_REFRESH"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WAN-PPT-2020">
  <a:themeElements>
    <a:clrScheme name="SWAN Color Palette">
      <a:dk1>
        <a:sysClr val="windowText" lastClr="000000"/>
      </a:dk1>
      <a:lt1>
        <a:sysClr val="window" lastClr="FFFFFF"/>
      </a:lt1>
      <a:dk2>
        <a:srgbClr val="00838E"/>
      </a:dk2>
      <a:lt2>
        <a:srgbClr val="FFFFFF"/>
      </a:lt2>
      <a:accent1>
        <a:srgbClr val="1565C0"/>
      </a:accent1>
      <a:accent2>
        <a:srgbClr val="C63F17"/>
      </a:accent2>
      <a:accent3>
        <a:srgbClr val="AD1457"/>
      </a:accent3>
      <a:accent4>
        <a:srgbClr val="4DB6AC"/>
      </a:accent4>
      <a:accent5>
        <a:srgbClr val="FDD835"/>
      </a:accent5>
      <a:accent6>
        <a:srgbClr val="666666"/>
      </a:accent6>
      <a:hlink>
        <a:srgbClr val="1565C0"/>
      </a:hlink>
      <a:folHlink>
        <a:srgbClr val="1565C0"/>
      </a:folHlink>
    </a:clrScheme>
    <a:fontScheme name="SWAN Fonts">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AN PowerPoint Template 2020" id="{D4F34979-D474-431E-935F-4ABB2B66D6BF}" vid="{102FAD7D-13C5-46B2-BCE0-DE75C77D9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325545373AF7429C682A8902065AFA" ma:contentTypeVersion="13" ma:contentTypeDescription="Create a new document." ma:contentTypeScope="" ma:versionID="b15e975f7fee24f4f68e2e0c5bb5497f">
  <xsd:schema xmlns:xsd="http://www.w3.org/2001/XMLSchema" xmlns:xs="http://www.w3.org/2001/XMLSchema" xmlns:p="http://schemas.microsoft.com/office/2006/metadata/properties" xmlns:ns2="6d2841a4-3d51-4a73-8a6d-9ab7925a3ac0" xmlns:ns3="13f1bf54-b3b9-4f6e-ab24-51a0268d9c4c" targetNamespace="http://schemas.microsoft.com/office/2006/metadata/properties" ma:root="true" ma:fieldsID="b125496e29700247cc4e5bec6c340908" ns2:_="" ns3:_="">
    <xsd:import namespace="6d2841a4-3d51-4a73-8a6d-9ab7925a3ac0"/>
    <xsd:import namespace="13f1bf54-b3b9-4f6e-ab24-51a0268d9c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841a4-3d51-4a73-8a6d-9ab7925a3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f1bf54-b3b9-4f6e-ab24-51a0268d9c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9C0210-08E8-43DF-87BB-00D341839BAB}">
  <ds:schemaRefs>
    <ds:schemaRef ds:uri="13f1bf54-b3b9-4f6e-ab24-51a0268d9c4c"/>
    <ds:schemaRef ds:uri="6d2841a4-3d51-4a73-8a6d-9ab7925a3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1767F87-7924-436D-8513-3221CD4E1772}">
  <ds:schemaRefs>
    <ds:schemaRef ds:uri="http://schemas.microsoft.com/sharepoint/v3/contenttype/forms"/>
  </ds:schemaRefs>
</ds:datastoreItem>
</file>

<file path=customXml/itemProps3.xml><?xml version="1.0" encoding="utf-8"?>
<ds:datastoreItem xmlns:ds="http://schemas.openxmlformats.org/officeDocument/2006/customXml" ds:itemID="{42506810-2DB7-4723-8A72-8A8B69A3DC61}">
  <ds:schemaRefs>
    <ds:schemaRef ds:uri="http://schemas.microsoft.com/office/2006/metadata/properties"/>
    <ds:schemaRef ds:uri="http://www.w3.org/XML/1998/namespace"/>
    <ds:schemaRef ds:uri="http://purl.org/dc/elements/1.1/"/>
    <ds:schemaRef ds:uri="http://schemas.microsoft.com/office/infopath/2007/PartnerControls"/>
    <ds:schemaRef ds:uri="http://purl.org/dc/dcmitype/"/>
    <ds:schemaRef ds:uri="http://schemas.microsoft.com/office/2006/documentManagement/types"/>
    <ds:schemaRef ds:uri="6d2841a4-3d51-4a73-8a6d-9ab7925a3ac0"/>
    <ds:schemaRef ds:uri="http://purl.org/dc/terms/"/>
    <ds:schemaRef ds:uri="http://schemas.openxmlformats.org/package/2006/metadata/core-properties"/>
    <ds:schemaRef ds:uri="13f1bf54-b3b9-4f6e-ab24-51a0268d9c4c"/>
  </ds:schemaRefs>
</ds:datastoreItem>
</file>

<file path=docProps/app.xml><?xml version="1.0" encoding="utf-8"?>
<Properties xmlns="http://schemas.openxmlformats.org/officeDocument/2006/extended-properties" xmlns:vt="http://schemas.openxmlformats.org/officeDocument/2006/docPropsVTypes">
  <TotalTime>3</TotalTime>
  <Words>1753</Words>
  <Application>Microsoft Office PowerPoint</Application>
  <PresentationFormat>Widescreen</PresentationFormat>
  <Paragraphs>365</Paragraphs>
  <Slides>36</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Georgia</vt:lpstr>
      <vt:lpstr>Source Sans Pro</vt:lpstr>
      <vt:lpstr>Source Sans Pro SemiBold</vt:lpstr>
      <vt:lpstr>SWAN-PPT-2020</vt:lpstr>
      <vt:lpstr>SWAN Fireside Chat</vt:lpstr>
      <vt:lpstr>Agenda</vt:lpstr>
      <vt:lpstr>SWAN Expo 2022 – August 19, 2022</vt:lpstr>
      <vt:lpstr>Update on registration</vt:lpstr>
      <vt:lpstr>Notices </vt:lpstr>
      <vt:lpstr>SMS Text Message Delivery Failure </vt:lpstr>
      <vt:lpstr>Notification Logic Review</vt:lpstr>
      <vt:lpstr>Notification Logic Review</vt:lpstr>
      <vt:lpstr>Notification Logic Review</vt:lpstr>
      <vt:lpstr>Information Technology &amp; Systems Support</vt:lpstr>
      <vt:lpstr>SWAN Hardware Recommendations</vt:lpstr>
      <vt:lpstr>Public Web Browser – License Key Update</vt:lpstr>
      <vt:lpstr>Support Ticket Overview</vt:lpstr>
      <vt:lpstr>Support Ticket – April 2022 Recap</vt:lpstr>
      <vt:lpstr>Moving to Zoom – August 2022</vt:lpstr>
      <vt:lpstr>House Cleaning: UNUSABLE_RB_ILL Checkouts</vt:lpstr>
      <vt:lpstr>Aspen</vt:lpstr>
      <vt:lpstr>Aspen Tip of the Month</vt:lpstr>
      <vt:lpstr>Aspen Hold Notes</vt:lpstr>
      <vt:lpstr>E-Resources </vt:lpstr>
      <vt:lpstr>Comics Plus </vt:lpstr>
      <vt:lpstr>EBSCO Database Renewal</vt:lpstr>
      <vt:lpstr>Member Engagement </vt:lpstr>
      <vt:lpstr>User Groups: Recap</vt:lpstr>
      <vt:lpstr>Online Learning Update – New Course</vt:lpstr>
      <vt:lpstr>Beanstack Launch</vt:lpstr>
      <vt:lpstr>Why Beanstack?</vt:lpstr>
      <vt:lpstr>Two ways to register as a reader/family</vt:lpstr>
      <vt:lpstr>Summer Reading 2022</vt:lpstr>
      <vt:lpstr>Next Steps &amp; Questions</vt:lpstr>
      <vt:lpstr>Birds of a Feather</vt:lpstr>
      <vt:lpstr>Join the SWAN Community Forums</vt:lpstr>
      <vt:lpstr>Libraries Empower Communities</vt:lpstr>
      <vt:lpstr>Other Upcoming Meetings</vt:lpstr>
      <vt:lpstr>Recent webinar recordings available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SWAN Fireside Chat</dc:title>
  <dc:creator>Dawne Tortorella</dc:creator>
  <cp:lastModifiedBy>Dawne Tortorella</cp:lastModifiedBy>
  <cp:revision>2</cp:revision>
  <cp:lastPrinted>2022-06-01T00:23:26Z</cp:lastPrinted>
  <dcterms:created xsi:type="dcterms:W3CDTF">2021-01-25T23:09:16Z</dcterms:created>
  <dcterms:modified xsi:type="dcterms:W3CDTF">2022-06-01T00:24:22Z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C538E86F-1815-4FBF-80ED-75FB3B192B72</vt:lpwstr>
  </property>
  <property fmtid="{D5CDD505-2E9C-101B-9397-08002B2CF9AE}" pid="3" name="ArticulatePath">
    <vt:lpwstr>https://swanlibraries.sharepoint.com/SharedDocs/COVID-19/Fireside Chats/Fireside Chat 2021-01-26</vt:lpwstr>
  </property>
  <property fmtid="{D5CDD505-2E9C-101B-9397-08002B2CF9AE}" pid="4" name="ContentTypeId">
    <vt:lpwstr>0x01010069325545373AF7429C682A8902065AFA</vt:lpwstr>
  </property>
</Properties>
</file>