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83" r:id="rId4"/>
  </p:sldMasterIdLst>
  <p:notesMasterIdLst>
    <p:notesMasterId r:id="rId35"/>
  </p:notesMasterIdLst>
  <p:sldIdLst>
    <p:sldId id="256" r:id="rId5"/>
    <p:sldId id="470" r:id="rId6"/>
    <p:sldId id="2839" r:id="rId7"/>
    <p:sldId id="2862" r:id="rId8"/>
    <p:sldId id="2842" r:id="rId9"/>
    <p:sldId id="2864" r:id="rId10"/>
    <p:sldId id="2863" r:id="rId11"/>
    <p:sldId id="2855" r:id="rId12"/>
    <p:sldId id="2853" r:id="rId13"/>
    <p:sldId id="2856" r:id="rId14"/>
    <p:sldId id="2857" r:id="rId15"/>
    <p:sldId id="2858" r:id="rId16"/>
    <p:sldId id="2859" r:id="rId17"/>
    <p:sldId id="2860" r:id="rId18"/>
    <p:sldId id="2861" r:id="rId19"/>
    <p:sldId id="2843" r:id="rId20"/>
    <p:sldId id="2847" r:id="rId21"/>
    <p:sldId id="2844" r:id="rId22"/>
    <p:sldId id="2848" r:id="rId23"/>
    <p:sldId id="2852" r:id="rId24"/>
    <p:sldId id="2845" r:id="rId25"/>
    <p:sldId id="2850" r:id="rId26"/>
    <p:sldId id="2854" r:id="rId27"/>
    <p:sldId id="2846" r:id="rId28"/>
    <p:sldId id="2849" r:id="rId29"/>
    <p:sldId id="2865" r:id="rId30"/>
    <p:sldId id="2866" r:id="rId31"/>
    <p:sldId id="2867" r:id="rId32"/>
    <p:sldId id="2868" r:id="rId33"/>
    <p:sldId id="270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1DCF3DE-72A3-4C80-9CCE-D6A154286148}">
          <p14:sldIdLst>
            <p14:sldId id="256"/>
            <p14:sldId id="470"/>
          </p14:sldIdLst>
        </p14:section>
        <p14:section name="Board Election" id="{D03C1960-7625-4823-B800-022D4AE8E2D0}">
          <p14:sldIdLst>
            <p14:sldId id="2839"/>
            <p14:sldId id="2862"/>
          </p14:sldIdLst>
        </p14:section>
        <p14:section name="Library Performance" id="{DEF22791-F5F8-46E0-995D-8A1D7CBF1DAC}">
          <p14:sldIdLst>
            <p14:sldId id="2842"/>
            <p14:sldId id="2864"/>
            <p14:sldId id="2863"/>
            <p14:sldId id="2855"/>
            <p14:sldId id="2853"/>
            <p14:sldId id="2856"/>
            <p14:sldId id="2857"/>
            <p14:sldId id="2858"/>
            <p14:sldId id="2859"/>
            <p14:sldId id="2860"/>
            <p14:sldId id="2861"/>
          </p14:sldIdLst>
        </p14:section>
        <p14:section name="Library cards for nonresidents" id="{8705CB90-2D2C-48E5-805D-888562D9AA51}">
          <p14:sldIdLst>
            <p14:sldId id="2843"/>
            <p14:sldId id="2847"/>
          </p14:sldIdLst>
        </p14:section>
        <p14:section name="SWAN Community Forums" id="{0107B05B-B073-4ADA-9F5E-B741A03DC921}">
          <p14:sldIdLst>
            <p14:sldId id="2844"/>
            <p14:sldId id="2848"/>
            <p14:sldId id="2852"/>
          </p14:sldIdLst>
        </p14:section>
        <p14:section name="Training &amp; LMS" id="{007A069B-79F8-42C0-9B77-28BAA0999C69}">
          <p14:sldIdLst>
            <p14:sldId id="2845"/>
            <p14:sldId id="2850"/>
            <p14:sldId id="2854"/>
          </p14:sldIdLst>
        </p14:section>
        <p14:section name="SWAN Passport Idea" id="{C4602838-8D15-4661-8845-5963F8C4DC76}">
          <p14:sldIdLst>
            <p14:sldId id="2846"/>
            <p14:sldId id="2849"/>
            <p14:sldId id="2865"/>
            <p14:sldId id="2866"/>
            <p14:sldId id="2867"/>
            <p14:sldId id="2868"/>
          </p14:sldIdLst>
        </p14:section>
        <p14:section name="End" id="{A9A3321D-5B1D-4247-A264-F1F28D2A36B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E"/>
    <a:srgbClr val="D0DDDF"/>
    <a:srgbClr val="AD1457"/>
    <a:srgbClr val="F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820D8-93C1-481A-84C1-40FAB283EDBB}" v="80" dt="2022-06-02T11:39:50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D6F0-E438-46B6-B633-E9A40D8E40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241B8-F974-4DC8-829B-E3DD63222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June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June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8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June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June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June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2" r:id="rId8"/>
    <p:sldLayoutId id="2147484001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4006" r:id="rId17"/>
    <p:sldLayoutId id="2147484007" r:id="rId18"/>
    <p:sldLayoutId id="2147484008" r:id="rId19"/>
    <p:sldLayoutId id="2147484005" r:id="rId20"/>
    <p:sldLayoutId id="2147483999" r:id="rId21"/>
    <p:sldLayoutId id="2147483992" r:id="rId22"/>
    <p:sldLayoutId id="2147484009" r:id="rId23"/>
    <p:sldLayoutId id="2147484012" r:id="rId24"/>
    <p:sldLayoutId id="2147484011" r:id="rId25"/>
    <p:sldLayoutId id="214748401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ga.gov/legislation/BillStatus_pf.asp?DocNum=3497&amp;DocTypeID=SB&amp;LegID=138449&amp;GAID=16&amp;SessionID=110&amp;GA=102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hyperlink" Target="https://support.swanlibraries.net/documentation/8670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tlibraryassociation.org/meetinginfo.php?id=480&amp;ts=1646165160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6" Type="http://schemas.openxmlformats.org/officeDocument/2006/relationships/hyperlink" Target="https://fs8.formsite.com/SWANServices/empower/index.html" TargetMode="External"/><Relationship Id="rId5" Type="http://schemas.openxmlformats.org/officeDocument/2006/relationships/hyperlink" Target="https://pinnaclelibraries.org/roadtrip" TargetMode="External"/><Relationship Id="rId4" Type="http://schemas.openxmlformats.org/officeDocument/2006/relationships/hyperlink" Target="https://multilibrarygeocache.weebly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1-microstrategy.bc.sirsidynix.net/bcanalytics/asp/Main.aspx?evt=3140&amp;src=Main.aspx.3140&amp;documentID=1319C16F11ECDDFA382C0080EF2535E4&amp;Server=BCA-MICROSTRAT2-2&amp;Project=BCA%20SWANLIBS&amp;Port=0&amp;share=1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SWAN Quarterly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98948"/>
            <a:ext cx="7406184" cy="1655762"/>
          </a:xfrm>
        </p:spPr>
        <p:txBody>
          <a:bodyPr/>
          <a:lstStyle/>
          <a:p>
            <a:r>
              <a:rPr lang="en-US" dirty="0"/>
              <a:t>June 2,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22573-07D2-5567-10A4-43D6EABA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2A19D-47E7-BC45-8092-18A2389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3350E3-B3B9-2E9B-B130-B601404B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view, filter, download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161CD-3359-77B6-5DAF-1C2C355BA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E7EC0-F791-D836-F570-D4493854D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3" y="1690688"/>
            <a:ext cx="10097654" cy="3905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F29F3-4E13-D252-EF47-7F6111E0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209" y="4511658"/>
            <a:ext cx="5052846" cy="1695178"/>
          </a:xfrm>
          <a:solidFill>
            <a:schemeClr val="bg2"/>
          </a:solidFill>
          <a:ln w="254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view/page in chapter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Filter to your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data, if desired for analysis outside of BcAnalytics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58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22573-07D2-5567-10A4-43D6EABA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2A19D-47E7-BC45-8092-18A2389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3350E3-B3B9-2E9B-B130-B601404B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Comparison Side by Side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161CD-3359-77B6-5DAF-1C2C355BA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55C87-A2AC-EB39-8CCD-61AA8A02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30"/>
            <a:ext cx="12192000" cy="6801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55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22573-07D2-5567-10A4-43D6EABA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2A19D-47E7-BC45-8092-18A2389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3350E3-B3B9-2E9B-B130-B601404B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Comparison Percentage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161CD-3359-77B6-5DAF-1C2C355BA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03EF9-C782-8F2D-FF7B-40EC24F1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4"/>
            <a:ext cx="12192000" cy="6824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59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22573-07D2-5567-10A4-43D6EABA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2A19D-47E7-BC45-8092-18A2389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3350E3-B3B9-2E9B-B130-B601404B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Comparison Stacked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161CD-3359-77B6-5DAF-1C2C355BA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2DC18-66A2-2360-BA54-64755403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5"/>
            <a:ext cx="12192000" cy="6842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88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22573-07D2-5567-10A4-43D6EABA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2A19D-47E7-BC45-8092-18A2389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3350E3-B3B9-2E9B-B130-B601404B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Line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161CD-3359-77B6-5DAF-1C2C355BA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A5D99-A509-074C-DB9C-44177A3FA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"/>
            <a:ext cx="12192000" cy="6857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39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EEDC2511-D93B-4372-0FFB-4233B3E0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79" y="1825625"/>
            <a:ext cx="9669642" cy="43513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7FD6D-1B1B-6DD1-50F6-4D306F6C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AADCA-4D9E-1AE1-9E2C-C2A5C3BC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E7B1CF-04B1-35D7-F110-82DAB55A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More years, more data – longer to process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474EBB-96C6-6417-176E-B4BCC0B1D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June 2, 2022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EE39F3-9595-0AC1-CC7A-4D9B5B4529AD}"/>
              </a:ext>
            </a:extLst>
          </p:cNvPr>
          <p:cNvSpPr/>
          <p:nvPr/>
        </p:nvSpPr>
        <p:spPr>
          <a:xfrm>
            <a:off x="508000" y="4221018"/>
            <a:ext cx="2484582" cy="1847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Directors want a targeted webinar featuring this dossier?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37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68A481-CEAE-0B15-3542-062C5DA8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cards for nonresidents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6EB993-B16A-D204-56C0-411E224DE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ADCB7-A5C9-0A08-5A8D-211C7E26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F7BA-B207-1FC1-5A85-D99C512489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June 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EA711-1FC3-1229-4A67-A420A5B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E58CF1-A32F-2EDC-A47D-14F24C3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SB3497 5/13/2022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22892A-17F7-C475-D279-0AEB9220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668" y="1722301"/>
            <a:ext cx="5446332" cy="4351338"/>
          </a:xfrm>
        </p:spPr>
        <p:txBody>
          <a:bodyPr>
            <a:normAutofit/>
          </a:bodyPr>
          <a:lstStyle/>
          <a:p>
            <a:r>
              <a:rPr lang="en-US" dirty="0"/>
              <a:t>Library Board must approve waiver (local library decision)</a:t>
            </a:r>
          </a:p>
          <a:p>
            <a:r>
              <a:rPr lang="en-US" dirty="0"/>
              <a:t>If approved locally,</a:t>
            </a:r>
          </a:p>
          <a:p>
            <a:pPr lvl="1"/>
            <a:r>
              <a:rPr lang="en-US" dirty="0"/>
              <a:t>Create Non-Resident card per library policy</a:t>
            </a:r>
          </a:p>
          <a:p>
            <a:pPr lvl="1"/>
            <a:r>
              <a:rPr lang="en-US" dirty="0"/>
              <a:t>User Category3 = UNDER18_NF</a:t>
            </a:r>
          </a:p>
          <a:p>
            <a:pPr lvl="1"/>
            <a:r>
              <a:rPr lang="en-US" dirty="0"/>
              <a:t>Update your library status listing in Library Learning site (L2)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https://support.swanlibraries.net/documentation/86701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4CB8A-D2BD-FF04-C02F-5AC35B05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A95E2-4DCB-027A-C378-0809EFC8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47C3D-83CB-EC71-7CF5-B788C15D14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ADB9304-2271-43F1-84BE-A04666C2680B}" type="datetime4">
              <a:rPr lang="en-US" smtClean="0"/>
              <a:t>June 2, 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A95AD-511C-4943-09B3-C5E4037EA1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3668" y="463973"/>
            <a:ext cx="5446332" cy="5737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66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268B8B-0075-9279-BF24-BEAA87A5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Community Forums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188096-C261-B601-4AEC-A335BCEC6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DDC77-686B-7822-313B-E11765FC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73421-2A2E-AD88-AAA5-177052A72D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DB9304-2271-43F1-84BE-A04666C2680B}" type="datetime4">
              <a:rPr lang="en-US" smtClean="0"/>
              <a:t>June 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D90F4-2244-B768-AE18-4FF54507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4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807D58-8D2F-B92F-A757-A6A9E436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 of a Feather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E8FC5B-9A96-CA3B-D4E9-D2E5D5EF1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2475" y="987425"/>
            <a:ext cx="4873625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C3C897-0E46-CD8E-4E6F-54C8E76A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SWAN Community Forums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61630-BFDF-5909-0F76-D9817274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70166-E293-6BFB-3427-5FB6536C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52158-8268-96CE-6411-001115088B5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June 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24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2A9-E514-41CB-8FB1-1F70EBE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930-0162-4E4F-8F37-5CED659EC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Call to Order and Welcome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Public Comment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Introduction of New Library Directors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2022 SWAN Board Election results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Library performance metrics: a comparison against 2019 data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Library cards for nonresidents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Birds of a Feather: SWAN Community Forums update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8C3D9-C1F6-43C6-9D39-B3BB781DC6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SWAN Training &amp; Learning Management System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1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SWAN “Libraries Empower Connection” (Passport) Idea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Announcements &amp; Questions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5946-1A9D-4A44-AF3C-EFF5886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70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C006-5762-450D-67AA-24311A1A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944BA-9E1A-BE3C-8AA1-BA3134D5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DBFF5-9F7F-42ED-8A69-445EA90DAF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June 2, 2022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BF96B0-B64A-F0CD-0883-D5FBDA73C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189" y="291488"/>
            <a:ext cx="2552381" cy="2190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2B705-9C6C-C7A4-F57A-763A1CD3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36" y="2443869"/>
            <a:ext cx="2476190" cy="21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4D9A8C-7726-EADC-6A89-A6AB5A8E8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32" y="300632"/>
            <a:ext cx="2552381" cy="21523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2FDC33-EC90-E94C-A0D7-9E2946B85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788" y="2415298"/>
            <a:ext cx="2571429" cy="22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6D9872-01D7-6FE1-F940-614DB2783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761" y="242350"/>
            <a:ext cx="2552381" cy="22380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1A619C-08AC-A488-82D0-C512554A37D0}"/>
              </a:ext>
            </a:extLst>
          </p:cNvPr>
          <p:cNvSpPr/>
          <p:nvPr/>
        </p:nvSpPr>
        <p:spPr>
          <a:xfrm>
            <a:off x="1170432" y="4736592"/>
            <a:ext cx="8754138" cy="1243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Are there other common 3</a:t>
            </a:r>
            <a:r>
              <a:rPr lang="en-US" baseline="30000" dirty="0"/>
              <a:t>rd</a:t>
            </a:r>
            <a:r>
              <a:rPr lang="en-US" dirty="0"/>
              <a:t> party services and resources where library </a:t>
            </a:r>
            <a:br>
              <a:rPr lang="en-US" dirty="0"/>
            </a:br>
            <a:r>
              <a:rPr lang="en-US" dirty="0"/>
              <a:t>sharing would be beneficial?  If so, let us know and we will create -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684EB33-DB3C-AFF3-5458-3A59F0869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3" y="4877458"/>
            <a:ext cx="961852" cy="961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4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52141B-AC9E-406D-C3A2-A3E5F70A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Training &amp; Learning Management System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C8A15D-957E-466C-B65A-8EEA7C419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3C9C2-3DE8-D13A-0575-AA46F683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C6180-38D6-474C-22E0-BFBF14B462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9B648E-B581-423D-9B17-BE3736B2CEBE}" type="datetime4">
              <a:rPr lang="en-US" smtClean="0"/>
              <a:t>June 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4A317-C80B-941D-2C08-5D284F16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02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2D30C7-BA3B-91F2-751E-E688D275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Surpassed 1</a:t>
            </a:r>
            <a:r>
              <a:rPr lang="en-US" baseline="30000" dirty="0"/>
              <a:t>st</a:t>
            </a:r>
            <a:r>
              <a:rPr lang="en-US" dirty="0"/>
              <a:t> year projections in 5 months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F0FDCC-6812-C9EA-EE63-956868951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910" y="3526719"/>
            <a:ext cx="4116932" cy="2439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Crystal Vela, Consultant, User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Subject Matter Expert: Patron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Claudia Nickson, Consultant, Bibliographic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Subject Matter Expert: Technical Services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E33AC-3D89-DDAA-74BA-7A006AEA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29CE9-8833-C9B4-0DEF-9F7C8FB2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27DD3-32DB-EF0C-AA4D-C444446697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June 2, 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9EE31-06AB-09D7-84BA-E5B9B63DD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34468"/>
            <a:ext cx="4533333" cy="2333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3B88A-0ABF-0394-6988-BADEB662C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885" y="3189018"/>
            <a:ext cx="4866667" cy="27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AE6E3-8657-573E-C7AC-8A2DAE424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69" y="225890"/>
            <a:ext cx="3580952" cy="136190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234C35-BBB0-EB77-A1BE-161C8CB687FB}"/>
              </a:ext>
            </a:extLst>
          </p:cNvPr>
          <p:cNvSpPr/>
          <p:nvPr/>
        </p:nvSpPr>
        <p:spPr>
          <a:xfrm>
            <a:off x="6135057" y="1820108"/>
            <a:ext cx="3959352" cy="1043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Maintaining our high completion rate of 62%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43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DD2062-DA67-CFE2-B78F-E4A9BA34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21" y="270015"/>
            <a:ext cx="3932237" cy="1600200"/>
          </a:xfrm>
        </p:spPr>
        <p:txBody>
          <a:bodyPr/>
          <a:lstStyle/>
          <a:p>
            <a:r>
              <a:rPr lang="en-US" dirty="0"/>
              <a:t>Course Catalog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B79586-3504-98B7-FE29-16F4E2A70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422" y="2287595"/>
            <a:ext cx="3932237" cy="3811588"/>
          </a:xfrm>
        </p:spPr>
        <p:txBody>
          <a:bodyPr/>
          <a:lstStyle/>
          <a:p>
            <a:r>
              <a:rPr lang="en-US" dirty="0"/>
              <a:t>PS100: Circulation Basics</a:t>
            </a:r>
          </a:p>
          <a:p>
            <a:r>
              <a:rPr lang="en-US" dirty="0"/>
              <a:t>PS101: Patron Management</a:t>
            </a:r>
          </a:p>
          <a:p>
            <a:r>
              <a:rPr lang="en-US" dirty="0"/>
              <a:t>PS104: Patron Account Blocks &amp; Notes</a:t>
            </a:r>
          </a:p>
          <a:p>
            <a:r>
              <a:rPr lang="en-US" dirty="0"/>
              <a:t>PS106: Lost Cards</a:t>
            </a:r>
          </a:p>
          <a:p>
            <a:r>
              <a:rPr lang="en-US" dirty="0"/>
              <a:t>TS100: Adding Call Numbers &amp; Items</a:t>
            </a:r>
          </a:p>
          <a:p>
            <a:r>
              <a:rPr lang="en-US" dirty="0"/>
              <a:t>TS101: Creating Pre-Cats</a:t>
            </a:r>
          </a:p>
          <a:p>
            <a:r>
              <a:rPr lang="en-US" dirty="0"/>
              <a:t>TS120: Working with Series</a:t>
            </a:r>
          </a:p>
          <a:p>
            <a:r>
              <a:rPr lang="en-US" dirty="0"/>
              <a:t>TS200: Demystifying Serials</a:t>
            </a:r>
          </a:p>
          <a:p>
            <a:r>
              <a:rPr lang="en-US" dirty="0"/>
              <a:t>TS201: Advanced Serials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8FB1-2E94-65CD-1682-DBA306A4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6852B-9DC5-C7E8-0E8E-1367198A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E033B-AF48-B892-411D-9CDA21345B4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June 2, 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5DD443-FD86-AB7C-5CBD-59CFB84F0C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7650" y="1070115"/>
            <a:ext cx="8145852" cy="4505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21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8B4C25-D25A-1160-F764-AAB0D432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Passport Idea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F3D880-1E05-028D-E27F-676F60C0C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Libraries Empower Connections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8B889-E607-A84B-36DC-9FF9891C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150C4-49CA-F796-950D-86C0BA3011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June 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8905-3CE7-AB55-CC73-44476CC6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62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FA981B-50C0-FD12-21BF-C0EC5253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Empower Connection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B0B8E9-3A48-9ACC-0FD7-00D645B0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5459"/>
            <a:ext cx="6172200" cy="5743978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Request from member library to consider a SWAN-wide program in September. </a:t>
            </a:r>
          </a:p>
          <a:p>
            <a:r>
              <a:rPr lang="en-US" sz="3300" dirty="0"/>
              <a:t>Formed a brainstorming group to share ideas.</a:t>
            </a:r>
          </a:p>
          <a:p>
            <a:r>
              <a:rPr lang="en-US" sz="3300" dirty="0"/>
              <a:t>Purpose: </a:t>
            </a:r>
          </a:p>
          <a:p>
            <a:pPr lvl="1"/>
            <a:r>
              <a:rPr lang="en-US" sz="2900" dirty="0"/>
              <a:t>highlight the resource sharing of our SWAN consortium</a:t>
            </a:r>
          </a:p>
          <a:p>
            <a:pPr lvl="1"/>
            <a:r>
              <a:rPr lang="en-US" sz="2900" dirty="0"/>
              <a:t>encourage visiting local libraries</a:t>
            </a:r>
          </a:p>
          <a:p>
            <a:pPr lvl="1"/>
            <a:r>
              <a:rPr lang="en-US" sz="2900" dirty="0"/>
              <a:t>promote library card sign-up month</a:t>
            </a:r>
          </a:p>
          <a:p>
            <a:pPr lvl="1"/>
            <a:r>
              <a:rPr lang="en-US" sz="2900" dirty="0"/>
              <a:t>feature your library’s connection to community</a:t>
            </a:r>
          </a:p>
          <a:p>
            <a:r>
              <a:rPr lang="en-US" sz="3300" dirty="0"/>
              <a:t>Similar programs have been successful that might provide some ideas.</a:t>
            </a:r>
          </a:p>
          <a:p>
            <a:pPr lvl="1"/>
            <a:r>
              <a:rPr lang="en-US" sz="3300" dirty="0">
                <a:hlinkClick r:id="rId3" tooltip="Connecticut Libraries Passport"/>
              </a:rPr>
              <a:t>Connecticut Libraries</a:t>
            </a:r>
            <a:endParaRPr lang="en-US" sz="3300" dirty="0"/>
          </a:p>
          <a:p>
            <a:pPr lvl="1"/>
            <a:r>
              <a:rPr lang="en-US" sz="3300" dirty="0">
                <a:hlinkClick r:id="rId4" tooltip="ATLAS geo-caching"/>
              </a:rPr>
              <a:t>ATLAS geo-caching</a:t>
            </a:r>
            <a:r>
              <a:rPr lang="en-US" sz="3300" dirty="0"/>
              <a:t> – running from June 6- August 6, 2022</a:t>
            </a:r>
          </a:p>
          <a:p>
            <a:pPr lvl="1"/>
            <a:r>
              <a:rPr lang="en-US" sz="3300" dirty="0">
                <a:hlinkClick r:id="rId5" tooltip="Pinnacle Library Road Trip 2019"/>
              </a:rPr>
              <a:t>Pinnacle Library Road Trip 2019</a:t>
            </a:r>
            <a:endParaRPr lang="en-US" sz="330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6E0A25-1A61-09E8-820A-1C3144299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504782" cy="243998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Interest Survey - SWAN Consortium </a:t>
            </a:r>
            <a:endParaRPr lang="en-US" dirty="0">
              <a:solidFill>
                <a:schemeClr val="accent4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64037-BC6F-BA21-E8E3-721AF494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E7A89-689F-1423-2126-E8867402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F1245-2988-23BA-F27B-328507AFF0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3396ADE-9909-4D89-85AF-2BEE99A3BE82}" type="datetime4">
              <a:rPr lang="en-US" smtClean="0"/>
              <a:t>June 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71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1924A3-95E1-276B-C0F9-AAC52BDA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42255-FB3A-D471-5E54-31214C74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CB158-967C-820B-BF4A-640F292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3CF89-26CC-4B52-FF02-EF932599DB1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EE3EF2-A7B1-4F23-8584-F0BBB5D3EC1A}" type="datetime4">
              <a:rPr lang="en-US" smtClean="0"/>
              <a:t>June 2, 2022</a:t>
            </a:fld>
            <a:endParaRPr lang="en-US"/>
          </a:p>
        </p:txBody>
      </p:sp>
      <p:pic>
        <p:nvPicPr>
          <p:cNvPr id="23" name="Content Placeholder 17">
            <a:extLst>
              <a:ext uri="{FF2B5EF4-FFF2-40B4-BE49-F238E27FC236}">
                <a16:creationId xmlns:a16="http://schemas.microsoft.com/office/drawing/2014/main" id="{6B20E311-D053-ECCE-41E4-32A10EE816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01114"/>
            <a:ext cx="5181600" cy="3600360"/>
          </a:xfrm>
        </p:spPr>
      </p:pic>
      <p:graphicFrame>
        <p:nvGraphicFramePr>
          <p:cNvPr id="32" name="Content Placeholder 31">
            <a:extLst>
              <a:ext uri="{FF2B5EF4-FFF2-40B4-BE49-F238E27FC236}">
                <a16:creationId xmlns:a16="http://schemas.microsoft.com/office/drawing/2014/main" id="{ABCA0CD0-4B90-C8EE-B061-E76C6382A4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0895770"/>
              </p:ext>
            </p:extLst>
          </p:nvPr>
        </p:nvGraphicFramePr>
        <p:xfrm>
          <a:off x="7188199" y="2218596"/>
          <a:ext cx="3698875" cy="3211455"/>
        </p:xfrm>
        <a:graphic>
          <a:graphicData uri="http://schemas.openxmlformats.org/drawingml/2006/table">
            <a:tbl>
              <a:tblPr/>
              <a:tblGrid>
                <a:gridCol w="3698875">
                  <a:extLst>
                    <a:ext uri="{9D8B030D-6E8A-4147-A177-3AD203B41FA5}">
                      <a16:colId xmlns:a16="http://schemas.microsoft.com/office/drawing/2014/main" val="1108804931"/>
                    </a:ext>
                  </a:extLst>
                </a:gridCol>
              </a:tblGrid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3263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Bloomingdale Public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448357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Downers Grove Public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413119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Frankfort Public Library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722127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 Ellyn Public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138094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Hills Public Library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659767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Kaneville Public Library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613944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LaGrange Public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59325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Matteson Area Public Library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03635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Melrose Park Public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577466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Midlothian Public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116731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Riverside Public Library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593130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Holland Public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647171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Ford Memorial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592872"/>
                  </a:ext>
                </a:extLst>
              </a:tr>
              <a:tr h="21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and Country Public Library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8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10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DE6CE-F156-F897-7FAB-88DABA58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9DB04-2720-3965-1589-D294DBE3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C8B26-8CE3-D21B-E629-CD9333134C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14D9D-69C2-F09E-8A38-F021C5C6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28" y="1438524"/>
            <a:ext cx="6057143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6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DE6CE-F156-F897-7FAB-88DABA58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9DB04-2720-3965-1589-D294DBE3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C8B26-8CE3-D21B-E629-CD9333134C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51305-61F4-08BF-3CD4-5FB6B97C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90" y="1443285"/>
            <a:ext cx="6047619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29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224D4C7-F8E9-3006-D644-EAD41B9D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C41D201-9EBF-4139-2598-F0D9619D1A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7780" y="1825625"/>
            <a:ext cx="5090440" cy="435133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E532CB-9E6A-D959-A298-D755128F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0D8E5-421D-3502-43E9-8174FF98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1F90-4F8F-F412-A9BD-FF1CF65ED6F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16E1FE-F057-4808-77A8-D5659F6BEF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899724"/>
            <a:ext cx="5181600" cy="2203139"/>
          </a:xfrm>
        </p:spPr>
      </p:pic>
    </p:spTree>
    <p:extLst>
      <p:ext uri="{BB962C8B-B14F-4D97-AF65-F5344CB8AC3E}">
        <p14:creationId xmlns:p14="http://schemas.microsoft.com/office/powerpoint/2010/main" val="39166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60817D6-8478-4285-8080-AE0BABA9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Election 2022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249AFD-6570-4762-AD3B-5B8205131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7727D-61B7-424F-88A6-A2F01737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79DAE-4DBE-4BFD-ACB1-646149303E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June 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5652-47FC-418C-B1A8-978A5D2E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F64-CAE6-45FC-B560-580FBDCEA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Ted Bodewes, SWAN Board President</a:t>
            </a:r>
          </a:p>
          <a:p>
            <a:r>
              <a:rPr lang="en-US"/>
              <a:t>Thomas Ford Memorial Library, Western Springs, 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9D62-391E-4BDA-A471-0EDABF75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dirty="0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81FE23-3256-A0C5-86E3-39BAD96B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Election Results: 3-year term 2022-2025</a:t>
            </a:r>
          </a:p>
          <a:p>
            <a:r>
              <a:rPr lang="en-US" dirty="0"/>
              <a:t>Jesse Blazek, Palos Heights Public Library</a:t>
            </a:r>
          </a:p>
          <a:p>
            <a:r>
              <a:rPr lang="en-US" dirty="0"/>
              <a:t>Colleen Waltman, Homewood Public Library</a:t>
            </a:r>
          </a:p>
          <a:p>
            <a:r>
              <a:rPr lang="en-US" dirty="0"/>
              <a:t>Anna Wassenaar, Blue Island Public Library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Special thanks to Dorothy Koll, Acorn Public Library District &amp; Lisa Knasiak, Chicago Heights Public Library </a:t>
            </a:r>
          </a:p>
          <a:p>
            <a:pPr marL="0" indent="0">
              <a:buNone/>
            </a:pPr>
            <a:r>
              <a:rPr lang="en-US" dirty="0"/>
              <a:t>Next board meeting: June 17</a:t>
            </a:r>
            <a:r>
              <a:rPr lang="en-US" baseline="30000" dirty="0"/>
              <a:t>th</a:t>
            </a:r>
            <a:r>
              <a:rPr lang="en-US" dirty="0"/>
              <a:t> 9:30am at Bloomingdale </a:t>
            </a:r>
            <a:r>
              <a:rPr lang="en-US"/>
              <a:t>Public Library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5154B-4B97-09E8-D878-DC2BBAA2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C4C6-39FD-A07D-7E6F-54AD67C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3EA7B2-C2EB-07A2-FAFA-F3C02952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election update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D5B15-4CBF-FC79-D54B-2F57F5B854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June 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A553AE-1F08-A47D-C09B-B769227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performance metrics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F57943-0E63-AF26-FF66-EDA7D071E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3B710D-CCEF-19CA-44BF-5CA1A7C7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57DB5D-D119-9E0F-1820-6440EB6F28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June 2, 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EE04E3-B9C6-8DF4-CEFA-2F096CD3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31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2A15-395D-7C8F-1C85-F7C39CF7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ABB1-F38A-6CD0-AD55-4569E174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012F8-FDE0-4E0A-E9CD-9E42A7C697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June 2, 2022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A01BE117-A34A-ED5E-C387-6559C19F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107994"/>
            <a:ext cx="11347704" cy="56585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752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B2B9A-FFDC-A14A-9C46-0829BD04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FF7D3-1940-5E9B-72A2-F3C7F737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87351-886A-073F-319B-BC4A56FEEA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June 2, 2022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8DA45-572B-94FD-AC3D-C9519C5C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89" y="0"/>
            <a:ext cx="9518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0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BA9056-23DA-51DD-CA88-70CF9761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71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Shared Reports &gt; SWAN Objects &gt; SWAN Dossier Reports &gt; Checkout Comparison Pre-COVID, Current &gt; Circulation Comparison – COVID Impact</a:t>
            </a:r>
            <a:endParaRPr lang="en-US" dirty="0"/>
          </a:p>
          <a:p>
            <a:r>
              <a:rPr lang="en-US" dirty="0"/>
              <a:t>Based on composite SWAN reporting we provide in Board monthly reports.</a:t>
            </a:r>
          </a:p>
          <a:p>
            <a:r>
              <a:rPr lang="en-US" dirty="0"/>
              <a:t>Combines all branches, pseudo library activity for your library.</a:t>
            </a:r>
          </a:p>
          <a:p>
            <a:r>
              <a:rPr lang="en-US" dirty="0"/>
              <a:t>Can be used to compare your library’s activity, as well as review other libraries nearby.</a:t>
            </a:r>
          </a:p>
          <a:p>
            <a:r>
              <a:rPr lang="en-US" dirty="0"/>
              <a:t>Select the years you wish to compare.</a:t>
            </a:r>
          </a:p>
          <a:p>
            <a:r>
              <a:rPr lang="en-US" dirty="0"/>
              <a:t>You can ignore library to select all, and then filter to  your library.</a:t>
            </a:r>
          </a:p>
          <a:p>
            <a:r>
              <a:rPr lang="en-US" dirty="0"/>
              <a:t>For faster processing, you can select your library only.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471D4-4393-E090-FC05-58C172B4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0A4D-19A4-589F-2234-743E9E2F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7EC62F-DB39-FABD-C888-23DD1FDB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comparison across time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9A86-2BC4-B725-D844-B771DA6002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June 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53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CBD9CF-D1DD-91BC-681E-C0255B52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298B6-3223-CE6B-8D3E-42EB10C5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A807-9678-DCC5-D5FD-899999BBC9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June 2, 2022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4D6F5-7288-E7A4-4C39-7A0BCB61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1" y="0"/>
            <a:ext cx="10515600" cy="6853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707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3" ma:contentTypeDescription="Create a new document." ma:contentTypeScope="" ma:versionID="b15e975f7fee24f4f68e2e0c5bb5497f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b125496e29700247cc4e5bec6c340908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52ADD-FB76-4F17-8C47-66ADF9D7B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6DBCB5-0D90-48D3-AA64-7006A1D8C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9855B-151A-4C35-9D9C-A3D647EBE73F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3f1bf54-b3b9-4f6e-ab24-51a0268d9c4c"/>
    <ds:schemaRef ds:uri="6d2841a4-3d51-4a73-8a6d-9ab7925a3a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Widescreen</PresentationFormat>
  <Paragraphs>187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Source Sans Pro</vt:lpstr>
      <vt:lpstr>Source Sans Pro SemiBold</vt:lpstr>
      <vt:lpstr>SWAN-PPT-2020</vt:lpstr>
      <vt:lpstr>SWAN Quarterly Meeting</vt:lpstr>
      <vt:lpstr>Agenda</vt:lpstr>
      <vt:lpstr>Board Election 2022</vt:lpstr>
      <vt:lpstr>Board election update</vt:lpstr>
      <vt:lpstr>Library performance metrics</vt:lpstr>
      <vt:lpstr>PowerPoint Presentation</vt:lpstr>
      <vt:lpstr>PowerPoint Presentation</vt:lpstr>
      <vt:lpstr>Circulation comparison across time</vt:lpstr>
      <vt:lpstr>PowerPoint Presentation</vt:lpstr>
      <vt:lpstr>Choose view, filter, download </vt:lpstr>
      <vt:lpstr>Monthly Comparison Side by Side</vt:lpstr>
      <vt:lpstr>Monthly Comparison Percentage</vt:lpstr>
      <vt:lpstr>Monthly Comparison Stacked</vt:lpstr>
      <vt:lpstr>Monthly Line Comparison</vt:lpstr>
      <vt:lpstr>More years, more data – longer to process</vt:lpstr>
      <vt:lpstr>Library cards for nonresidents</vt:lpstr>
      <vt:lpstr>SB3497 5/13/2022</vt:lpstr>
      <vt:lpstr>SWAN Community Forums</vt:lpstr>
      <vt:lpstr>Birds of a Feather</vt:lpstr>
      <vt:lpstr>PowerPoint Presentation</vt:lpstr>
      <vt:lpstr>SWAN Training &amp; Learning Management System</vt:lpstr>
      <vt:lpstr>Surpassed 1st year projections in 5 months</vt:lpstr>
      <vt:lpstr>Course Catalog</vt:lpstr>
      <vt:lpstr>SWAN Passport Idea</vt:lpstr>
      <vt:lpstr>Libraries Empower Connection</vt:lpstr>
      <vt:lpstr>Survey results</vt:lpstr>
      <vt:lpstr>PowerPoint Presentation</vt:lpstr>
      <vt:lpstr>PowerPoint Presentation</vt:lpstr>
      <vt:lpstr>PowerPoint Presentation</vt:lpstr>
      <vt:lpstr>Announcements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Quarterly Meeting</dc:title>
  <dc:creator/>
  <cp:revision>15</cp:revision>
  <dcterms:created xsi:type="dcterms:W3CDTF">2021-12-03T17:37:01Z</dcterms:created>
  <dcterms:modified xsi:type="dcterms:W3CDTF">2022-06-02T11:39:50Z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ArticulateGUID">
    <vt:lpwstr>D1B39070-BB8C-435E-8538-D63DF5746AC7</vt:lpwstr>
  </property>
  <property fmtid="{D5CDD505-2E9C-101B-9397-08002B2CF9AE}" pid="4" name="ArticulatePath">
    <vt:lpwstr>https://swanlibraries.sharepoint.com/SharedDocs/Administration/Governance/Quarterly/2022/SWAN-2022-Q1-Presentation</vt:lpwstr>
  </property>
</Properties>
</file>