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983" r:id="rId4"/>
  </p:sldMasterIdLst>
  <p:notesMasterIdLst>
    <p:notesMasterId r:id="rId33"/>
  </p:notesMasterIdLst>
  <p:sldIdLst>
    <p:sldId id="256" r:id="rId5"/>
    <p:sldId id="470" r:id="rId6"/>
    <p:sldId id="3092" r:id="rId7"/>
    <p:sldId id="3103" r:id="rId8"/>
    <p:sldId id="2891" r:id="rId9"/>
    <p:sldId id="3078" r:id="rId10"/>
    <p:sldId id="3105" r:id="rId11"/>
    <p:sldId id="3048" r:id="rId12"/>
    <p:sldId id="3047" r:id="rId13"/>
    <p:sldId id="3095" r:id="rId14"/>
    <p:sldId id="3099" r:id="rId15"/>
    <p:sldId id="3098" r:id="rId16"/>
    <p:sldId id="3112" r:id="rId17"/>
    <p:sldId id="3101" r:id="rId18"/>
    <p:sldId id="3104" r:id="rId19"/>
    <p:sldId id="3106" r:id="rId20"/>
    <p:sldId id="3116" r:id="rId21"/>
    <p:sldId id="260" r:id="rId22"/>
    <p:sldId id="3107" r:id="rId23"/>
    <p:sldId id="3108" r:id="rId24"/>
    <p:sldId id="3111" r:id="rId25"/>
    <p:sldId id="3109" r:id="rId26"/>
    <p:sldId id="3110" r:id="rId27"/>
    <p:sldId id="3113" r:id="rId28"/>
    <p:sldId id="3114" r:id="rId29"/>
    <p:sldId id="3100" r:id="rId30"/>
    <p:sldId id="3117" r:id="rId31"/>
    <p:sldId id="270" r:id="rId32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61DCF3DE-72A3-4C80-9CCE-D6A154286148}">
          <p14:sldIdLst>
            <p14:sldId id="256"/>
            <p14:sldId id="470"/>
          </p14:sldIdLst>
        </p14:section>
        <p14:section name="Board Election" id="{48E2B8C7-E8B6-4AD9-B367-333C3AC86AAE}">
          <p14:sldIdLst>
            <p14:sldId id="3092"/>
            <p14:sldId id="3103"/>
          </p14:sldIdLst>
        </p14:section>
        <p14:section name="Addison" id="{96581766-2EB8-49DF-8EFD-1F1074F91EF0}">
          <p14:sldIdLst>
            <p14:sldId id="2891"/>
            <p14:sldId id="3078"/>
            <p14:sldId id="3105"/>
            <p14:sldId id="3048"/>
          </p14:sldIdLst>
        </p14:section>
        <p14:section name="MessageBee" id="{2E5B2C46-9B0A-48E1-B7B3-6631FD611B11}">
          <p14:sldIdLst>
            <p14:sldId id="3047"/>
            <p14:sldId id="3095"/>
            <p14:sldId id="3099"/>
            <p14:sldId id="3098"/>
            <p14:sldId id="3112"/>
          </p14:sldIdLst>
        </p14:section>
        <p14:section name="Cost Savings of SWAN" id="{3BB6F239-F283-4456-A633-CBB8AC023703}">
          <p14:sldIdLst>
            <p14:sldId id="3101"/>
            <p14:sldId id="3104"/>
            <p14:sldId id="3106"/>
            <p14:sldId id="3116"/>
            <p14:sldId id="260"/>
            <p14:sldId id="3107"/>
            <p14:sldId id="3108"/>
            <p14:sldId id="3111"/>
            <p14:sldId id="3109"/>
            <p14:sldId id="3110"/>
            <p14:sldId id="3113"/>
          </p14:sldIdLst>
        </p14:section>
        <p14:section name="Expo 2023" id="{A393062C-E7B8-4852-BBCE-250681CB5D07}">
          <p14:sldIdLst>
            <p14:sldId id="3114"/>
            <p14:sldId id="3100"/>
            <p14:sldId id="3117"/>
          </p14:sldIdLst>
        </p14:section>
        <p14:section name="End" id="{A9A3321D-5B1D-4247-A264-F1F28D2A36BA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38E"/>
    <a:srgbClr val="D0DDDF"/>
    <a:srgbClr val="AD1457"/>
    <a:srgbClr val="F9C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2AEB59-BD0D-4707-9A1E-2D533DB597BE}" v="4" dt="2023-06-02T14:24:37.0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21" autoAdjust="0"/>
    <p:restoredTop sz="78329" autoAdjust="0"/>
  </p:normalViewPr>
  <p:slideViewPr>
    <p:cSldViewPr snapToGrid="0">
      <p:cViewPr varScale="1">
        <p:scale>
          <a:sx n="83" d="100"/>
          <a:sy n="83" d="100"/>
        </p:scale>
        <p:origin x="13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2B190-A7EB-4083-8550-ADF73D5DD4E6}" type="datetimeFigureOut">
              <a:rPr lang="en-US" smtClean="0"/>
              <a:t>6/2/2023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7912A-FAF4-4A7E-9049-202369FF8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AD6F0-E438-46B6-B633-E9A40D8E40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228bbfdde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228bbfdde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241B8-F974-4DC8-829B-E3DD6322229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8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June 2,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June 2,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3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June 2,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6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June 2,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June 2, 2023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98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7EE3EF2-A7B1-4F23-8584-F0BBB5D3EC1A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9D110A1-1339-49BC-A0D7-38CE24E36754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C271E5E-31FA-4190-9796-0C03067BB122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3AFE120-1EFF-41FA-8DCA-880638A36A9F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7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6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B00A8E1-0A42-40AD-892D-AD4C7B5434E8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54CBD-DA7E-40C6-8F02-2CE20B2B70F3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058C57-3F4D-48F0-88DD-D716F564CC29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1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9A6078-8DFC-4B18-8A7E-32B506F12B8C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2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>
                <a:solidFill>
                  <a:srgbClr val="000000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20140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7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4013" r:id="rId2"/>
    <p:sldLayoutId id="2147484014" r:id="rId3"/>
    <p:sldLayoutId id="2147484015" r:id="rId4"/>
    <p:sldLayoutId id="2147484016" r:id="rId5"/>
    <p:sldLayoutId id="2147483985" r:id="rId6"/>
    <p:sldLayoutId id="2147483986" r:id="rId7"/>
    <p:sldLayoutId id="2147484001" r:id="rId8"/>
    <p:sldLayoutId id="2147484002" r:id="rId9"/>
    <p:sldLayoutId id="2147484003" r:id="rId10"/>
    <p:sldLayoutId id="2147484004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4006" r:id="rId17"/>
    <p:sldLayoutId id="2147484007" r:id="rId18"/>
    <p:sldLayoutId id="2147484008" r:id="rId19"/>
    <p:sldLayoutId id="2147484005" r:id="rId20"/>
    <p:sldLayoutId id="2147483999" r:id="rId21"/>
    <p:sldLayoutId id="2147483992" r:id="rId22"/>
    <p:sldLayoutId id="2147484009" r:id="rId23"/>
    <p:sldLayoutId id="2147484012" r:id="rId24"/>
    <p:sldLayoutId id="2147484011" r:id="rId25"/>
    <p:sldLayoutId id="2147484010" r:id="rId26"/>
    <p:sldLayoutId id="2147484017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training/94315" TargetMode="Externa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meetings-trainings/annual-conference" TargetMode="Externa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0EF8-2200-4129-8424-313D11C3CF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SWAN Quarterly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B4E9-4212-4291-8E9F-7C29C2B6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98948"/>
            <a:ext cx="7406184" cy="1655762"/>
          </a:xfrm>
        </p:spPr>
        <p:txBody>
          <a:bodyPr/>
          <a:lstStyle/>
          <a:p>
            <a:r>
              <a:rPr lang="en-US" dirty="0"/>
              <a:t>June 1,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0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A62A9-E514-41CB-8FB1-1F70EBE0C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85930-0162-4E4F-8F37-5CED659EC4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Call to Order and Welcome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Public Comment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Introduction of New Library Directors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Action Item – Approval of the Quarterly meeting minutes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Information Item—Board election for 2023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8C3D9-C1F6-43C6-9D39-B3BB781DC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25976"/>
            <a:ext cx="5181600" cy="52509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7"/>
            </a:pPr>
            <a:r>
              <a:rPr lang="en-US" sz="22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Information Item—MessageBee project update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7"/>
            </a:pPr>
            <a:r>
              <a:rPr lang="en-US" sz="22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Information Item – Addison Public Library joining SWAN project update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7"/>
            </a:pPr>
            <a:r>
              <a:rPr lang="en-US" sz="22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Discussion Item—SWAN Decennial Act Statement and the cost-benefit analysis of membership in a library consortium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7"/>
            </a:pPr>
            <a:r>
              <a:rPr lang="en-US" sz="22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Information Item – SWAN Expo August 18th Announcements and Questions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7"/>
            </a:pPr>
            <a:r>
              <a:rPr lang="en-US" sz="22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Next meeting: September 7,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5946-1A9D-4A44-AF3C-EFF58864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470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5355D9-8375-62B9-CD8D-652DDE0EF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SWAN Board election 2023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87F83C-7238-230E-4C80-69275E938F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C8CB2-FB8B-A644-1219-63BFCDD13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EAD9F8-E932-FD0F-1AF5-2E246D3C3B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June 2,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E7E6A-DFCE-7465-8268-937A316D9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4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242E3-B90B-10DF-9996-005A3389D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Source Sans Pro SemiBold"/>
              </a:rPr>
              <a:t>Board Election Update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DEB4D-AF28-AC46-10D7-B94695262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Source Sans Pro"/>
              </a:rPr>
              <a:t>Two seats on 7 member SWAN governing board</a:t>
            </a:r>
          </a:p>
          <a:p>
            <a:r>
              <a:rPr lang="en-US" dirty="0">
                <a:ea typeface="Source Sans Pro"/>
              </a:rPr>
              <a:t>Election e-ballot completed Friday, May 26</a:t>
            </a:r>
            <a:r>
              <a:rPr lang="en-US" baseline="30000" dirty="0">
                <a:ea typeface="Source Sans Pro"/>
              </a:rPr>
              <a:t>th</a:t>
            </a:r>
            <a:endParaRPr lang="en-US" dirty="0">
              <a:ea typeface="Source Sans Pro"/>
            </a:endParaRPr>
          </a:p>
          <a:p>
            <a:r>
              <a:rPr lang="en-US" dirty="0">
                <a:ea typeface="Source Sans Pro"/>
              </a:rPr>
              <a:t>Elected representatives</a:t>
            </a:r>
          </a:p>
          <a:p>
            <a:pPr lvl="1"/>
            <a:r>
              <a:rPr lang="en-US" dirty="0"/>
              <a:t>Jennifer Cottrill, Library Director, Midlothian Public Library</a:t>
            </a:r>
          </a:p>
          <a:p>
            <a:pPr lvl="1"/>
            <a:r>
              <a:rPr lang="en-US" dirty="0"/>
              <a:t>Samantha Johnson, Executive Director, Roselle Public Library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CBF28F-1C4C-A6C4-A7EC-4417CC9CD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06" y="2867025"/>
            <a:ext cx="325755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973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6DE4EBB-079F-7F27-867D-D180F694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Addison Public Library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A4FFA16-7A86-2CE5-A628-24CFBCF0E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Scott Brandwein, Assistant Director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62B017-F1F1-8301-F326-95D91BDE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117C4-C3F1-E6D8-CB0D-B5C308E339F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8D10E8-F5EF-4030-9DD4-58F7E5E696F1}" type="datetime4">
              <a:rPr lang="en-US" smtClean="0"/>
              <a:t>June 2,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CB894-C4EA-B1D0-E4D5-E5348538B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9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3BE5E72-7C1F-016F-2C7C-F61E4D6D3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Addison Public Library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603C4C4-2D1D-376E-CF3A-DAEF76AD4E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75071" y="1815893"/>
            <a:ext cx="5181600" cy="2534436"/>
          </a:xfr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C3438A6-AC90-13C0-3F84-D735944A5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5071" y="174626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2800" dirty="0">
              <a:effectLst/>
              <a:latin typeface="Source Sans Pro"/>
              <a:ea typeface="Source Sans Pro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54AF76-C9F5-7710-2DE6-A70475E5A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E56A0-B7F3-768A-4827-AD051608E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F2CEC-D3A1-8D49-2481-9C2DC6153D1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1ADDB7A-9C8D-4E10-91A4-D9693DD7523A}" type="datetime4">
              <a:rPr lang="en-US" smtClean="0"/>
              <a:t>June 2, 2023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63C3AB-7CEA-DC69-49B4-B781225B1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43" y="1819678"/>
            <a:ext cx="6178249" cy="412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71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E46DDEB-A529-65C0-59CD-11B039491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/>
          <a:lstStyle/>
          <a:p>
            <a:r>
              <a:rPr lang="en-US">
                <a:ea typeface="Source Sans Pro SemiBold"/>
              </a:rPr>
              <a:t>SWAN Project Team</a:t>
            </a:r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CDC8DC-7EF9-583F-3F73-72F45281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Source Sans Pro"/>
              </a:rPr>
              <a:t>Scott Brandwein (Assistant Director)</a:t>
            </a:r>
          </a:p>
          <a:p>
            <a:r>
              <a:rPr lang="en-US">
                <a:ea typeface="Source Sans Pro"/>
              </a:rPr>
              <a:t>Olivia </a:t>
            </a:r>
            <a:r>
              <a:rPr lang="en-US" dirty="0" err="1">
                <a:ea typeface="Source Sans Pro"/>
              </a:rPr>
              <a:t>Montolin</a:t>
            </a:r>
            <a:r>
              <a:rPr lang="en-US">
                <a:ea typeface="Source Sans Pro"/>
              </a:rPr>
              <a:t> (</a:t>
            </a:r>
            <a:r>
              <a:rPr lang="en-US" err="1">
                <a:ea typeface="Source Sans Pro"/>
              </a:rPr>
              <a:t>eResources</a:t>
            </a:r>
            <a:r>
              <a:rPr lang="en-US">
                <a:ea typeface="Source Sans Pro"/>
              </a:rPr>
              <a:t> Consultant)</a:t>
            </a:r>
          </a:p>
          <a:p>
            <a:r>
              <a:rPr lang="en-US">
                <a:ea typeface="Source Sans Pro"/>
              </a:rPr>
              <a:t>Ahren Sievers (Systems Administrator)</a:t>
            </a:r>
          </a:p>
          <a:p>
            <a:r>
              <a:rPr lang="en-US">
                <a:ea typeface="Source Sans Pro"/>
              </a:rPr>
              <a:t>Samantha Dietel (Bibliographic Services Consultant)</a:t>
            </a:r>
            <a:endParaRPr lang="en-US" dirty="0">
              <a:ea typeface="Source Sans Pro"/>
            </a:endParaRPr>
          </a:p>
          <a:p>
            <a:r>
              <a:rPr lang="en-US">
                <a:ea typeface="Source Sans Pro"/>
              </a:rPr>
              <a:t>Cynthia Romanowski (Bibliographic Services Manager)</a:t>
            </a:r>
            <a:endParaRPr lang="en-US" dirty="0">
              <a:ea typeface="Source Sans Pro"/>
            </a:endParaRPr>
          </a:p>
          <a:p>
            <a:endParaRPr lang="en-US" dirty="0">
              <a:ea typeface="Source Sans Pro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B3DACB70-559A-EA7B-8D60-7730191B6B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DCEF5-4197-1093-6F4A-26A9101B6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232C0-2678-9CD6-9C3F-4784F9357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FF3AAB-3647-F89B-87F8-969D81E04AB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E77881E-05EA-445D-A401-3F862F6B3C8C}" type="datetime4">
              <a:rPr lang="en-US" smtClean="0"/>
              <a:pPr>
                <a:spcAft>
                  <a:spcPts val="600"/>
                </a:spcAft>
              </a:pPr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4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9285E-C3D2-5AA5-23FD-5E5AEBDB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D81C6-DC75-3E4B-30C5-CABF9637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C601D82-FF16-6ECE-9E25-F016E812C04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99684E3-A0FF-49CA-B05E-EC4BBEDCAE69}" type="datetime4">
              <a:rPr lang="en-US" smtClean="0"/>
              <a:pPr>
                <a:spcAft>
                  <a:spcPts val="600"/>
                </a:spcAft>
              </a:pPr>
              <a:t>June 2, 2023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838461-46ED-056C-C55B-F659B8E5C1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8442" y="2348779"/>
            <a:ext cx="3177247" cy="1633537"/>
          </a:xfrm>
        </p:spPr>
        <p:txBody>
          <a:bodyPr anchor="b">
            <a:normAutofit/>
          </a:bodyPr>
          <a:lstStyle/>
          <a:p>
            <a:r>
              <a:rPr lang="en-US" sz="2700"/>
              <a:t>Project Timeline</a:t>
            </a:r>
            <a:br>
              <a:rPr lang="en-US" sz="2700" dirty="0"/>
            </a:br>
            <a:br>
              <a:rPr lang="en-US" sz="2700" dirty="0"/>
            </a:br>
            <a:r>
              <a:rPr lang="en-US" sz="2700"/>
              <a:t>Go-live: Nov. 17, 2023</a:t>
            </a:r>
          </a:p>
        </p:txBody>
      </p:sp>
      <p:pic>
        <p:nvPicPr>
          <p:cNvPr id="8" name="Picture 9" descr="Timeline&#10;&#10;Description automatically generated">
            <a:extLst>
              <a:ext uri="{FF2B5EF4-FFF2-40B4-BE49-F238E27FC236}">
                <a16:creationId xmlns:a16="http://schemas.microsoft.com/office/drawing/2014/main" id="{4447D7A2-0060-544F-ED86-5BFA4095D6AE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tretch/>
        </p:blipFill>
        <p:spPr>
          <a:xfrm>
            <a:off x="3180484" y="284245"/>
            <a:ext cx="8091178" cy="6023654"/>
          </a:xfrm>
          <a:noFill/>
        </p:spPr>
      </p:pic>
    </p:spTree>
    <p:extLst>
      <p:ext uri="{BB962C8B-B14F-4D97-AF65-F5344CB8AC3E}">
        <p14:creationId xmlns:p14="http://schemas.microsoft.com/office/powerpoint/2010/main" val="2616572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3FF3398-BB31-7055-3F20-8C8A1EB27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MessageBee for SWAN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02C35B6-36DC-5EA2-135A-C08FB31B5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Scott Brandwein, Assistant Director SWAN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82BD7-D774-6B7C-317F-2545DB57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175163-1D88-2E73-4336-81F01653F86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June 2,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368AE-DD50-482A-1C5B-86198353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97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0DE95-F27C-4AB5-02DB-399F3B603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949E0-A2BB-E36C-5C8B-9B854C970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1BC1EA-6156-A8B8-F153-8DB00928C9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June 2, 2023</a:t>
            </a:fld>
            <a:endParaRPr lang="en-US"/>
          </a:p>
        </p:txBody>
      </p:sp>
      <p:pic>
        <p:nvPicPr>
          <p:cNvPr id="8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173F7E2-9A56-2C99-F205-FFF655BF2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00" y="261952"/>
            <a:ext cx="4621369" cy="6065198"/>
          </a:xfrm>
          <a:prstGeom prst="rect">
            <a:avLst/>
          </a:prstGeom>
        </p:spPr>
      </p:pic>
      <p:pic>
        <p:nvPicPr>
          <p:cNvPr id="9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9C18B74-B2E0-83CF-0F71-46F1AFE81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226" y="258088"/>
            <a:ext cx="5007735" cy="607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D44E4-CB4B-838F-0340-5DD6EBE2D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ea typeface="Source Sans Pro SemiBold"/>
              </a:rPr>
              <a:t>MessageBee</a:t>
            </a:r>
            <a:r>
              <a:rPr lang="en-US" dirty="0">
                <a:ea typeface="Source Sans Pro SemiBold"/>
              </a:rPr>
              <a:t> Training, Release, Office Hours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A37890-4796-B007-146C-EAE08B0BC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Source Sans Pro"/>
              </a:rPr>
              <a:t>Training Recording Available:</a:t>
            </a:r>
            <a:br>
              <a:rPr lang="en-US" dirty="0">
                <a:ea typeface="Source Sans Pro"/>
              </a:rPr>
            </a:br>
            <a:r>
              <a:rPr lang="en-US" dirty="0">
                <a:ea typeface="Source Sans Pro"/>
                <a:hlinkClick r:id="rId2"/>
              </a:rPr>
              <a:t>MessageBee Rollout and Training</a:t>
            </a:r>
          </a:p>
          <a:p>
            <a:r>
              <a:rPr lang="en-US" dirty="0">
                <a:ea typeface="Source Sans Pro"/>
              </a:rPr>
              <a:t>Office Hours</a:t>
            </a:r>
          </a:p>
          <a:p>
            <a:pPr lvl="1"/>
            <a:r>
              <a:rPr lang="en-US" dirty="0">
                <a:ea typeface="Source Sans Pro"/>
              </a:rPr>
              <a:t>Wednesdays at 11:00</a:t>
            </a:r>
          </a:p>
          <a:p>
            <a:pPr lvl="1"/>
            <a:r>
              <a:rPr lang="en-US" dirty="0">
                <a:ea typeface="Source Sans Pro"/>
              </a:rPr>
              <a:t>June 7th</a:t>
            </a:r>
          </a:p>
          <a:p>
            <a:pPr lvl="1"/>
            <a:r>
              <a:rPr lang="en-US" dirty="0">
                <a:ea typeface="Source Sans Pro"/>
              </a:rPr>
              <a:t>June 21st</a:t>
            </a:r>
          </a:p>
          <a:p>
            <a:pPr lvl="1"/>
            <a:r>
              <a:rPr lang="en-US" dirty="0">
                <a:ea typeface="Source Sans Pro"/>
              </a:rPr>
              <a:t>July 5th</a:t>
            </a:r>
          </a:p>
          <a:p>
            <a:pPr lvl="1"/>
            <a:endParaRPr lang="en-US" dirty="0">
              <a:ea typeface="Source Sans Pro"/>
            </a:endParaRPr>
          </a:p>
          <a:p>
            <a:r>
              <a:rPr lang="en-US" dirty="0">
                <a:ea typeface="Source Sans Pro"/>
              </a:rPr>
              <a:t>Email Go-Live Tuesday, June 27th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DF8D8D-DF84-36B5-F635-9B640A2BA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66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16327-2A81-9D52-0D61-4B802AEA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MessageBee</a:t>
            </a:r>
            <a:r>
              <a:rPr lang="en-US" dirty="0"/>
              <a:t> Documentation 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6234188-051E-9C78-AFD2-16757650AD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83188" y="2088196"/>
            <a:ext cx="6172200" cy="267208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35A77-A13D-98F1-79E9-731329703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 err="1"/>
              <a:t>MessageBee</a:t>
            </a:r>
            <a:r>
              <a:rPr lang="en-US" dirty="0"/>
              <a:t> documentation is now live and available!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0DB67-D993-DAA8-0FAF-336CC8295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FFD0F-0363-4F0B-8B60-F432E5029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12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CFE9E8-B769-18B7-A678-945B7A33F54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7EE3EF2-A7B1-4F23-8584-F0BBB5D3EC1A}" type="datetime4">
              <a:rPr lang="en-US" smtClean="0"/>
              <a:t>June 2, 2023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C2AA5B-9FB0-102C-9C82-C12B7C091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7544" y="490449"/>
            <a:ext cx="4091743" cy="2691164"/>
          </a:xfrm>
          <a:prstGeom prst="rect">
            <a:avLst/>
          </a:prstGeom>
        </p:spPr>
      </p:pic>
      <p:pic>
        <p:nvPicPr>
          <p:cNvPr id="17" name="Picture 16" descr="Cartoon bee with megaphone">
            <a:extLst>
              <a:ext uri="{FF2B5EF4-FFF2-40B4-BE49-F238E27FC236}">
                <a16:creationId xmlns:a16="http://schemas.microsoft.com/office/drawing/2014/main" id="{55FE90CB-AD6F-2D90-6953-E740F1E9B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676" y="134800"/>
            <a:ext cx="2558633" cy="24686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1793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EA362-E612-8BB0-1647-ADE938937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Source Sans Pro SemiBold"/>
              </a:rPr>
              <a:t>Dashboard Access</a:t>
            </a:r>
            <a:endParaRPr lang="en-US" dirty="0">
              <a:ea typeface="Source Sans Pro SemiBold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EF147-8A77-6B32-FEBC-D0452EDAF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43657"/>
            <a:ext cx="10709501" cy="8239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Source Sans Pro"/>
              </a:rPr>
              <a:t>Documentation &gt; Accounts &amp; Logins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88BEA-8DDE-73FD-D7DC-9B3CEA044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E5221-B994-68CB-F86B-ED109FE63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13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F79A4C-0D17-497B-7E09-B6AEAE9ED13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June 2, 2023</a:t>
            </a:fld>
            <a:endParaRPr lang="en-US"/>
          </a:p>
        </p:txBody>
      </p:sp>
      <p:pic>
        <p:nvPicPr>
          <p:cNvPr id="8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A163840-89BC-D603-7943-DBA5E0E055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21" t="1335" r="1535" b="13708"/>
          <a:stretch/>
        </p:blipFill>
        <p:spPr>
          <a:xfrm>
            <a:off x="4431228" y="2220501"/>
            <a:ext cx="3645260" cy="3275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9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1E69D279-7751-50F6-87DE-0A536DECB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063" y="2216178"/>
            <a:ext cx="3584368" cy="13568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67921159-A51F-D1E6-5607-93CC13CEB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95" y="2220550"/>
            <a:ext cx="3742706" cy="2565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476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F263A3-ECE3-F695-24EA-4D62F1D82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Cost savings of SWAN membership</a:t>
            </a:r>
            <a:br>
              <a:rPr lang="en-US" dirty="0"/>
            </a:br>
            <a:r>
              <a:rPr lang="en-US" dirty="0"/>
              <a:t>or </a:t>
            </a:r>
            <a:br>
              <a:rPr lang="en-US" dirty="0"/>
            </a:br>
            <a:r>
              <a:rPr lang="en-US" dirty="0"/>
              <a:t>Suggestions on what to include the Decennial Act Report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7CAD8B-1FDA-61E7-70C0-22777C7A1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Aaron Skog, SWAN Executive Director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F29829-EC0D-D034-269A-37FD65142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3F6ED-6F04-D024-AF4F-AD5CA6114DB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7B571-5521-4B40-BCCB-691A46A883E4}" type="datetime4">
              <a:rPr lang="en-US" smtClean="0"/>
              <a:t>June 2, 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69D055-2DBB-63C2-5501-BB85CF4A7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7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DDCA15D-C183-9CB2-71D1-9E14CCE97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Decennial Act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D328F78-D3F9-02CA-CFEB-62E4D288D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488643" cy="2439988"/>
          </a:xfrm>
        </p:spPr>
        <p:txBody>
          <a:bodyPr>
            <a:normAutofit/>
          </a:bodyPr>
          <a:lstStyle/>
          <a:p>
            <a:r>
              <a:rPr lang="en-US" sz="3200" dirty="0"/>
              <a:t>RAILS requested </a:t>
            </a:r>
            <a:r>
              <a:rPr lang="en-US" sz="3200" dirty="0" err="1"/>
              <a:t>Ancel</a:t>
            </a:r>
            <a:r>
              <a:rPr lang="en-US" sz="3200" dirty="0"/>
              <a:t> Glink to provide guidance and sample report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27DCE-0F5B-C60F-554F-6E3DA336F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6A6AB-AC9F-7560-AA0C-61256652D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B7A34-C23E-022B-7071-756FDB8D4CF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June 2, 2023</a:t>
            </a:fld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CC9F3553-0A93-8996-14D3-330F3DBCB7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3642" y="248917"/>
            <a:ext cx="4461648" cy="6006939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04823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3E868-EAF3-8E3D-A4A1-FF0A4FA88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Decennial Act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2B854DD-B6E0-3FB0-35FF-B2D0D4524F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4169773"/>
              </p:ext>
            </p:extLst>
          </p:nvPr>
        </p:nvGraphicFramePr>
        <p:xfrm>
          <a:off x="5092860" y="310354"/>
          <a:ext cx="6497277" cy="570847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061518">
                  <a:extLst>
                    <a:ext uri="{9D8B030D-6E8A-4147-A177-3AD203B41FA5}">
                      <a16:colId xmlns:a16="http://schemas.microsoft.com/office/drawing/2014/main" val="3411605896"/>
                    </a:ext>
                  </a:extLst>
                </a:gridCol>
                <a:gridCol w="3435759">
                  <a:extLst>
                    <a:ext uri="{9D8B030D-6E8A-4147-A177-3AD203B41FA5}">
                      <a16:colId xmlns:a16="http://schemas.microsoft.com/office/drawing/2014/main" val="1593326313"/>
                    </a:ext>
                  </a:extLst>
                </a:gridCol>
              </a:tblGrid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Acorn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LaGrange Park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1028490618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Alsip-</a:t>
                      </a:r>
                      <a:r>
                        <a:rPr lang="en-US" sz="1100" kern="100" dirty="0" err="1">
                          <a:effectLst/>
                        </a:rPr>
                        <a:t>Merrionette</a:t>
                      </a:r>
                      <a:r>
                        <a:rPr lang="en-US" sz="1100" kern="100" dirty="0">
                          <a:effectLst/>
                        </a:rPr>
                        <a:t> Park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Matteson Area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500162076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Batavia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Maywood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4122393174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Bedford Park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McCook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1326580509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Beecher Community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Nancy L. McConathy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4148268247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Bensenville Community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North Riverside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1730223970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Broadview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Northlake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4284232349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Crestwood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Prairie Trails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4116595089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Crete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Richton Park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2933301044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Dolton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River Grove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1487057121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Eisenhower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Riverdale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461333559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Frankfort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Roselle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1174151267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Franklin Park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Saint Charles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1341032751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Geneva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Steger-South Chicago Heights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1204061242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Glenside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Stickney-Forest View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951212399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Glenwood-Lynwood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Sugar Grove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954282866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Grande Prairie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Summit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1633267116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Green Hills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Town and Country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1078964429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Harvey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University Park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2754147306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 err="1">
                          <a:effectLst/>
                        </a:rPr>
                        <a:t>Hodgkins</a:t>
                      </a:r>
                      <a:r>
                        <a:rPr lang="en-US" sz="1100" kern="100" dirty="0">
                          <a:effectLst/>
                        </a:rPr>
                        <a:t>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Warrenville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2903271125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Homewood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West Chicago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2367371084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Indian Prairie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William Leonard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3046017969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Justice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>
                          <a:effectLst/>
                        </a:rPr>
                        <a:t>Wood Dale Public Library District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4223339781"/>
                  </a:ext>
                </a:extLst>
              </a:tr>
              <a:tr h="2378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 err="1">
                          <a:effectLst/>
                        </a:rPr>
                        <a:t>Kaneville</a:t>
                      </a:r>
                      <a:r>
                        <a:rPr lang="en-US" sz="1100" kern="100" dirty="0">
                          <a:effectLst/>
                        </a:rPr>
                        <a:t>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</a:rPr>
                        <a:t>Worth Public Library District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253" marR="40253" marT="0" marB="0"/>
                </a:tc>
                <a:extLst>
                  <a:ext uri="{0D108BD9-81ED-4DB2-BD59-A6C34878D82A}">
                    <a16:rowId xmlns:a16="http://schemas.microsoft.com/office/drawing/2014/main" val="4121104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B8A5F-C42B-0F4B-D9C9-7182C636E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604390" cy="2439988"/>
          </a:xfrm>
        </p:spPr>
        <p:txBody>
          <a:bodyPr>
            <a:normAutofit/>
          </a:bodyPr>
          <a:lstStyle/>
          <a:p>
            <a:r>
              <a:rPr lang="en-US" sz="4000" dirty="0"/>
              <a:t>48 Public Library Districts in SWAN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258FD-27AE-8773-4CDD-DEF9CE44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B633A-D8D3-0AEB-E42C-4EDFB0EB7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16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7EB70D-C056-270F-FA94-F7D54FBE1F7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69D110A1-1339-49BC-A0D7-38CE24E36754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7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42C4-747C-B1E2-949D-23688FA77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Decennial Act</a:t>
            </a:r>
            <a:endParaRPr lang="en-US" sz="48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7B137F8-83AB-EB33-340D-1A1DEC2329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0459" y="694481"/>
            <a:ext cx="7187809" cy="3988978"/>
          </a:xfrm>
          <a:ln>
            <a:solidFill>
              <a:schemeClr val="accent1"/>
            </a:solidFill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A9B92-87F1-11F4-A2F7-36D0C2636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111689" cy="2439988"/>
          </a:xfrm>
        </p:spPr>
        <p:txBody>
          <a:bodyPr>
            <a:normAutofit/>
          </a:bodyPr>
          <a:lstStyle/>
          <a:p>
            <a:r>
              <a:rPr lang="en-US" sz="4000" dirty="0"/>
              <a:t>Sample report</a:t>
            </a:r>
          </a:p>
          <a:p>
            <a:r>
              <a:rPr lang="en-US" sz="4000" dirty="0"/>
              <a:t>Section 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08BB7-7632-0AAB-577C-1A793BA01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D1C74-4365-7390-CA31-E98229C8E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17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987956-FA18-5E85-783C-6F272605D09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69D110A1-1339-49BC-A0D7-38CE24E36754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88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r>
              <a:rPr lang="en" dirty="0"/>
              <a:t>Some Definitions</a:t>
            </a:r>
            <a:endParaRPr dirty="0"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buNone/>
            </a:pPr>
            <a:r>
              <a:rPr lang="en" b="1" dirty="0"/>
              <a:t>Cost savings versus Cost avoidance</a:t>
            </a:r>
            <a:endParaRPr b="1"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/>
              <a:t>Because much of what consortia do is about generating financial savings and efficiencies for member libraries, it is helpful to understand the difference between the terms </a:t>
            </a:r>
            <a:r>
              <a:rPr lang="en" i="1" dirty="0"/>
              <a:t>cost savings</a:t>
            </a:r>
            <a:r>
              <a:rPr lang="en" dirty="0"/>
              <a:t> and </a:t>
            </a:r>
            <a:r>
              <a:rPr lang="en" i="1" dirty="0"/>
              <a:t>cost avoidance</a:t>
            </a:r>
            <a:r>
              <a:rPr lang="en" dirty="0"/>
              <a:t>.</a:t>
            </a:r>
            <a:endParaRPr dirty="0"/>
          </a:p>
          <a:p>
            <a:pPr marL="0" indent="0">
              <a:spcBef>
                <a:spcPts val="1600"/>
              </a:spcBef>
              <a:buNone/>
            </a:pPr>
            <a:r>
              <a:rPr lang="en" b="1" dirty="0"/>
              <a:t>Cost savings</a:t>
            </a:r>
            <a:r>
              <a:rPr lang="en" dirty="0"/>
              <a:t> are derived by reducing what a library is already paying for something. </a:t>
            </a:r>
            <a:endParaRPr dirty="0"/>
          </a:p>
          <a:p>
            <a:pPr marL="0" indent="0">
              <a:spcBef>
                <a:spcPts val="1600"/>
              </a:spcBef>
              <a:buClr>
                <a:schemeClr val="dk1"/>
              </a:buClr>
              <a:buSzPct val="61111"/>
              <a:buNone/>
            </a:pPr>
            <a:r>
              <a:rPr lang="en" b="1" dirty="0"/>
              <a:t>Cost avoidance</a:t>
            </a:r>
            <a:r>
              <a:rPr lang="en" dirty="0"/>
              <a:t> refers to activities that help libraries avoid unnecessary spending in the future. This can be difficult to measure because it is generally hypothetical.</a:t>
            </a:r>
            <a:endParaRPr dirty="0"/>
          </a:p>
        </p:txBody>
      </p:sp>
      <p:sp>
        <p:nvSpPr>
          <p:cNvPr id="96" name="Google Shape;96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algn="r"/>
            <a:fld id="{00000000-1234-1234-1234-123412341234}" type="slidenum">
              <a:rPr lang="en"/>
              <a:pPr algn="r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14F8D5-EC55-0165-2CCF-BC887BB58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312534" cy="1325563"/>
          </a:xfrm>
        </p:spPr>
        <p:txBody>
          <a:bodyPr/>
          <a:lstStyle/>
          <a:p>
            <a:r>
              <a:rPr lang="en-US" dirty="0"/>
              <a:t>Direct cost savings analysis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079A1E-BB57-4871-E4E2-A8623A456F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312534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Library districts as standalone</a:t>
            </a:r>
          </a:p>
          <a:p>
            <a:r>
              <a:rPr lang="en-US" dirty="0"/>
              <a:t>Roselle</a:t>
            </a:r>
          </a:p>
          <a:p>
            <a:r>
              <a:rPr lang="en-US" dirty="0"/>
              <a:t>Glenside</a:t>
            </a:r>
          </a:p>
          <a:p>
            <a:r>
              <a:rPr lang="en-US" dirty="0"/>
              <a:t>Warrenville</a:t>
            </a:r>
          </a:p>
          <a:p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87C9B8B-65A3-9B59-2051-26E0290C776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47341076"/>
              </p:ext>
            </p:extLst>
          </p:nvPr>
        </p:nvGraphicFramePr>
        <p:xfrm>
          <a:off x="5544273" y="130621"/>
          <a:ext cx="5505691" cy="6561498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5505691">
                  <a:extLst>
                    <a:ext uri="{9D8B030D-6E8A-4147-A177-3AD203B41FA5}">
                      <a16:colId xmlns:a16="http://schemas.microsoft.com/office/drawing/2014/main" val="3175556534"/>
                    </a:ext>
                  </a:extLst>
                </a:gridCol>
              </a:tblGrid>
              <a:tr h="4287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Library Expenses: these would be included in SWAN annual membership fee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b"/>
                </a:tc>
                <a:extLst>
                  <a:ext uri="{0D108BD9-81ED-4DB2-BD59-A6C34878D82A}">
                    <a16:rowId xmlns:a16="http://schemas.microsoft.com/office/drawing/2014/main" val="3119587735"/>
                  </a:ext>
                </a:extLst>
              </a:tr>
              <a:tr h="4085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Library Vendor Annual Maintenance (Innovative Polaris, Sierra, SirsiDynix, etc.)</a:t>
                      </a:r>
                      <a:endParaRPr lang="en-US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973374400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Hosting/SaaS of Library Services Platform</a:t>
                      </a:r>
                      <a:endParaRPr lang="en-US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935138896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 err="1">
                          <a:effectLst/>
                        </a:rPr>
                        <a:t>Enhanced</a:t>
                      </a:r>
                      <a:r>
                        <a:rPr lang="fr-FR" sz="1400" b="1" u="none" strike="noStrike" dirty="0">
                          <a:effectLst/>
                        </a:rPr>
                        <a:t> Content </a:t>
                      </a:r>
                      <a:r>
                        <a:rPr lang="fr-FR" sz="1400" b="1" u="none" strike="noStrike" dirty="0" err="1">
                          <a:effectLst/>
                        </a:rPr>
                        <a:t>Subscription</a:t>
                      </a:r>
                      <a:r>
                        <a:rPr lang="fr-FR" sz="1400" b="1" u="none" strike="noStrike" dirty="0">
                          <a:effectLst/>
                        </a:rPr>
                        <a:t> (Content Café, </a:t>
                      </a:r>
                      <a:r>
                        <a:rPr lang="fr-FR" sz="1400" b="1" u="none" strike="noStrike" dirty="0" err="1">
                          <a:effectLst/>
                        </a:rPr>
                        <a:t>Syndetic</a:t>
                      </a:r>
                      <a:r>
                        <a:rPr lang="fr-FR" sz="1400" b="1" u="none" strike="noStrike" dirty="0">
                          <a:effectLst/>
                        </a:rPr>
                        <a:t>, etc.)</a:t>
                      </a:r>
                      <a:endParaRPr lang="fr-FR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707753338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OCLC annual subscription</a:t>
                      </a:r>
                      <a:endParaRPr lang="en-US" sz="1400" b="1" i="0" u="none" strike="noStrike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870803685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Authority Service Updates (MARCIVE, vendor, etc.)</a:t>
                      </a:r>
                      <a:endParaRPr lang="en-US" sz="1400" b="1" i="0" u="none" strike="noStrike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4060527216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EBSCO Discovery Service</a:t>
                      </a:r>
                      <a:endParaRPr lang="en-US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562773028"/>
                  </a:ext>
                </a:extLst>
              </a:tr>
              <a:tr h="4922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EBSCO Novelist Select</a:t>
                      </a:r>
                      <a:endParaRPr lang="en-US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79021951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Proxy Service (OCLC Ezproxy, OpenAthens, etc.)</a:t>
                      </a:r>
                      <a:endParaRPr lang="en-US" sz="1400" b="1" i="0" u="none" strike="noStrike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023931235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Mobile app (Capira, Boopsie, library vendor provided, etc.)</a:t>
                      </a:r>
                      <a:endParaRPr lang="en-US" sz="1400" b="1" i="0" u="none" strike="noStrike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689917345"/>
                  </a:ext>
                </a:extLst>
              </a:tr>
              <a:tr h="4085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Server Licensing (on-premise server support maintenance, warranty, etc.)</a:t>
                      </a:r>
                      <a:endParaRPr lang="en-US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568381208"/>
                  </a:ext>
                </a:extLst>
              </a:tr>
              <a:tr h="4085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Notice printing cost (postage, Unique Management MessageBee, local supplies, etc.)</a:t>
                      </a:r>
                      <a:endParaRPr lang="en-US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3360637249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Patron notification via Text (Shoutbomb, etc.)</a:t>
                      </a:r>
                      <a:endParaRPr lang="en-US" sz="1400" b="1" i="0" u="none" strike="noStrike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80487126"/>
                  </a:ext>
                </a:extLst>
              </a:tr>
              <a:tr h="408568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effectLst/>
                        </a:rPr>
                        <a:t>Patron notification via </a:t>
                      </a:r>
                      <a:r>
                        <a:rPr lang="fr-FR" sz="1400" b="1" u="none" strike="noStrike" dirty="0" err="1">
                          <a:effectLst/>
                        </a:rPr>
                        <a:t>Automated</a:t>
                      </a:r>
                      <a:r>
                        <a:rPr lang="fr-FR" sz="1400" b="1" u="none" strike="noStrike" dirty="0">
                          <a:effectLst/>
                        </a:rPr>
                        <a:t> </a:t>
                      </a:r>
                      <a:r>
                        <a:rPr lang="fr-FR" sz="1400" b="1" u="none" strike="noStrike" dirty="0" err="1">
                          <a:effectLst/>
                        </a:rPr>
                        <a:t>Telephony</a:t>
                      </a:r>
                      <a:r>
                        <a:rPr lang="fr-FR" sz="1400" b="1" u="none" strike="noStrike" dirty="0">
                          <a:effectLst/>
                        </a:rPr>
                        <a:t> (local on-</a:t>
                      </a:r>
                      <a:r>
                        <a:rPr lang="fr-FR" sz="1400" b="1" u="none" strike="noStrike" dirty="0" err="1">
                          <a:effectLst/>
                        </a:rPr>
                        <a:t>premise</a:t>
                      </a:r>
                      <a:r>
                        <a:rPr lang="fr-FR" sz="1400" b="1" u="none" strike="noStrike" dirty="0">
                          <a:effectLst/>
                        </a:rPr>
                        <a:t>, Unique Management service, etc.)</a:t>
                      </a:r>
                      <a:endParaRPr lang="fr-FR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761729704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Library staff supporting ILS (salary, benefits, etc.)</a:t>
                      </a:r>
                      <a:endParaRPr lang="en-US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26576547"/>
                  </a:ext>
                </a:extLst>
              </a:tr>
              <a:tr h="4085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Cost spent attending vendor user event (Innovative Users Group, COSUGI, etc.)</a:t>
                      </a:r>
                      <a:endParaRPr lang="en-US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050623120"/>
                  </a:ext>
                </a:extLst>
              </a:tr>
              <a:tr h="31760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Other</a:t>
                      </a:r>
                      <a:endParaRPr lang="en-US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2172625044"/>
                  </a:ext>
                </a:extLst>
              </a:tr>
              <a:tr h="2170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Library Expenses 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01" marR="4001" marT="4001" marB="0" anchor="ctr"/>
                </a:tc>
                <a:extLst>
                  <a:ext uri="{0D108BD9-81ED-4DB2-BD59-A6C34878D82A}">
                    <a16:rowId xmlns:a16="http://schemas.microsoft.com/office/drawing/2014/main" val="110253132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D24E7-8A60-90BC-B656-5B2363C24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" smtClean="0"/>
              <a:pPr algn="r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48472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A468B63-60EB-AC32-48D2-628BF52D8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chemeClr val="accent1"/>
                </a:solidFill>
              </a:rPr>
              <a:t>Public library savings </a:t>
            </a:r>
          </a:p>
          <a:p>
            <a:pPr marL="0" indent="0" algn="ctr">
              <a:buNone/>
            </a:pPr>
            <a:r>
              <a:rPr lang="en-US" sz="5400" dirty="0">
                <a:solidFill>
                  <a:schemeClr val="accent1"/>
                </a:solidFill>
              </a:rPr>
              <a:t>$54,254 annually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F7687-A292-E5B9-7382-353708E7B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692BC-6206-72B2-4A91-C4D4150CF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900F26-60C8-B36C-3F90-94EF122AE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cost savings analysis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2A53A-D9A5-2434-4671-6726D679283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19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06AD973-EE36-2EB3-CD74-3D6AFD695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resource sharing consortia cost-avoidance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889C36E-E220-0CB6-BACC-5DD55CF15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Collection Cost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E529598-30D6-8F2F-1340-E08B4DC973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The SWAN consortium of libraries through its collective effort has succeeded in building an online collection of 8 million items. </a:t>
            </a:r>
          </a:p>
          <a:p>
            <a:r>
              <a:rPr lang="en-US" dirty="0"/>
              <a:t>The combined cost of the 100 library’s collection is $168.5 million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CC4905-37CA-4295-6701-51ABECC20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Reciprocal Borrowing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5FB0D6-F100-C9F5-8992-5A108963AB8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Calculated one fiscal-year of your library’s patrons activity at your library and at member libraries</a:t>
            </a:r>
          </a:p>
          <a:p>
            <a:r>
              <a:rPr lang="en-US" dirty="0"/>
              <a:t>Access to neighboring libraries</a:t>
            </a:r>
          </a:p>
          <a:p>
            <a:r>
              <a:rPr lang="en-US" dirty="0"/>
              <a:t>Ease of use, shared user database within SWAN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8A4458-3E74-CE45-F097-B35922491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A1D21-A223-F4D1-23AA-7C3E42BC2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21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A7F00BD-0D3F-16D9-B276-4ECF98EDA4A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01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2EA2D6C-2FC2-AB33-4D64-6DD41FC6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International Coalition of Library Consortia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ACE7BC7-3D85-132C-CDF3-17F81B9E4C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ROI template</a:t>
            </a:r>
          </a:p>
          <a:p>
            <a:r>
              <a:rPr lang="en-US" dirty="0"/>
              <a:t>Examples provided for library consortia benefits</a:t>
            </a:r>
          </a:p>
        </p:txBody>
      </p:sp>
      <p:pic>
        <p:nvPicPr>
          <p:cNvPr id="11" name="Content Placeholder 10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613FE87C-5CAA-765B-B6D2-59CF4358E6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216" y="365125"/>
            <a:ext cx="4490965" cy="5811838"/>
          </a:xfrm>
          <a:ln>
            <a:solidFill>
              <a:schemeClr val="accent1"/>
            </a:solidFill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80F165-F974-9983-22D9-3C60D938B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5B66C-4859-A961-C444-514FDFECE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22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B4B21C1-638B-885D-B063-D26B1697D77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88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B6202B40-1480-6822-B6B8-EAABB54939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782" y="163493"/>
            <a:ext cx="4646772" cy="6013470"/>
          </a:xfrm>
          <a:ln>
            <a:solidFill>
              <a:schemeClr val="accent1"/>
            </a:solidFill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FA449A-5A57-3B14-3906-5C77365E9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6FF4B-3D06-DECD-49FD-014C53F4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23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050D538-F64E-9AC8-D0D6-0194F4C910B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June 2, 2023</a:t>
            </a:fld>
            <a:endParaRPr lang="en-US"/>
          </a:p>
        </p:txBody>
      </p:sp>
      <p:pic>
        <p:nvPicPr>
          <p:cNvPr id="19" name="Content Placeholder 18" descr="A picture containing text, screenshot, font, logo&#10;&#10;Description automatically generated">
            <a:extLst>
              <a:ext uri="{FF2B5EF4-FFF2-40B4-BE49-F238E27FC236}">
                <a16:creationId xmlns:a16="http://schemas.microsoft.com/office/drawing/2014/main" id="{BA179A88-00C1-A313-15F3-C28BB17E456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801" y="163493"/>
            <a:ext cx="4646772" cy="6013470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68341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3B467-B213-B527-FDC4-29F5526E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&amp;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2AA06-4B2C-25EA-E680-791993DCB9F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Would a benefits of consortia membership be worthwhile providing annually?</a:t>
            </a:r>
          </a:p>
          <a:p>
            <a:r>
              <a:rPr lang="en-US" dirty="0"/>
              <a:t>Who is the audience for a 1-2 page document?</a:t>
            </a:r>
          </a:p>
          <a:p>
            <a:r>
              <a:rPr lang="en-US" dirty="0"/>
              <a:t>Would a SWAN provided “benefits” document be for public library stakeholders, e.g., trustees?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468EE-0611-EA19-7B44-EF5AC56EFF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Do technology services based on comparative cost savings resonate?</a:t>
            </a:r>
          </a:p>
          <a:p>
            <a:r>
              <a:rPr lang="en-US" dirty="0"/>
              <a:t>Are the benefits of resource sharing via combined collection cost and access via reciprocal borrowing helpful to see on an individual library basis?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079FA-870A-426B-8F02-9047BC35B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8E4ED-BC7E-09BD-0FFF-C35995AE9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24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E32490-5DE2-A77B-C204-033E7339979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977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F3DF7BF-E507-E342-C349-528DB2D1A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SWAN Expo 2023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204BDA-4E7A-B004-35D1-62256C9E7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Aaron Skog, Executive Director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06AD5-4FCD-6D04-8BC7-36CDC448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77B5EF-EEE7-B016-5B53-5648AD6F67A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June 2, 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1E728-E97E-98AE-AE5E-C368A18E8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02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8DF42C0-E801-DD90-2B49-73AD91317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>
            <a:normAutofit/>
          </a:bodyPr>
          <a:lstStyle/>
          <a:p>
            <a:r>
              <a:rPr lang="en-US" sz="4400" dirty="0">
                <a:ea typeface="Source Sans Pro SemiBold"/>
              </a:rPr>
              <a:t>SWAN Expo</a:t>
            </a:r>
            <a:endParaRPr lang="en-US" sz="440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72BFF1A-0236-AA73-2CB9-6CE0A1D61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B813FF3-ED85-0492-FA6E-11666B781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ea typeface="Source Sans Pro"/>
              </a:rPr>
              <a:t>When:</a:t>
            </a:r>
            <a:r>
              <a:rPr lang="en-US" dirty="0">
                <a:ea typeface="Source Sans Pro"/>
              </a:rPr>
              <a:t> Friday, August 18th, 2023</a:t>
            </a:r>
            <a:endParaRPr lang="en-US" dirty="0"/>
          </a:p>
          <a:p>
            <a:r>
              <a:rPr lang="en-US" b="1" dirty="0">
                <a:ea typeface="Source Sans Pro"/>
              </a:rPr>
              <a:t>Where: </a:t>
            </a:r>
            <a:r>
              <a:rPr lang="en-US" dirty="0">
                <a:ea typeface="Source Sans Pro"/>
              </a:rPr>
              <a:t>Moraine Valley Community College Business &amp; Conference Center (Palos Hills)</a:t>
            </a:r>
          </a:p>
          <a:p>
            <a:r>
              <a:rPr lang="en-US" b="1" dirty="0">
                <a:ea typeface="Source Sans Pro"/>
              </a:rPr>
              <a:t>Cost: </a:t>
            </a:r>
            <a:r>
              <a:rPr lang="en-US" dirty="0">
                <a:ea typeface="Source Sans Pro"/>
              </a:rPr>
              <a:t>$35/attendee</a:t>
            </a:r>
            <a:endParaRPr lang="en-US" b="1" dirty="0">
              <a:ea typeface="Source Sans Pro"/>
            </a:endParaRPr>
          </a:p>
          <a:p>
            <a:endParaRPr lang="en-US" dirty="0">
              <a:ea typeface="Source Sans Pro"/>
            </a:endParaRPr>
          </a:p>
          <a:p>
            <a:r>
              <a:rPr lang="en-US" dirty="0">
                <a:ea typeface="Source Sans Pro"/>
              </a:rPr>
              <a:t>Session Previews &amp; Registration:</a:t>
            </a:r>
            <a:br>
              <a:rPr lang="en-US" dirty="0">
                <a:ea typeface="Source Sans Pro"/>
              </a:rPr>
            </a:br>
            <a:r>
              <a:rPr lang="en-US" dirty="0">
                <a:ea typeface="Source Sans Pro"/>
                <a:hlinkClick r:id="rId2"/>
              </a:rPr>
              <a:t>SWAN Expo 2023</a:t>
            </a:r>
            <a:endParaRPr lang="en-US" dirty="0"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4008528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ADC36-3242-3B29-F885-187BD3FA6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28993-9FD6-01E4-2CE0-5541BE8D9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66219"/>
            <a:ext cx="6172200" cy="559483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Aspen for Power Users (Grouped Works &amp; Metadata)</a:t>
            </a:r>
          </a:p>
          <a:p>
            <a:r>
              <a:rPr lang="en-US" dirty="0"/>
              <a:t>Dealing with the Unexpected: Book Banning, Protests, Incivility in Libraries</a:t>
            </a:r>
          </a:p>
          <a:p>
            <a:r>
              <a:rPr lang="en-US" dirty="0"/>
              <a:t>Getting Started with Digital Archives</a:t>
            </a:r>
          </a:p>
          <a:p>
            <a:r>
              <a:rPr lang="en-US" dirty="0"/>
              <a:t>Information Security in Libraries</a:t>
            </a:r>
          </a:p>
          <a:p>
            <a:r>
              <a:rPr lang="en-US" dirty="0"/>
              <a:t>Library Staff Mental Health and Wellbeing</a:t>
            </a:r>
          </a:p>
          <a:p>
            <a:r>
              <a:rPr lang="en-US" dirty="0"/>
              <a:t>MessageBee in Practice at Libraries</a:t>
            </a:r>
          </a:p>
          <a:p>
            <a:r>
              <a:rPr lang="en-US" dirty="0"/>
              <a:t>Roundtable: Collection Management / Vendors / etc.</a:t>
            </a:r>
          </a:p>
          <a:p>
            <a:r>
              <a:rPr lang="en-US" dirty="0"/>
              <a:t>Roundtable: Programming</a:t>
            </a:r>
          </a:p>
          <a:p>
            <a:r>
              <a:rPr lang="en-US" dirty="0"/>
              <a:t>Roundtable: Hiring, Staffing, Retention</a:t>
            </a:r>
          </a:p>
          <a:p>
            <a:r>
              <a:rPr lang="en-US" dirty="0"/>
              <a:t>SWAN Support: Pulling Back the Curtain</a:t>
            </a:r>
          </a:p>
          <a:p>
            <a:r>
              <a:rPr lang="en-US" dirty="0"/>
              <a:t>User Groups: What We Do &amp; What We Did the Past Year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8029C-3E0C-152D-F643-207229A90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sz="3500" dirty="0"/>
              <a:t>August 18, 2023</a:t>
            </a:r>
          </a:p>
          <a:p>
            <a:r>
              <a:rPr lang="en-US" sz="3500" dirty="0">
                <a:ea typeface="Source Sans Pro"/>
              </a:rPr>
              <a:t>Moraine Valley Community College Business &amp; Conference Center (Palos Hills)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FAE69-CB39-0E6A-7037-1661F036D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2A04B-18A6-5875-8CCE-46982463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27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80AE94-116C-5D78-0261-DE1A6FC4CFF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83AFE120-1EFF-41FA-8DCA-880638A36A9F}" type="datetime4">
              <a:rPr lang="en-US" smtClean="0"/>
              <a:t>June 2, 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076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E7ABAA-6E63-40E9-9084-F884B8DF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 &amp;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ABF64-CAE6-45FC-B560-580FBDCEA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F9D62-391E-4BDA-A471-0EDABF75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dirty="0" smtClean="0"/>
              <a:t>28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0396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5545373AF7429C682A8902065AFA" ma:contentTypeVersion="16" ma:contentTypeDescription="Create a new document." ma:contentTypeScope="" ma:versionID="63733f954283ed179e420f17767ce573">
  <xsd:schema xmlns:xsd="http://www.w3.org/2001/XMLSchema" xmlns:xs="http://www.w3.org/2001/XMLSchema" xmlns:p="http://schemas.microsoft.com/office/2006/metadata/properties" xmlns:ns2="6d2841a4-3d51-4a73-8a6d-9ab7925a3ac0" xmlns:ns3="13f1bf54-b3b9-4f6e-ab24-51a0268d9c4c" targetNamespace="http://schemas.microsoft.com/office/2006/metadata/properties" ma:root="true" ma:fieldsID="1a88a393afc10e6ce662d66fd2d45a69" ns2:_="" ns3:_="">
    <xsd:import namespace="6d2841a4-3d51-4a73-8a6d-9ab7925a3ac0"/>
    <xsd:import namespace="13f1bf54-b3b9-4f6e-ab24-51a0268d9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1a4-3d51-4a73-8a6d-9ab7925a3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5edc1e-3c8c-4677-a1ce-bc1d99f21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1bf54-b3b9-4f6e-ab24-51a0268d9c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849b8c2-d6f1-47a9-8c7f-b86d845bd569}" ma:internalName="TaxCatchAll" ma:showField="CatchAllData" ma:web="13f1bf54-b3b9-4f6e-ab24-51a0268d9c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2841a4-3d51-4a73-8a6d-9ab7925a3ac0">
      <Terms xmlns="http://schemas.microsoft.com/office/infopath/2007/PartnerControls"/>
    </lcf76f155ced4ddcb4097134ff3c332f>
    <TaxCatchAll xmlns="13f1bf54-b3b9-4f6e-ab24-51a0268d9c4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21891D-9B9E-4305-AD6A-40E0D04C97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841a4-3d51-4a73-8a6d-9ab7925a3ac0"/>
    <ds:schemaRef ds:uri="13f1bf54-b3b9-4f6e-ab24-51a0268d9c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89855B-151A-4C35-9D9C-A3D647EBE73F}">
  <ds:schemaRefs>
    <ds:schemaRef ds:uri="http://purl.org/dc/elements/1.1/"/>
    <ds:schemaRef ds:uri="6d2841a4-3d51-4a73-8a6d-9ab7925a3ac0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13f1bf54-b3b9-4f6e-ab24-51a0268d9c4c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D6DBCB5-0D90-48D3-AA64-7006A1D8C6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1197</Words>
  <Application>Microsoft Office PowerPoint</Application>
  <PresentationFormat>Widescreen</PresentationFormat>
  <Paragraphs>241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Georgia</vt:lpstr>
      <vt:lpstr>Source Sans Pro</vt:lpstr>
      <vt:lpstr>Source Sans Pro SemiBold</vt:lpstr>
      <vt:lpstr>SWAN-PPT-2020</vt:lpstr>
      <vt:lpstr>SWAN Quarterly Meeting</vt:lpstr>
      <vt:lpstr>Agenda</vt:lpstr>
      <vt:lpstr>SWAN Board election 2023</vt:lpstr>
      <vt:lpstr>Board Election Update</vt:lpstr>
      <vt:lpstr>Addison Public Library </vt:lpstr>
      <vt:lpstr>Addison Public Library</vt:lpstr>
      <vt:lpstr>SWAN Project Team</vt:lpstr>
      <vt:lpstr>Project Timeline  Go-live: Nov. 17, 2023</vt:lpstr>
      <vt:lpstr>MessageBee for SWAN</vt:lpstr>
      <vt:lpstr>PowerPoint Presentation</vt:lpstr>
      <vt:lpstr>MessageBee Training, Release, Office Hours</vt:lpstr>
      <vt:lpstr>MessageBee Documentation </vt:lpstr>
      <vt:lpstr>Dashboard Access</vt:lpstr>
      <vt:lpstr>Cost savings of SWAN membership or  Suggestions on what to include the Decennial Act Report</vt:lpstr>
      <vt:lpstr>Decennial Act</vt:lpstr>
      <vt:lpstr>Decennial Act</vt:lpstr>
      <vt:lpstr>Decennial Act</vt:lpstr>
      <vt:lpstr>Some Definitions</vt:lpstr>
      <vt:lpstr>Direct cost savings analysis</vt:lpstr>
      <vt:lpstr>Direct cost savings analysis</vt:lpstr>
      <vt:lpstr>Library resource sharing consortia cost-avoidance</vt:lpstr>
      <vt:lpstr>International Coalition of Library Consortia</vt:lpstr>
      <vt:lpstr>PowerPoint Presentation</vt:lpstr>
      <vt:lpstr>Feedback &amp; Discussion</vt:lpstr>
      <vt:lpstr>SWAN Expo 2023</vt:lpstr>
      <vt:lpstr>SWAN Expo</vt:lpstr>
      <vt:lpstr>Expo Sessions</vt:lpstr>
      <vt:lpstr>Announcements &amp;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SWAN Quarterly Meeting</dc:title>
  <dc:creator/>
  <cp:lastModifiedBy/>
  <cp:revision>1135</cp:revision>
  <dcterms:created xsi:type="dcterms:W3CDTF">2021-12-03T17:37:01Z</dcterms:created>
  <dcterms:modified xsi:type="dcterms:W3CDTF">2023-06-02T14:24:37Z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0x01010069325545373AF7429C682A8902065AFA</vt:lpwstr>
  </property>
  <property fmtid="{D5CDD505-2E9C-101B-9397-08002B2CF9AE}" pid="3" name="ArticulateGUID">
    <vt:lpwstr>D1B39070-BB8C-435E-8538-D63DF5746AC7</vt:lpwstr>
  </property>
  <property fmtid="{D5CDD505-2E9C-101B-9397-08002B2CF9AE}" pid="4" name="ArticulatePath">
    <vt:lpwstr>https://swanlibraries.sharepoint.com/SharedDocs/Administration/Governance/Quarterly/2022/SWAN-2022-Q1-Presentation</vt:lpwstr>
  </property>
  <property fmtid="{D5CDD505-2E9C-101B-9397-08002B2CF9AE}" pid="5" name="MediaServiceImageTags">
    <vt:lpwstr/>
  </property>
</Properties>
</file>