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5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983" r:id="rId4"/>
  </p:sldMasterIdLst>
  <p:notesMasterIdLst>
    <p:notesMasterId r:id="rId63"/>
  </p:notesMasterIdLst>
  <p:sldIdLst>
    <p:sldId id="256" r:id="rId5"/>
    <p:sldId id="470" r:id="rId6"/>
    <p:sldId id="3092" r:id="rId7"/>
    <p:sldId id="3093" r:id="rId8"/>
    <p:sldId id="306" r:id="rId9"/>
    <p:sldId id="303" r:id="rId10"/>
    <p:sldId id="3225" r:id="rId11"/>
    <p:sldId id="3004" r:id="rId12"/>
    <p:sldId id="3182" r:id="rId13"/>
    <p:sldId id="304" r:id="rId14"/>
    <p:sldId id="282" r:id="rId15"/>
    <p:sldId id="315" r:id="rId16"/>
    <p:sldId id="257" r:id="rId17"/>
    <p:sldId id="3090" r:id="rId18"/>
    <p:sldId id="314" r:id="rId19"/>
    <p:sldId id="319" r:id="rId20"/>
    <p:sldId id="309" r:id="rId21"/>
    <p:sldId id="317" r:id="rId22"/>
    <p:sldId id="318" r:id="rId23"/>
    <p:sldId id="288" r:id="rId24"/>
    <p:sldId id="313" r:id="rId25"/>
    <p:sldId id="283" r:id="rId26"/>
    <p:sldId id="285" r:id="rId27"/>
    <p:sldId id="284" r:id="rId28"/>
    <p:sldId id="286" r:id="rId29"/>
    <p:sldId id="287" r:id="rId30"/>
    <p:sldId id="289" r:id="rId31"/>
    <p:sldId id="3096" r:id="rId32"/>
    <p:sldId id="3099" r:id="rId33"/>
    <p:sldId id="3223" r:id="rId34"/>
    <p:sldId id="3224" r:id="rId35"/>
    <p:sldId id="3226" r:id="rId36"/>
    <p:sldId id="3002" r:id="rId37"/>
    <p:sldId id="3001" r:id="rId38"/>
    <p:sldId id="3205" r:id="rId39"/>
    <p:sldId id="3208" r:id="rId40"/>
    <p:sldId id="3215" r:id="rId41"/>
    <p:sldId id="3216" r:id="rId42"/>
    <p:sldId id="3217" r:id="rId43"/>
    <p:sldId id="3218" r:id="rId44"/>
    <p:sldId id="3219" r:id="rId45"/>
    <p:sldId id="3220" r:id="rId46"/>
    <p:sldId id="3221" r:id="rId47"/>
    <p:sldId id="3206" r:id="rId48"/>
    <p:sldId id="3245" r:id="rId49"/>
    <p:sldId id="3227" r:id="rId50"/>
    <p:sldId id="3228" r:id="rId51"/>
    <p:sldId id="3246" r:id="rId52"/>
    <p:sldId id="3229" r:id="rId53"/>
    <p:sldId id="3233" r:id="rId54"/>
    <p:sldId id="3238" r:id="rId55"/>
    <p:sldId id="3239" r:id="rId56"/>
    <p:sldId id="3240" r:id="rId57"/>
    <p:sldId id="3241" r:id="rId58"/>
    <p:sldId id="3242" r:id="rId59"/>
    <p:sldId id="3243" r:id="rId60"/>
    <p:sldId id="3244" r:id="rId61"/>
    <p:sldId id="270" r:id="rId62"/>
  </p:sldIdLst>
  <p:sldSz cx="12192000" cy="6858000"/>
  <p:notesSz cx="6858000" cy="9144000"/>
  <p:custDataLst>
    <p:tags r:id="rId6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61DCF3DE-72A3-4C80-9CCE-D6A154286148}">
          <p14:sldIdLst>
            <p14:sldId id="256"/>
            <p14:sldId id="470"/>
          </p14:sldIdLst>
        </p14:section>
        <p14:section name="Board election" id="{D168F55A-4E86-4473-A9FB-087B5F3A52CB}">
          <p14:sldIdLst>
            <p14:sldId id="3092"/>
            <p14:sldId id="3093"/>
          </p14:sldIdLst>
        </p14:section>
        <p14:section name="EBSCO package" id="{B196D6AF-502B-4BD6-873C-5D88F77F216B}">
          <p14:sldIdLst>
            <p14:sldId id="306"/>
            <p14:sldId id="303"/>
            <p14:sldId id="3225"/>
          </p14:sldIdLst>
        </p14:section>
        <p14:section name="Budget" id="{A5433022-86E8-4D43-9140-9D5D9CC6A93D}">
          <p14:sldIdLst>
            <p14:sldId id="3004"/>
            <p14:sldId id="3182"/>
            <p14:sldId id="304"/>
            <p14:sldId id="282"/>
            <p14:sldId id="315"/>
            <p14:sldId id="257"/>
            <p14:sldId id="3090"/>
            <p14:sldId id="314"/>
            <p14:sldId id="319"/>
            <p14:sldId id="309"/>
            <p14:sldId id="317"/>
            <p14:sldId id="318"/>
            <p14:sldId id="288"/>
            <p14:sldId id="313"/>
            <p14:sldId id="283"/>
            <p14:sldId id="285"/>
            <p14:sldId id="284"/>
            <p14:sldId id="286"/>
            <p14:sldId id="287"/>
            <p14:sldId id="289"/>
            <p14:sldId id="3096"/>
            <p14:sldId id="3099"/>
          </p14:sldIdLst>
        </p14:section>
        <p14:section name="Amend budget" id="{71A80A0D-C10A-4199-8DDA-4FA40E7B95EC}">
          <p14:sldIdLst>
            <p14:sldId id="3223"/>
            <p14:sldId id="3224"/>
            <p14:sldId id="3226"/>
          </p14:sldIdLst>
        </p14:section>
        <p14:section name="Membership Satisfaction Survey" id="{5DEBBD93-7F3D-40BA-A8E1-644398F33A9C}">
          <p14:sldIdLst>
            <p14:sldId id="3002"/>
            <p14:sldId id="3001"/>
            <p14:sldId id="3205"/>
            <p14:sldId id="3208"/>
            <p14:sldId id="3215"/>
            <p14:sldId id="3216"/>
            <p14:sldId id="3217"/>
            <p14:sldId id="3218"/>
            <p14:sldId id="3219"/>
            <p14:sldId id="3220"/>
            <p14:sldId id="3221"/>
            <p14:sldId id="3206"/>
            <p14:sldId id="3245"/>
            <p14:sldId id="3227"/>
          </p14:sldIdLst>
        </p14:section>
        <p14:section name="SWAN Projects" id="{D03C1960-7625-4823-B800-022D4AE8E2D0}">
          <p14:sldIdLst>
            <p14:sldId id="3228"/>
            <p14:sldId id="3246"/>
            <p14:sldId id="3229"/>
            <p14:sldId id="3233"/>
            <p14:sldId id="3238"/>
            <p14:sldId id="3239"/>
            <p14:sldId id="3240"/>
            <p14:sldId id="3241"/>
            <p14:sldId id="3242"/>
            <p14:sldId id="3243"/>
            <p14:sldId id="3244"/>
          </p14:sldIdLst>
        </p14:section>
        <p14:section name="50th anniversary" id="{4041D121-EF67-4B51-8BF6-F8B6576A5F5F}">
          <p14:sldIdLst/>
        </p14:section>
        <p14:section name="End" id="{A9A3321D-5B1D-4247-A264-F1F28D2A36BA}">
          <p14:sldIdLst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38E"/>
    <a:srgbClr val="D0DDDF"/>
    <a:srgbClr val="AD1457"/>
    <a:srgbClr val="F9CC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626FB6-8197-41E4-A740-A11084C4C297}" v="40" dt="2024-03-07T20:02:44.1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21" autoAdjust="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48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tags" Target="tags/tag1.xml"/><Relationship Id="rId69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Budget/Budget%20FY25/SWAN%20FY25%20Budge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Budget/Budget%20FY25/SWAN%20FY25%20Budget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Management%20Team/Customer%20survey/Results/survey-results-analysis-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Management%20Team/Customer%20survey/Results/survey-results-analysis-1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Management%20Team/Customer%20survey/Results/survey-results-analysis-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Management%20Team/Customer%20survey/Results/survey-results-analysis-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Management%20Team/Customer%20survey/Results/survey-results-analysis-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Management%20Team/Customer%20survey/Results/survey-results-analysis-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swanlibraries.sharepoint.com/SharedDocs/Administration/Management%20Team/Customer%20survey/Results/survey-results-analysis-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ser>
          <c:idx val="0"/>
          <c:order val="0"/>
          <c:spPr>
            <a:solidFill>
              <a:srgbClr val="7FC76B"/>
            </a:solidFill>
          </c:spPr>
          <c:dPt>
            <c:idx val="0"/>
            <c:bubble3D val="0"/>
            <c:spPr>
              <a:solidFill>
                <a:srgbClr val="7FC7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36D-4067-842B-CD9C553FFA8B}"/>
              </c:ext>
            </c:extLst>
          </c:dPt>
          <c:dPt>
            <c:idx val="1"/>
            <c:bubble3D val="0"/>
            <c:spPr>
              <a:solidFill>
                <a:srgbClr val="37794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36D-4067-842B-CD9C553FFA8B}"/>
              </c:ext>
            </c:extLst>
          </c:dPt>
          <c:dPt>
            <c:idx val="2"/>
            <c:bubble3D val="0"/>
            <c:spPr>
              <a:solidFill>
                <a:srgbClr val="6BB56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36D-4067-842B-CD9C553FFA8B}"/>
              </c:ext>
            </c:extLst>
          </c:dPt>
          <c:dPt>
            <c:idx val="3"/>
            <c:bubble3D val="0"/>
            <c:spPr>
              <a:solidFill>
                <a:srgbClr val="6EC058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36D-4067-842B-CD9C553FFA8B}"/>
              </c:ext>
            </c:extLst>
          </c:dPt>
          <c:dPt>
            <c:idx val="4"/>
            <c:bubble3D val="0"/>
            <c:spPr>
              <a:solidFill>
                <a:srgbClr val="7FC76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836D-4067-842B-CD9C553FFA8B}"/>
              </c:ext>
            </c:extLst>
          </c:dPt>
          <c:dPt>
            <c:idx val="5"/>
            <c:bubble3D val="0"/>
            <c:spPr>
              <a:solidFill>
                <a:srgbClr val="9FE38D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836D-4067-842B-CD9C553FFA8B}"/>
              </c:ext>
            </c:extLst>
          </c:dPt>
          <c:dPt>
            <c:idx val="6"/>
            <c:bubble3D val="0"/>
            <c:spPr>
              <a:solidFill>
                <a:srgbClr val="CAE8B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836D-4067-842B-CD9C553FFA8B}"/>
              </c:ext>
            </c:extLst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36D-4067-842B-CD9C553FFA8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36D-4067-842B-CD9C553FFA8B}"/>
                </c:ext>
              </c:extLst>
            </c:dLbl>
            <c:dLbl>
              <c:idx val="2"/>
              <c:layout>
                <c:manualLayout>
                  <c:x val="5.7533474837333481E-2"/>
                  <c:y val="7.663623399567287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36D-4067-842B-CD9C553FFA8B}"/>
                </c:ext>
              </c:extLst>
            </c:dLbl>
            <c:dLbl>
              <c:idx val="3"/>
              <c:layout>
                <c:manualLayout>
                  <c:x val="0.18315589492800607"/>
                  <c:y val="2.959609642773970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36D-4067-842B-CD9C553FFA8B}"/>
                </c:ext>
              </c:extLst>
            </c:dLbl>
            <c:dLbl>
              <c:idx val="4"/>
              <c:layout>
                <c:manualLayout>
                  <c:x val="0.11456661866450572"/>
                  <c:y val="8.4995501930520231E-2"/>
                </c:manualLayout>
              </c:layout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-104160"/>
                        <a:gd name="adj2" fmla="val 51517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836D-4067-842B-CD9C553FFA8B}"/>
                </c:ext>
              </c:extLst>
            </c:dLbl>
            <c:dLbl>
              <c:idx val="6"/>
              <c:spPr>
                <a:solidFill>
                  <a:prstClr val="white"/>
                </a:solidFill>
                <a:ln w="9525" cap="flat" cmpd="sng" algn="ctr">
                  <a:solidFill>
                    <a:prstClr val="black">
                      <a:lumMod val="25000"/>
                      <a:lumOff val="75000"/>
                    </a:prst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1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>
                        <a:gd name="adj1" fmla="val 99667"/>
                        <a:gd name="adj2" fmla="val 32617"/>
                      </a:avLst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D-836D-4067-842B-CD9C553FFA8B}"/>
                </c:ext>
              </c:extLst>
            </c:dLbl>
            <c:spPr>
              <a:solidFill>
                <a:prstClr val="white"/>
              </a:solidFill>
              <a:ln>
                <a:solidFill>
                  <a:prstClr val="black">
                    <a:lumMod val="25000"/>
                    <a:lumOff val="75000"/>
                  </a:prst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'[SWAN FY25 Budget.xlsx]Summary Sort'!$A$2:$A$8</c:f>
              <c:strCache>
                <c:ptCount val="7"/>
                <c:pt idx="0">
                  <c:v>Registration &amp; Event Receipts</c:v>
                </c:pt>
                <c:pt idx="1">
                  <c:v>Reserve Fund Transfer</c:v>
                </c:pt>
                <c:pt idx="2">
                  <c:v>Investment &amp; Interest</c:v>
                </c:pt>
                <c:pt idx="3">
                  <c:v>Reimbursement for Losses</c:v>
                </c:pt>
                <c:pt idx="4">
                  <c:v>Membership Reimbursements</c:v>
                </c:pt>
                <c:pt idx="5">
                  <c:v>Grant Revenue</c:v>
                </c:pt>
                <c:pt idx="6">
                  <c:v>Membership Fees</c:v>
                </c:pt>
              </c:strCache>
            </c:strRef>
          </c:cat>
          <c:val>
            <c:numRef>
              <c:f>'[SWAN FY25 Budget.xlsx]Summary Sort'!$B$2:$B$8</c:f>
              <c:numCache>
                <c:formatCode>"$"#,##0</c:formatCode>
                <c:ptCount val="7"/>
                <c:pt idx="0">
                  <c:v>5000</c:v>
                </c:pt>
                <c:pt idx="1">
                  <c:v>40000</c:v>
                </c:pt>
                <c:pt idx="2">
                  <c:v>83328</c:v>
                </c:pt>
                <c:pt idx="3">
                  <c:v>98000</c:v>
                </c:pt>
                <c:pt idx="4">
                  <c:v>491375.47560000001</c:v>
                </c:pt>
                <c:pt idx="5">
                  <c:v>500615.67999999999</c:v>
                </c:pt>
                <c:pt idx="6">
                  <c:v>2875427.2149999999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836D-4067-842B-CD9C553FFA8B}"/>
            </c:ext>
          </c:extLst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1"/>
              <c:layout>
                <c:manualLayout>
                  <c:x val="0"/>
                  <c:y val="-3.703703703703703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B10-407C-84EC-59245A5F9C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'[SWAN FY25 Budget.xlsx]Summary Sort'!$A$10:$A$21</c:f>
              <c:strCache>
                <c:ptCount val="12"/>
                <c:pt idx="0">
                  <c:v>Hardware &amp; Equipment</c:v>
                </c:pt>
                <c:pt idx="1">
                  <c:v>Interest &amp; Fees</c:v>
                </c:pt>
                <c:pt idx="2">
                  <c:v>Membership Development</c:v>
                </c:pt>
                <c:pt idx="3">
                  <c:v>Insurance</c:v>
                </c:pt>
                <c:pt idx="4">
                  <c:v>General Office</c:v>
                </c:pt>
                <c:pt idx="5">
                  <c:v>Professional Development</c:v>
                </c:pt>
                <c:pt idx="6">
                  <c:v>Building &amp; Grounds</c:v>
                </c:pt>
                <c:pt idx="7">
                  <c:v>Contractual Services</c:v>
                </c:pt>
                <c:pt idx="8">
                  <c:v>Personnel Benefits</c:v>
                </c:pt>
                <c:pt idx="9">
                  <c:v>Library Materials &amp; Content</c:v>
                </c:pt>
                <c:pt idx="10">
                  <c:v>Information &amp; Technology Services</c:v>
                </c:pt>
                <c:pt idx="11">
                  <c:v>Salaries &amp; Wages</c:v>
                </c:pt>
              </c:strCache>
            </c:strRef>
          </c:cat>
          <c:val>
            <c:numRef>
              <c:f>'[SWAN FY25 Budget.xlsx]Summary Sort'!$B$10:$B$21</c:f>
              <c:numCache>
                <c:formatCode>"$"#,##0</c:formatCode>
                <c:ptCount val="12"/>
                <c:pt idx="0">
                  <c:v>2000</c:v>
                </c:pt>
                <c:pt idx="1">
                  <c:v>2474</c:v>
                </c:pt>
                <c:pt idx="2">
                  <c:v>10750</c:v>
                </c:pt>
                <c:pt idx="3">
                  <c:v>11400</c:v>
                </c:pt>
                <c:pt idx="4">
                  <c:v>12700</c:v>
                </c:pt>
                <c:pt idx="5">
                  <c:v>14700</c:v>
                </c:pt>
                <c:pt idx="6">
                  <c:v>97410</c:v>
                </c:pt>
                <c:pt idx="7">
                  <c:v>125760</c:v>
                </c:pt>
                <c:pt idx="8">
                  <c:v>445419</c:v>
                </c:pt>
                <c:pt idx="9">
                  <c:v>584375.47560000001</c:v>
                </c:pt>
                <c:pt idx="10">
                  <c:v>1206000</c:v>
                </c:pt>
                <c:pt idx="11">
                  <c:v>1577736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10-407C-84EC-59245A5F9C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358240"/>
        <c:axId val="183039392"/>
      </c:barChart>
      <c:catAx>
        <c:axId val="153582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39392"/>
        <c:crosses val="autoZero"/>
        <c:auto val="1"/>
        <c:lblAlgn val="ctr"/>
        <c:lblOffset val="100"/>
        <c:noMultiLvlLbl val="0"/>
      </c:catAx>
      <c:valAx>
        <c:axId val="18303939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1"/>
        <c:majorTickMark val="none"/>
        <c:minorTickMark val="none"/>
        <c:tickLblPos val="nextTo"/>
        <c:crossAx val="15358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Considering your overall experience with the above platforms, how well do the currently provided products meet the needs of your library?</a:t>
            </a:r>
            <a:br>
              <a:rPr lang="en-US" dirty="0"/>
            </a:br>
            <a:r>
              <a:rPr lang="en-US" dirty="0"/>
              <a:t>Rank 1 to 10 -- Rank 1 Not well, Rank 10 Extremely well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'[survey-results-analysis-1.xlsx]Ranking Counts'!$B$1</c:f>
              <c:strCache>
                <c:ptCount val="1"/>
                <c:pt idx="0">
                  <c:v>Membership Ranking Counts</c:v>
                </c:pt>
              </c:strCache>
            </c:strRef>
          </c:tx>
          <c:spPr>
            <a:ln w="95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circle"/>
            <c:size val="6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 w="9525" cap="rnd">
                <a:solidFill>
                  <a:schemeClr val="accent1"/>
                </a:solidFill>
                <a:round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'[survey-results-analysis-1.xlsx]Ranking Counts'!$A$2:$A$11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</c:numCache>
            </c:numRef>
          </c:xVal>
          <c:yVal>
            <c:numRef>
              <c:f>'[survey-results-analysis-1.xlsx]Ranking Counts'!$B$2:$B$11</c:f>
              <c:numCache>
                <c:formatCode>General</c:formatCode>
                <c:ptCount val="10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4</c:v>
                </c:pt>
                <c:pt idx="5">
                  <c:v>11</c:v>
                </c:pt>
                <c:pt idx="6">
                  <c:v>15</c:v>
                </c:pt>
                <c:pt idx="7">
                  <c:v>28</c:v>
                </c:pt>
                <c:pt idx="8">
                  <c:v>11</c:v>
                </c:pt>
                <c:pt idx="9">
                  <c:v>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C27-4011-AB12-64D87FDE7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45845072"/>
        <c:axId val="947861504"/>
      </c:scatterChart>
      <c:valAx>
        <c:axId val="945845072"/>
        <c:scaling>
          <c:orientation val="minMax"/>
          <c:max val="10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61504"/>
        <c:crosses val="autoZero"/>
        <c:crossBetween val="midCat"/>
      </c:valAx>
      <c:valAx>
        <c:axId val="947861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584507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Please rate your satisfaction with each of the following products: </a:t>
            </a:r>
            <a:br>
              <a:rPr lang="en-US" b="1"/>
            </a:br>
            <a:r>
              <a:rPr lang="en-US" b="1"/>
              <a:t>WorkFlows -- Staff client from SirsiDynix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'[survey-results-analysis-1.xlsx]Platforms counts'!$B$1</c:f>
              <c:strCache>
                <c:ptCount val="1"/>
                <c:pt idx="0">
                  <c:v>Response Counts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'[survey-results-analysis-1.xlsx]Platforms counts'!$A$2:$A$5</c:f>
              <c:strCache>
                <c:ptCount val="4"/>
                <c:pt idx="0">
                  <c:v>Satisfied</c:v>
                </c:pt>
                <c:pt idx="1">
                  <c:v>Somewhat satisfied</c:v>
                </c:pt>
                <c:pt idx="2">
                  <c:v>Dissatisfied</c:v>
                </c:pt>
                <c:pt idx="3">
                  <c:v>No basis for judgement</c:v>
                </c:pt>
              </c:strCache>
            </c:strRef>
          </c:cat>
          <c:val>
            <c:numRef>
              <c:f>'[survey-results-analysis-1.xlsx]Platforms counts'!$B$2:$B$5</c:f>
              <c:numCache>
                <c:formatCode>General</c:formatCode>
                <c:ptCount val="4"/>
                <c:pt idx="0">
                  <c:v>38</c:v>
                </c:pt>
                <c:pt idx="1">
                  <c:v>31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9-497A-8138-D2C4A9C29B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47078768"/>
        <c:axId val="985308464"/>
      </c:barChart>
      <c:catAx>
        <c:axId val="1047078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85308464"/>
        <c:crosses val="autoZero"/>
        <c:auto val="1"/>
        <c:lblAlgn val="ctr"/>
        <c:lblOffset val="100"/>
        <c:noMultiLvlLbl val="0"/>
      </c:catAx>
      <c:valAx>
        <c:axId val="985308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078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Please rate your satisfaction with each of the following products: </a:t>
            </a:r>
            <a:br>
              <a:rPr lang="en-US" b="1"/>
            </a:br>
            <a:r>
              <a:rPr lang="en-US" b="1"/>
              <a:t>BLUEcloud Analytics -- Data analysis and reporting from SirsiDynix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'[survey-results-analysis-1.xlsx]Platforms counts'!$E$1</c:f>
              <c:strCache>
                <c:ptCount val="1"/>
                <c:pt idx="0">
                  <c:v>Response Counts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'[survey-results-analysis-1.xlsx]Platforms counts'!$D$2:$D$5</c:f>
              <c:strCache>
                <c:ptCount val="4"/>
                <c:pt idx="0">
                  <c:v>Satisfied</c:v>
                </c:pt>
                <c:pt idx="1">
                  <c:v>Somewhat satisfied</c:v>
                </c:pt>
                <c:pt idx="2">
                  <c:v>Dissatisfied</c:v>
                </c:pt>
                <c:pt idx="3">
                  <c:v>No basis for judgement</c:v>
                </c:pt>
              </c:strCache>
            </c:strRef>
          </c:cat>
          <c:val>
            <c:numRef>
              <c:f>'[survey-results-analysis-1.xlsx]Platforms counts'!$E$2:$E$5</c:f>
              <c:numCache>
                <c:formatCode>General</c:formatCode>
                <c:ptCount val="4"/>
                <c:pt idx="0">
                  <c:v>33</c:v>
                </c:pt>
                <c:pt idx="1">
                  <c:v>32</c:v>
                </c:pt>
                <c:pt idx="2">
                  <c:v>7</c:v>
                </c:pt>
                <c:pt idx="3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D6-4A28-A5FB-6FA7EACEE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43556336"/>
        <c:axId val="947855552"/>
      </c:barChart>
      <c:catAx>
        <c:axId val="104355633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855552"/>
        <c:crosses val="autoZero"/>
        <c:auto val="1"/>
        <c:lblAlgn val="ctr"/>
        <c:lblOffset val="100"/>
        <c:noMultiLvlLbl val="0"/>
      </c:catAx>
      <c:valAx>
        <c:axId val="947855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3556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Please rate your satisfaction with each of the following products: </a:t>
            </a:r>
            <a:br>
              <a:rPr lang="en-US" b="1"/>
            </a:br>
            <a:r>
              <a:rPr lang="en-US" b="1"/>
              <a:t>MobileCirc/MobileStaff -- Staff tablet-based app from SirsiDynix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'[survey-results-analysis-1.xlsx]Platforms counts'!$H$1</c:f>
              <c:strCache>
                <c:ptCount val="1"/>
                <c:pt idx="0">
                  <c:v>Response Counts</c:v>
                </c:pt>
              </c:strCache>
            </c:strRef>
          </c:tx>
          <c:spPr>
            <a:solidFill>
              <a:srgbClr val="FCDE0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'[survey-results-analysis-1.xlsx]Platforms counts'!$G$2:$G$5</c:f>
              <c:strCache>
                <c:ptCount val="4"/>
                <c:pt idx="0">
                  <c:v>Satisfied</c:v>
                </c:pt>
                <c:pt idx="1">
                  <c:v>Somewhat satisfied</c:v>
                </c:pt>
                <c:pt idx="2">
                  <c:v>Dissatisfied</c:v>
                </c:pt>
                <c:pt idx="3">
                  <c:v>No basis for judgement</c:v>
                </c:pt>
              </c:strCache>
            </c:strRef>
          </c:cat>
          <c:val>
            <c:numRef>
              <c:f>'[survey-results-analysis-1.xlsx]Platforms counts'!$H$2:$H$5</c:f>
              <c:numCache>
                <c:formatCode>General</c:formatCode>
                <c:ptCount val="4"/>
                <c:pt idx="0">
                  <c:v>15</c:v>
                </c:pt>
                <c:pt idx="1">
                  <c:v>15</c:v>
                </c:pt>
                <c:pt idx="2">
                  <c:v>12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18-4590-9EF1-FAE86D833F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47085488"/>
        <c:axId val="1051912992"/>
      </c:barChart>
      <c:catAx>
        <c:axId val="10470854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51912992"/>
        <c:crosses val="autoZero"/>
        <c:auto val="1"/>
        <c:lblAlgn val="ctr"/>
        <c:lblOffset val="100"/>
        <c:noMultiLvlLbl val="0"/>
      </c:catAx>
      <c:valAx>
        <c:axId val="10519129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47085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Please rate your satisfaction with each of the following products: </a:t>
            </a:r>
            <a:br>
              <a:rPr lang="en-US" b="1"/>
            </a:br>
            <a:r>
              <a:rPr lang="en-US" b="1"/>
              <a:t>Aspen Discovery -- SWAN OPAC supported and developed with ByWater Solutions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'[survey-results-analysis-1.xlsx]Platforms counts'!$K$1</c:f>
              <c:strCache>
                <c:ptCount val="1"/>
                <c:pt idx="0">
                  <c:v>Response Counts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'[survey-results-analysis-1.xlsx]Platforms counts'!$J$2:$J$5</c:f>
              <c:strCache>
                <c:ptCount val="4"/>
                <c:pt idx="0">
                  <c:v>Satisfied</c:v>
                </c:pt>
                <c:pt idx="1">
                  <c:v>Somewhat satisfied</c:v>
                </c:pt>
                <c:pt idx="2">
                  <c:v>Dissatisfied</c:v>
                </c:pt>
                <c:pt idx="3">
                  <c:v>No basis for judgement</c:v>
                </c:pt>
              </c:strCache>
            </c:strRef>
          </c:cat>
          <c:val>
            <c:numRef>
              <c:f>'[survey-results-analysis-1.xlsx]Platforms counts'!$K$2:$K$5</c:f>
              <c:numCache>
                <c:formatCode>General</c:formatCode>
                <c:ptCount val="4"/>
                <c:pt idx="0">
                  <c:v>47</c:v>
                </c:pt>
                <c:pt idx="1">
                  <c:v>19</c:v>
                </c:pt>
                <c:pt idx="2">
                  <c:v>4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BD-40A5-8F18-4498D666A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945845552"/>
        <c:axId val="947365408"/>
      </c:barChart>
      <c:catAx>
        <c:axId val="945845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7365408"/>
        <c:crosses val="autoZero"/>
        <c:auto val="1"/>
        <c:lblAlgn val="ctr"/>
        <c:lblOffset val="100"/>
        <c:noMultiLvlLbl val="0"/>
      </c:catAx>
      <c:valAx>
        <c:axId val="947365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45845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Please rate your satisfaction with each of the following products: </a:t>
            </a:r>
            <a:br>
              <a:rPr lang="en-US" b="1"/>
            </a:br>
            <a:r>
              <a:rPr lang="en-US" b="1"/>
              <a:t>MessageBee -- Notification platform with Unique Management Solutions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'[survey-results-analysis-1.xlsx]Platforms counts'!$N$1</c:f>
              <c:strCache>
                <c:ptCount val="1"/>
                <c:pt idx="0">
                  <c:v>Response Counts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'[survey-results-analysis-1.xlsx]Platforms counts'!$M$2:$M$5</c:f>
              <c:strCache>
                <c:ptCount val="4"/>
                <c:pt idx="0">
                  <c:v>Satisfied</c:v>
                </c:pt>
                <c:pt idx="1">
                  <c:v>Somewhat satisfied</c:v>
                </c:pt>
                <c:pt idx="2">
                  <c:v>Dissatisfied</c:v>
                </c:pt>
                <c:pt idx="3">
                  <c:v>No basis for judgement</c:v>
                </c:pt>
              </c:strCache>
            </c:strRef>
          </c:cat>
          <c:val>
            <c:numRef>
              <c:f>'[survey-results-analysis-1.xlsx]Platforms counts'!$N$2:$N$5</c:f>
              <c:numCache>
                <c:formatCode>General</c:formatCode>
                <c:ptCount val="4"/>
                <c:pt idx="0">
                  <c:v>40</c:v>
                </c:pt>
                <c:pt idx="1">
                  <c:v>20</c:v>
                </c:pt>
                <c:pt idx="2">
                  <c:v>4</c:v>
                </c:pt>
                <c:pt idx="3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6-47EA-ADA6-70AB28169E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062271520"/>
        <c:axId val="567364464"/>
      </c:barChart>
      <c:catAx>
        <c:axId val="1062271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7364464"/>
        <c:crosses val="autoZero"/>
        <c:auto val="1"/>
        <c:lblAlgn val="ctr"/>
        <c:lblOffset val="100"/>
        <c:noMultiLvlLbl val="0"/>
      </c:catAx>
      <c:valAx>
        <c:axId val="567364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2271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Please rate your satisfaction with each of the following products: </a:t>
            </a:r>
            <a:br>
              <a:rPr lang="en-US" b="1"/>
            </a:br>
            <a:r>
              <a:rPr lang="en-US" b="1"/>
              <a:t>WorldShare ILL &amp; WorldCat Discovery -- OCLC group-services for Illinois libraries, managed by SWAN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'[survey-results-analysis-1.xlsx]Platforms counts'!$Q$1</c:f>
              <c:strCache>
                <c:ptCount val="1"/>
                <c:pt idx="0">
                  <c:v>Response Counts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'[survey-results-analysis-1.xlsx]Platforms counts'!$P$2:$P$5</c:f>
              <c:strCache>
                <c:ptCount val="4"/>
                <c:pt idx="0">
                  <c:v>Satisfied</c:v>
                </c:pt>
                <c:pt idx="1">
                  <c:v>Somewhat satisfied</c:v>
                </c:pt>
                <c:pt idx="2">
                  <c:v>Dissatisfied</c:v>
                </c:pt>
                <c:pt idx="3">
                  <c:v>No basis for judgement</c:v>
                </c:pt>
              </c:strCache>
            </c:strRef>
          </c:cat>
          <c:val>
            <c:numRef>
              <c:f>'[survey-results-analysis-1.xlsx]Platforms counts'!$Q$2:$Q$5</c:f>
              <c:numCache>
                <c:formatCode>General</c:formatCode>
                <c:ptCount val="4"/>
                <c:pt idx="0">
                  <c:v>56</c:v>
                </c:pt>
                <c:pt idx="1">
                  <c:v>8</c:v>
                </c:pt>
                <c:pt idx="2">
                  <c:v>1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89-4E24-83D5-EC4FB0E4B1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566452112"/>
        <c:axId val="1035083296"/>
      </c:barChart>
      <c:catAx>
        <c:axId val="5664521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083296"/>
        <c:crosses val="autoZero"/>
        <c:auto val="1"/>
        <c:lblAlgn val="ctr"/>
        <c:lblOffset val="100"/>
        <c:noMultiLvlLbl val="0"/>
      </c:catAx>
      <c:valAx>
        <c:axId val="1035083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645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6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7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8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A2B190-A7EB-4083-8550-ADF73D5DD4E6}" type="datetimeFigureOut">
              <a:rPr lang="en-US" smtClean="0"/>
              <a:t>3/7/2024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7912A-FAF4-4A7E-9049-202369FF83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2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4AD6F0-E438-46B6-B633-E9A40D8E40A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05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What is Single Sign-On?</a:t>
            </a:r>
          </a:p>
          <a:p>
            <a:r>
              <a:rPr lang="en-US"/>
              <a:t>Who does this effect? (SWAN Staff, Member Library Staff, not patrons)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98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74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In-house options required significant staff involvement to both implement and maintain.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Ping’s solution is designed to work in conjunction with our existing Drupal Support Site and use L2 as the Identity provider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820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57912A-FAF4-4A7E-9049-202369FF833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2482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live was </a:t>
            </a:r>
            <a:r>
              <a:rPr lang="en-US" dirty="0" err="1"/>
              <a:t>Aslip</a:t>
            </a:r>
            <a:r>
              <a:rPr lang="en-US"/>
              <a:t> in June 1975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84E9165-5CC1-4F12-AEF1-811395C85A2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7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D8241B8-F974-4DC8-829B-E3DD63222291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570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16136" y="780104"/>
            <a:ext cx="1751315" cy="175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38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06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5" y="0"/>
            <a:ext cx="4481015" cy="6858000"/>
          </a:xfrm>
          <a:prstGeom prst="rt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085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2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-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5E85-9FCB-4CD8-A587-B5DBC47D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8991" y="2150492"/>
            <a:ext cx="7406184" cy="2387600"/>
          </a:xfrm>
        </p:spPr>
        <p:txBody>
          <a:bodyPr anchor="b"/>
          <a:lstStyle>
            <a:lvl1pPr algn="l">
              <a:defRPr sz="6000"/>
            </a:lvl1pPr>
          </a:lstStyle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7BEA46-D9AF-4EB0-A234-8DE326DB2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07508"/>
            <a:ext cx="7406184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n-US"/>
          </a:p>
        </p:txBody>
      </p:sp>
      <p:sp>
        <p:nvSpPr>
          <p:cNvPr id="10" name="Right Triangle 9">
            <a:extLst>
              <a:ext uri="{FF2B5EF4-FFF2-40B4-BE49-F238E27FC236}">
                <a16:creationId xmlns:a16="http://schemas.microsoft.com/office/drawing/2014/main" id="{30317738-FF21-47C7-BA4C-E2EC43F9B334}"/>
              </a:ext>
            </a:extLst>
          </p:cNvPr>
          <p:cNvSpPr/>
          <p:nvPr/>
        </p:nvSpPr>
        <p:spPr>
          <a:xfrm flipH="1" flipV="1">
            <a:off x="7710984" y="0"/>
            <a:ext cx="4481015" cy="6858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FB7322D7-2E8F-4B8C-9745-7236C0768D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136" y="740281"/>
            <a:ext cx="1751315" cy="183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00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2DC7B-633D-48CE-8692-749FA60A82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7D194A-9AC6-43D0-B5EC-2ACD23E3F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88383E-4531-4F02-9CF7-FDD0AE6F4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9A81105-84AC-494D-95F4-BC910DBF6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73FDD12-27FA-4A61-8C72-3334D4E70A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37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 userDrawn="1"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AE72D5E-E03C-4FC7-8731-E2196ED23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13396ADE-9909-4D89-85AF-2BEE99A3BE82}" type="datetime4">
              <a:rPr lang="en-US" smtClean="0"/>
              <a:t>March 7,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7D384A-F7E8-4567-BA95-00691C9ED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2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59C5715-F3E7-4D38-8EB4-FB5A7CD495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38D10E8-F5EF-4030-9DD4-58F7E5E696F1}" type="datetime4">
              <a:rPr lang="en-US" smtClean="0"/>
              <a:t>March 7,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13F4682-70F7-47FD-9D78-36447294D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976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9FFE8B7-AC69-42B9-9B36-E352CE095E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ADB9304-2271-43F1-84BE-A04666C2680B}" type="datetime4">
              <a:rPr lang="en-US" smtClean="0"/>
              <a:t>March 7,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71ABEB1-A9F1-4315-B8B7-365CA95440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04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0" y="1709739"/>
            <a:ext cx="11360150" cy="2785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DBCD6B62-7F68-4708-8957-3244A9350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E29B648E-B581-423D-9B17-BE3736B2CEBE}" type="datetime4">
              <a:rPr lang="en-US" smtClean="0"/>
              <a:t>March 7,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C07E4A8F-FAA6-4762-87E0-555B2B99E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1914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9FD00A4-A0AB-4044-9167-74A9737CA2BC}"/>
              </a:ext>
            </a:extLst>
          </p:cNvPr>
          <p:cNvSpPr/>
          <p:nvPr/>
        </p:nvSpPr>
        <p:spPr>
          <a:xfrm>
            <a:off x="-12700" y="1709739"/>
            <a:ext cx="11360150" cy="27850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FD280C-DDF5-4D3E-81C7-4A036BF38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362006"/>
          </a:xfrm>
        </p:spPr>
        <p:txBody>
          <a:bodyPr anchor="b"/>
          <a:lstStyle>
            <a:lvl1pPr>
              <a:defRPr lang="en-US" dirty="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4A3DD7-7945-497B-A62C-583B78AF01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99296"/>
            <a:ext cx="10515600" cy="1422114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A21A10-E1FA-4A6B-AC65-A28DA3C38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28CCFDCA-74D4-4C1C-A353-E3C0E55D0A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1ADDB7A-9C8D-4E10-91A4-D9693DD7523A}" type="datetime4">
              <a:rPr lang="en-US" smtClean="0"/>
              <a:t>March 7, 2024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BE6A1D7-6A4F-4489-BB2F-F593FA3F1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262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D70EE-147A-4FAA-8281-D44B5A0C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474C4-475C-4D86-A1B7-A96807F228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7B98D6-2618-46F2-B8FD-EA3BCC54CF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23A2DB-C3D8-402C-9D5E-58BF49326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26CF35-4B17-4345-A226-163A4E70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A9F8449-E76C-4854-9644-24E6E0A6F4D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396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70F071-E411-41CC-92CE-D63EDE14DA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41F0FE-5788-4775-8A10-5B91DFAC85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BD8AF7-6D29-4167-AF67-CB296B6A20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F4022A-F48A-41E0-9F88-AA63D5FC2D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/>
                </a:solidFill>
                <a:latin typeface="Georgia" panose="02040502050405020303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D28D0C1-D1A4-4F0C-943E-126C8F04D4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05BE40-DC62-42A8-97A6-34ACA610A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F6EAF5-0ADA-4CFD-B7BF-9FC51FF16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5394A939-17CE-4BFF-AE7A-567853F204A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F5C9A9B-D1AA-4AC1-8FB5-7E3684919E9D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7147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A49A0-70D5-45EE-BB58-A3319E86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5045F6-B494-4F18-A1E4-40EB6E008A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3D6364-4603-447D-89F8-990CFDCE8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F07131D5-03EB-4766-95D1-C17D7CC99B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8A104C2-794D-408E-B7D4-19D0A0004167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998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427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5B2A5DE8-42C1-407B-BA04-8B9A34939042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8074083B-4733-4ACF-B281-F35F5563A786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27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09182"/>
            <a:ext cx="5183188" cy="6981423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85889">
                <a:moveTo>
                  <a:pt x="0" y="6858000"/>
                </a:moveTo>
                <a:lnTo>
                  <a:pt x="0" y="0"/>
                </a:lnTo>
                <a:lnTo>
                  <a:pt x="4235355" y="27017"/>
                </a:lnTo>
                <a:lnTo>
                  <a:pt x="6318913" y="6885295"/>
                </a:lnTo>
                <a:cubicBezTo>
                  <a:pt x="6328012" y="6889844"/>
                  <a:pt x="2106304" y="6867098"/>
                  <a:pt x="0" y="6858000"/>
                </a:cubicBezTo>
                <a:close/>
              </a:path>
            </a:pathLst>
          </a:cu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B46E3962-0AAA-4D55-AF36-7BA40C1D57B8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C7EE3EF2-A7B1-4F23-8584-F0BBB5D3EC1A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3419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F40F92AF-669D-41AF-B6FF-91C79CD0018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9D110A1-1339-49BC-A0D7-38CE24E36754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934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245659"/>
            <a:ext cx="5278723" cy="7301552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4 h 6913463"/>
              <a:gd name="connsiteX1" fmla="*/ 0 w 6318927"/>
              <a:gd name="connsiteY1" fmla="*/ 27574 h 6913463"/>
              <a:gd name="connsiteX2" fmla="*/ 4218630 w 6318927"/>
              <a:gd name="connsiteY2" fmla="*/ 0 h 6913463"/>
              <a:gd name="connsiteX3" fmla="*/ 6318913 w 6318927"/>
              <a:gd name="connsiteY3" fmla="*/ 6912869 h 6913463"/>
              <a:gd name="connsiteX4" fmla="*/ 0 w 6318927"/>
              <a:gd name="connsiteY4" fmla="*/ 6885574 h 691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3">
                <a:moveTo>
                  <a:pt x="0" y="6885574"/>
                </a:moveTo>
                <a:lnTo>
                  <a:pt x="0" y="27574"/>
                </a:lnTo>
                <a:lnTo>
                  <a:pt x="4218630" y="0"/>
                </a:lnTo>
                <a:lnTo>
                  <a:pt x="6318913" y="6912869"/>
                </a:lnTo>
                <a:cubicBezTo>
                  <a:pt x="6328012" y="6917418"/>
                  <a:pt x="2106304" y="6894672"/>
                  <a:pt x="0" y="688557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CD2F8CE-F11B-40F1-ACBE-B6F1A7D33007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C271E5E-31FA-4190-9796-0C03067BB122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0773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-95534" y="-163772"/>
            <a:ext cx="5278723" cy="7124130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940166 h 6968055"/>
              <a:gd name="connsiteX1" fmla="*/ 0 w 6318927"/>
              <a:gd name="connsiteY1" fmla="*/ 82166 h 6968055"/>
              <a:gd name="connsiteX2" fmla="*/ 4201905 w 6318927"/>
              <a:gd name="connsiteY2" fmla="*/ 0 h 6968055"/>
              <a:gd name="connsiteX3" fmla="*/ 6318913 w 6318927"/>
              <a:gd name="connsiteY3" fmla="*/ 6967461 h 6968055"/>
              <a:gd name="connsiteX4" fmla="*/ 0 w 6318927"/>
              <a:gd name="connsiteY4" fmla="*/ 6940166 h 6968055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01905 w 6318927"/>
              <a:gd name="connsiteY2" fmla="*/ 13368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85575 h 6913464"/>
              <a:gd name="connsiteX1" fmla="*/ 0 w 6318927"/>
              <a:gd name="connsiteY1" fmla="*/ 27575 h 6913464"/>
              <a:gd name="connsiteX2" fmla="*/ 4201905 w 6318927"/>
              <a:gd name="connsiteY2" fmla="*/ 0 h 6913464"/>
              <a:gd name="connsiteX3" fmla="*/ 6318913 w 6318927"/>
              <a:gd name="connsiteY3" fmla="*/ 6912870 h 6913464"/>
              <a:gd name="connsiteX4" fmla="*/ 0 w 6318927"/>
              <a:gd name="connsiteY4" fmla="*/ 6885575 h 6913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913464">
                <a:moveTo>
                  <a:pt x="0" y="6885575"/>
                </a:moveTo>
                <a:lnTo>
                  <a:pt x="0" y="27575"/>
                </a:lnTo>
                <a:lnTo>
                  <a:pt x="4201905" y="0"/>
                </a:lnTo>
                <a:lnTo>
                  <a:pt x="6318913" y="6912870"/>
                </a:lnTo>
                <a:cubicBezTo>
                  <a:pt x="6328012" y="6917419"/>
                  <a:pt x="2106304" y="6894673"/>
                  <a:pt x="0" y="688557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39BA174E-F461-44FF-9093-638F5322483B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3AFE120-1EFF-41FA-8DCA-880638A36A9F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974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93AB3359-EB6E-4BED-85C6-48C868971F7E}"/>
              </a:ext>
            </a:extLst>
          </p:cNvPr>
          <p:cNvSpPr/>
          <p:nvPr/>
        </p:nvSpPr>
        <p:spPr>
          <a:xfrm>
            <a:off x="1" y="-13927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900C18-749C-4B0A-A09E-F49296195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B54BED-E682-4FF9-957A-FBF5EB3FA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5845DE-70C7-4D20-87A7-954F546E2B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4116932" cy="24399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447331-CFF6-480C-929A-82D15DD8A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6CA49-3834-4A21-8CDC-F1AA4E3F6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60E5A65-AFDD-421E-B9F6-6AAE0B3A626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3B511C61-DAC0-4F98-B858-B71E6CBFB21D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2560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DE27B1D-0F20-4BA9-BD15-B2B92382E444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8B00A8E1-0A42-40AD-892D-AD4C7B5434E8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9451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-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94129" y="-94129"/>
            <a:ext cx="5277317" cy="7100047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7FA6EEB-0B96-45FA-91D8-D1923F3D25C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91554CBD-DA7E-40C6-8F02-2CE20B2B70F3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8181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EAAF6FE6-2586-42F8-8971-BDC5EC55EF2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0AE53F9F-27FB-41CD-95B8-B1520CC1B6AE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6970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-121024" y="-147919"/>
            <a:ext cx="5304212" cy="7140389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3589A5A5-D94A-404D-A669-1A64C32D40C9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0058C57-3F4D-48F0-88DD-D716F564CC2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219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ight Triangle 9">
            <a:extLst>
              <a:ext uri="{FF2B5EF4-FFF2-40B4-BE49-F238E27FC236}">
                <a16:creationId xmlns:a16="http://schemas.microsoft.com/office/drawing/2014/main" id="{3A2B8FCD-D57E-49F5-AAFB-F203512F5B39}"/>
              </a:ext>
            </a:extLst>
          </p:cNvPr>
          <p:cNvSpPr/>
          <p:nvPr/>
        </p:nvSpPr>
        <p:spPr>
          <a:xfrm>
            <a:off x="0" y="0"/>
            <a:ext cx="5183188" cy="6899816"/>
          </a:xfrm>
          <a:custGeom>
            <a:avLst/>
            <a:gdLst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5663821 w 5663821"/>
              <a:gd name="connsiteY2" fmla="*/ 6858000 h 6858000"/>
              <a:gd name="connsiteX3" fmla="*/ 0 w 5663821"/>
              <a:gd name="connsiteY3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22913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2502089 w 5663821"/>
              <a:gd name="connsiteY2" fmla="*/ 231733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5663821"/>
              <a:gd name="connsiteY0" fmla="*/ 6858000 h 6858000"/>
              <a:gd name="connsiteX1" fmla="*/ 0 w 5663821"/>
              <a:gd name="connsiteY1" fmla="*/ 0 h 6858000"/>
              <a:gd name="connsiteX2" fmla="*/ 4235355 w 5663821"/>
              <a:gd name="connsiteY2" fmla="*/ 27017 h 6858000"/>
              <a:gd name="connsiteX3" fmla="*/ 5663821 w 5663821"/>
              <a:gd name="connsiteY3" fmla="*/ 6858000 h 6858000"/>
              <a:gd name="connsiteX4" fmla="*/ 0 w 5663821"/>
              <a:gd name="connsiteY4" fmla="*/ 6858000 h 6858000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6885295"/>
              <a:gd name="connsiteX1" fmla="*/ 0 w 6318913"/>
              <a:gd name="connsiteY1" fmla="*/ 0 h 6885295"/>
              <a:gd name="connsiteX2" fmla="*/ 4235355 w 6318913"/>
              <a:gd name="connsiteY2" fmla="*/ 27017 h 6885295"/>
              <a:gd name="connsiteX3" fmla="*/ 6318913 w 6318913"/>
              <a:gd name="connsiteY3" fmla="*/ 6885295 h 6885295"/>
              <a:gd name="connsiteX4" fmla="*/ 0 w 6318913"/>
              <a:gd name="connsiteY4" fmla="*/ 6858000 h 6885295"/>
              <a:gd name="connsiteX0" fmla="*/ 0 w 6318913"/>
              <a:gd name="connsiteY0" fmla="*/ 6858000 h 7167442"/>
              <a:gd name="connsiteX1" fmla="*/ 0 w 6318913"/>
              <a:gd name="connsiteY1" fmla="*/ 0 h 7167442"/>
              <a:gd name="connsiteX2" fmla="*/ 4235355 w 6318913"/>
              <a:gd name="connsiteY2" fmla="*/ 27017 h 7167442"/>
              <a:gd name="connsiteX3" fmla="*/ 6318913 w 6318913"/>
              <a:gd name="connsiteY3" fmla="*/ 6885295 h 7167442"/>
              <a:gd name="connsiteX4" fmla="*/ 0 w 6318913"/>
              <a:gd name="connsiteY4" fmla="*/ 6858000 h 7167442"/>
              <a:gd name="connsiteX0" fmla="*/ 0 w 6318927"/>
              <a:gd name="connsiteY0" fmla="*/ 6858000 h 6885889"/>
              <a:gd name="connsiteX1" fmla="*/ 0 w 6318927"/>
              <a:gd name="connsiteY1" fmla="*/ 0 h 6885889"/>
              <a:gd name="connsiteX2" fmla="*/ 4235355 w 6318927"/>
              <a:gd name="connsiteY2" fmla="*/ 27017 h 6885889"/>
              <a:gd name="connsiteX3" fmla="*/ 6318913 w 6318927"/>
              <a:gd name="connsiteY3" fmla="*/ 6885295 h 6885889"/>
              <a:gd name="connsiteX4" fmla="*/ 0 w 6318927"/>
              <a:gd name="connsiteY4" fmla="*/ 6858000 h 6885889"/>
              <a:gd name="connsiteX0" fmla="*/ 0 w 6318927"/>
              <a:gd name="connsiteY0" fmla="*/ 6871927 h 6899816"/>
              <a:gd name="connsiteX1" fmla="*/ 0 w 6318927"/>
              <a:gd name="connsiteY1" fmla="*/ 13927 h 6899816"/>
              <a:gd name="connsiteX2" fmla="*/ 4235356 w 6318927"/>
              <a:gd name="connsiteY2" fmla="*/ 0 h 6899816"/>
              <a:gd name="connsiteX3" fmla="*/ 6318913 w 6318927"/>
              <a:gd name="connsiteY3" fmla="*/ 6899222 h 6899816"/>
              <a:gd name="connsiteX4" fmla="*/ 0 w 6318927"/>
              <a:gd name="connsiteY4" fmla="*/ 6871927 h 6899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18927" h="6899816">
                <a:moveTo>
                  <a:pt x="0" y="6871927"/>
                </a:moveTo>
                <a:lnTo>
                  <a:pt x="0" y="13927"/>
                </a:lnTo>
                <a:lnTo>
                  <a:pt x="4235356" y="0"/>
                </a:lnTo>
                <a:lnTo>
                  <a:pt x="6318913" y="6899222"/>
                </a:lnTo>
                <a:cubicBezTo>
                  <a:pt x="6328012" y="6903771"/>
                  <a:pt x="2106304" y="6881025"/>
                  <a:pt x="0" y="68719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577C04-4A50-4C4B-AA95-192C4B0CEC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3" y="1310185"/>
            <a:ext cx="2820988" cy="1633632"/>
          </a:xfrm>
        </p:spPr>
        <p:txBody>
          <a:bodyPr anchor="b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9A6BC5-E925-458F-85C4-60399C807B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D9D04-90B1-4518-A02F-17DFC3D9DD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039508"/>
            <a:ext cx="3322779" cy="3098492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4F177E-AF31-43FE-8624-264903E1A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96088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DA81C-9F81-4F4C-8D4F-EC4916210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1DDE87F0-FDA3-4FB0-ADC9-CD108984D8BE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AC9A6078-8DFC-4B18-8A7E-32B506F12B8C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925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631F2D5-72B0-436C-85CB-AE33477199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CF7C9BB-AC72-41F2-97E8-EE10FC7999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38201" y="500063"/>
            <a:ext cx="10514012" cy="5469416"/>
          </a:xfr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14CD0FC-9FE5-45EC-AE9A-0BE0C564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F80AA-12AE-42BC-87FB-85DA288C9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519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 Placeholder 2"/>
          <p:cNvSpPr>
            <a:spLocks noGrp="1"/>
          </p:cNvSpPr>
          <p:nvPr>
            <p:ph idx="1"/>
          </p:nvPr>
        </p:nvSpPr>
        <p:spPr>
          <a:xfrm>
            <a:off x="609600" y="2133601"/>
            <a:ext cx="10972800" cy="399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>
              <a:spcBef>
                <a:spcPts val="0"/>
              </a:spcBef>
              <a:spcAft>
                <a:spcPts val="17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800">
                <a:latin typeface="Trebuchet MS" panose="020B0603020202020204" pitchFamily="34" charset="0"/>
              </a:defRPr>
            </a:lvl1pPr>
            <a:lvl2pPr marL="911225" indent="-342900">
              <a:spcBef>
                <a:spcPts val="0"/>
              </a:spcBef>
              <a:spcAft>
                <a:spcPts val="1700"/>
              </a:spcAft>
              <a:buFont typeface="Courier New" charset="0"/>
              <a:buChar char="o"/>
              <a:defRPr sz="2400">
                <a:latin typeface="Trebuchet MS" panose="020B0603020202020204" pitchFamily="34" charset="0"/>
              </a:defRPr>
            </a:lvl2pPr>
            <a:lvl3pPr marL="1257300" indent="-342900">
              <a:spcBef>
                <a:spcPts val="0"/>
              </a:spcBef>
              <a:spcAft>
                <a:spcPts val="1700"/>
              </a:spcAft>
              <a:buFont typeface="Wingdings" charset="2"/>
              <a:buChar char="§"/>
              <a:defRPr sz="2400">
                <a:latin typeface="Trebuchet MS" panose="020B0603020202020204" pitchFamily="34" charset="0"/>
              </a:defRPr>
            </a:lvl3pPr>
            <a:lvl4pPr marL="1371600" indent="0">
              <a:spcBef>
                <a:spcPts val="0"/>
              </a:spcBef>
              <a:spcAft>
                <a:spcPts val="1700"/>
              </a:spcAft>
              <a:buNone/>
              <a:defRPr sz="2400">
                <a:latin typeface="Trebuchet MS" panose="020B0603020202020204" pitchFamily="34" charset="0"/>
              </a:defRPr>
            </a:lvl4pPr>
            <a:lvl5pPr marL="1828800" indent="0">
              <a:spcBef>
                <a:spcPts val="0"/>
              </a:spcBef>
              <a:spcAft>
                <a:spcPts val="1700"/>
              </a:spcAft>
              <a:buNone/>
              <a:defRPr sz="2400">
                <a:latin typeface="Trebuchet MS" panose="020B0603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69300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F449A-758A-4296-A93B-B1F55F7005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A5C32-29DA-4B8E-9CB7-D898F32ACC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433256-9D2E-4147-B784-5AB6832EFA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657600" y="632938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r>
              <a:rPr lang="en-US"/>
              <a:t>SWAN Library Services</a:t>
            </a:r>
          </a:p>
        </p:txBody>
      </p:sp>
      <p:sp>
        <p:nvSpPr>
          <p:cNvPr id="12" name="Right Triangle 11">
            <a:extLst>
              <a:ext uri="{FF2B5EF4-FFF2-40B4-BE49-F238E27FC236}">
                <a16:creationId xmlns:a16="http://schemas.microsoft.com/office/drawing/2014/main" id="{40BA4F24-E363-4102-AE6A-B8348B2CA01E}"/>
              </a:ext>
            </a:extLst>
          </p:cNvPr>
          <p:cNvSpPr/>
          <p:nvPr/>
        </p:nvSpPr>
        <p:spPr>
          <a:xfrm rot="5400000" flipH="1" flipV="1">
            <a:off x="10606588" y="5272587"/>
            <a:ext cx="1842448" cy="1328380"/>
          </a:xfrm>
          <a:prstGeom prst="rtTriangl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004CB-3916-4B2C-93CE-D019A4B57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46006" y="6329381"/>
            <a:ext cx="5322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fld id="{1FAA610F-65FB-4D76-A9F7-0135426F9A2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FE394-EB20-449A-855A-8C51B7CADC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293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3FA3ECAF-574B-4E90-9C13-32DCAA13B527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71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4013" r:id="rId2"/>
    <p:sldLayoutId id="2147484014" r:id="rId3"/>
    <p:sldLayoutId id="2147484015" r:id="rId4"/>
    <p:sldLayoutId id="2147484016" r:id="rId5"/>
    <p:sldLayoutId id="2147483985" r:id="rId6"/>
    <p:sldLayoutId id="2147483986" r:id="rId7"/>
    <p:sldLayoutId id="2147484002" r:id="rId8"/>
    <p:sldLayoutId id="2147484001" r:id="rId9"/>
    <p:sldLayoutId id="2147484003" r:id="rId10"/>
    <p:sldLayoutId id="2147484004" r:id="rId11"/>
    <p:sldLayoutId id="2147483987" r:id="rId12"/>
    <p:sldLayoutId id="2147483988" r:id="rId13"/>
    <p:sldLayoutId id="2147483989" r:id="rId14"/>
    <p:sldLayoutId id="2147483990" r:id="rId15"/>
    <p:sldLayoutId id="2147483991" r:id="rId16"/>
    <p:sldLayoutId id="2147484006" r:id="rId17"/>
    <p:sldLayoutId id="2147484007" r:id="rId18"/>
    <p:sldLayoutId id="2147484008" r:id="rId19"/>
    <p:sldLayoutId id="2147484005" r:id="rId20"/>
    <p:sldLayoutId id="2147483999" r:id="rId21"/>
    <p:sldLayoutId id="2147483992" r:id="rId22"/>
    <p:sldLayoutId id="2147484009" r:id="rId23"/>
    <p:sldLayoutId id="2147484012" r:id="rId24"/>
    <p:sldLayoutId id="2147484011" r:id="rId25"/>
    <p:sldLayoutId id="2147484010" r:id="rId26"/>
    <p:sldLayoutId id="2147484017" r:id="rId27"/>
    <p:sldLayoutId id="2147484018" r:id="rId2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4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tags" Target="../tags/tag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support.swanlibraries.net/about/budget" TargetMode="Externa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50EF8-2200-4129-8424-313D11C3CF6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SWAN Quarterly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ACB4E9-4212-4291-8E9F-7C29C2B607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68991" y="4798948"/>
            <a:ext cx="7406184" cy="1655762"/>
          </a:xfrm>
        </p:spPr>
        <p:txBody>
          <a:bodyPr/>
          <a:lstStyle/>
          <a:p>
            <a:r>
              <a:rPr lang="en-US" dirty="0"/>
              <a:t>March 7, 2024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640331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4A62A9-E514-41CB-8FB1-1F70EBE0C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85930-0162-4E4F-8F37-5CED659EC4A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Call to Order and Welcome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Public Comment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Approval of minutes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Board election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EBSCO group-purchase renewal</a:t>
            </a:r>
          </a:p>
          <a:p>
            <a:pPr marL="342900" marR="0" lvl="0" indent="-3429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Approval of FY25 budget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28C3D9-C1F6-43C6-9D39-B3BB781DC63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457200" marR="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Amend current FY2</a:t>
            </a: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4 budget</a:t>
            </a:r>
            <a:endParaRPr lang="en-US" sz="24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Calibri" panose="020F0502020204030204" pitchFamily="34" charset="0"/>
            </a:endParaRPr>
          </a:p>
          <a:p>
            <a:pPr marL="457200" marR="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Platform survey results</a:t>
            </a:r>
          </a:p>
          <a:p>
            <a:pPr marL="457200" marR="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latin typeface="Calibri" panose="020F0502020204030204" pitchFamily="34" charset="0"/>
                <a:ea typeface="MS Mincho" panose="02020609040205080304" pitchFamily="49" charset="-128"/>
                <a:cs typeface="Calibri" panose="020F0502020204030204" pitchFamily="34" charset="0"/>
              </a:rPr>
              <a:t>SWAN consulting overview</a:t>
            </a:r>
          </a:p>
          <a:p>
            <a:pPr marL="457200" marR="0" lvl="0" indent="-45720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 startAt="7"/>
            </a:pPr>
            <a:r>
              <a:rPr lang="en-US" sz="2400" dirty="0">
                <a:effectLst/>
                <a:latin typeface="Calibri" panose="020F050202020403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Announcements &amp; Questions</a:t>
            </a:r>
          </a:p>
          <a:p>
            <a:pPr marL="342900" indent="-342900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endParaRPr lang="en-US" sz="1800" dirty="0">
              <a:effectLst/>
              <a:latin typeface="Calibri" panose="020F0502020204030204" pitchFamily="34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545946-1A9D-4A44-AF3C-EFF58864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smtClean="0"/>
              <a:t>2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4708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635355D9-8375-62B9-CD8D-652DDE0EF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SWAN Board election 2024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C07D0AF-763D-83DC-9171-CFDC5443C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C8CB2-FB8B-A644-1219-63BFCDD13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EAD9F8-E932-FD0F-1AF5-2E246D3C3B2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EE7E6A-DFCE-7465-8268-937A316D9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42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718D7C57-9114-3E63-0A98-FBFDDA8AF0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4215167"/>
              </p:ext>
            </p:extLst>
          </p:nvPr>
        </p:nvGraphicFramePr>
        <p:xfrm>
          <a:off x="991564" y="1365811"/>
          <a:ext cx="10208871" cy="466344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6539696">
                  <a:extLst>
                    <a:ext uri="{9D8B030D-6E8A-4147-A177-3AD203B41FA5}">
                      <a16:colId xmlns:a16="http://schemas.microsoft.com/office/drawing/2014/main" val="1087401354"/>
                    </a:ext>
                  </a:extLst>
                </a:gridCol>
                <a:gridCol w="3669175">
                  <a:extLst>
                    <a:ext uri="{9D8B030D-6E8A-4147-A177-3AD203B41FA5}">
                      <a16:colId xmlns:a16="http://schemas.microsoft.com/office/drawing/2014/main" val="2719941369"/>
                    </a:ext>
                  </a:extLst>
                </a:gridCol>
              </a:tblGrid>
              <a:tr h="58293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Election Process Announced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March 7, 2024 (Quarterly)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6431134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Online Self-Nominations Accepted 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April 1 – 26, 2024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5135238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Names of Candidates Released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May 1, 2024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44992174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Electronic Ballot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May 6 – May 24, 2024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5820567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Results Announced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June 1, 2024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0565573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Elected Candidates invited to June SWAN Board Meeting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June 21, 2024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051709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Candidates’ Terms Begin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July 1, 2024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9060031"/>
                  </a:ext>
                </a:extLst>
              </a:tr>
              <a:tr h="582930"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July Board Meeting</a:t>
                      </a:r>
                      <a:endParaRPr lang="en-US" sz="1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July 19, 2024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31740336"/>
                  </a:ext>
                </a:extLst>
              </a:tr>
            </a:tbl>
          </a:graphicData>
        </a:graphic>
      </p:graphicFrame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AD833D-4A85-4D39-FE38-BC95CDD8A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951D8-9A62-34E2-61E7-F62090ED4F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8742B42E-5AEC-3F2F-8609-10D19365D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Election process &amp; timetable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BCD0BF-8B6C-B646-7030-CC3BB77B742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360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4EA1D30-CEF8-4547-AD1C-52BE31B94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database subscription year-5 renewal group-purchase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36788D8-20F4-48F1-B262-5489DF14B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D6DC70-4691-47D2-BE95-1A330A5C4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45328C0-7755-4F60-81D5-DD7D14E4B9A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341A9-395D-4663-9FC6-6211395E6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89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8DFC13-8155-4D9D-A459-C7D0347D4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Renewal with 84 participating libraries</a:t>
            </a:r>
          </a:p>
          <a:p>
            <a:r>
              <a:rPr lang="en-US" dirty="0"/>
              <a:t>Preview pricing at February 6</a:t>
            </a:r>
            <a:r>
              <a:rPr lang="en-US" baseline="30000" dirty="0"/>
              <a:t>th</a:t>
            </a:r>
            <a:r>
              <a:rPr lang="en-US" dirty="0"/>
              <a:t> Committee of the Whole meeting</a:t>
            </a:r>
          </a:p>
          <a:p>
            <a:r>
              <a:rPr lang="en-US" dirty="0"/>
              <a:t>Opt-out period ended Friday, February 23</a:t>
            </a:r>
            <a:r>
              <a:rPr lang="en-US" baseline="30000" dirty="0"/>
              <a:t>rd</a:t>
            </a:r>
            <a:r>
              <a:rPr lang="en-US" dirty="0"/>
              <a:t>  11:59 p.m.</a:t>
            </a:r>
          </a:p>
          <a:p>
            <a:pPr lvl="1"/>
            <a:r>
              <a:rPr lang="en-US" dirty="0"/>
              <a:t>1 library opted out: Wood Dale</a:t>
            </a:r>
          </a:p>
          <a:p>
            <a:pPr lvl="1"/>
            <a:r>
              <a:rPr lang="en-US" dirty="0"/>
              <a:t>1 library joined: Addison</a:t>
            </a:r>
          </a:p>
          <a:p>
            <a:r>
              <a:rPr lang="en-US" dirty="0"/>
              <a:t>Updated pricing within March 7</a:t>
            </a:r>
            <a:r>
              <a:rPr lang="en-US" baseline="30000" dirty="0"/>
              <a:t>th</a:t>
            </a:r>
            <a:r>
              <a:rPr lang="en-US" dirty="0"/>
              <a:t> meeting packet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23A48-B1DF-4CB6-8A5F-0041F68BBB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BFCBED-7B4F-4A30-97B7-B4FE086F2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6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B8F8EBE-72C3-4770-B398-7D26F164D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EBSCO database group-purchase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126F9FB-B46C-4C41-AA94-1C6EF12BD0F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B511C61-DAC0-4F98-B858-B71E6CBFB21D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395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95FBD252-5AA2-314A-2B94-5A7F8B99CAC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9477229"/>
              </p:ext>
            </p:extLst>
          </p:nvPr>
        </p:nvGraphicFramePr>
        <p:xfrm>
          <a:off x="1013012" y="1301891"/>
          <a:ext cx="9197788" cy="50274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35623">
                  <a:extLst>
                    <a:ext uri="{9D8B030D-6E8A-4147-A177-3AD203B41FA5}">
                      <a16:colId xmlns:a16="http://schemas.microsoft.com/office/drawing/2014/main" val="259753767"/>
                    </a:ext>
                  </a:extLst>
                </a:gridCol>
                <a:gridCol w="6562165">
                  <a:extLst>
                    <a:ext uri="{9D8B030D-6E8A-4147-A177-3AD203B41FA5}">
                      <a16:colId xmlns:a16="http://schemas.microsoft.com/office/drawing/2014/main" val="3602996094"/>
                    </a:ext>
                  </a:extLst>
                </a:gridCol>
              </a:tblGrid>
              <a:tr h="8379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trike="sngStrike" dirty="0">
                          <a:effectLst/>
                        </a:rPr>
                        <a:t>February 23, 2024</a:t>
                      </a:r>
                      <a:endParaRPr lang="en-US" sz="1800" strike="sng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strike="sngStrike" dirty="0">
                          <a:effectLst/>
                        </a:rPr>
                        <a:t>Libraries opt-out decision</a:t>
                      </a:r>
                      <a:endParaRPr lang="en-US" sz="1800" strike="sng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26198349"/>
                  </a:ext>
                </a:extLst>
              </a:tr>
              <a:tr h="8379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April 22, 2024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Database selection form will open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84088813"/>
                  </a:ext>
                </a:extLst>
              </a:tr>
              <a:tr h="8379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May 10, 2024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Database selection form is closed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8822187"/>
                  </a:ext>
                </a:extLst>
              </a:tr>
              <a:tr h="8379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May 30, 2024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SWAN order details are due to RAILS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580736193"/>
                  </a:ext>
                </a:extLst>
              </a:tr>
              <a:tr h="8379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June 30, 2024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Updated EBSCO links sent to libraries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3438747"/>
                  </a:ext>
                </a:extLst>
              </a:tr>
              <a:tr h="8379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July 1, 2024</a:t>
                      </a: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Updated EBSCO selections are live</a:t>
                      </a:r>
                      <a:endParaRPr lang="en-US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94760010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E35F8C-776F-5BDD-64B4-7BB8CA24C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8E7D90-C141-0753-7AA3-AA965E8BC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EF026B5-73E7-404D-817F-0C12EBB63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Renewal timeline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F076409-59D9-258C-207B-EA90FD78FC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56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68A1FEE-3F6F-CAD2-C509-BD6567081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FY2025 budget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7B6E159-1F00-75A8-9E89-07BCC07F8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Aaron Skog, Executive Director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00F89E-802E-ADE4-436A-1B4A389F7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6712A2-8650-638F-EFB7-7B012114EC51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C9A6078-8DFC-4B18-8A7E-32B506F12B8C}" type="datetime4">
              <a:rPr lang="en-US" smtClean="0"/>
              <a:t>March 7, 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ECBCE7-B11B-5006-7071-E204BCEE9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682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6DB3171-8DBA-C21D-3216-0EF111A53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SWAN budget process timeline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34E8866-0583-0BD5-7F74-D9F315B09DBD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85960620"/>
              </p:ext>
            </p:extLst>
          </p:nvPr>
        </p:nvGraphicFramePr>
        <p:xfrm>
          <a:off x="821803" y="1435261"/>
          <a:ext cx="5542602" cy="4757194"/>
        </p:xfrm>
        <a:graphic>
          <a:graphicData uri="http://schemas.openxmlformats.org/drawingml/2006/table">
            <a:tbl>
              <a:tblPr firstRow="1">
                <a:tableStyleId>{9D7B26C5-4107-4FEC-AEDC-1716B250A1EF}</a:tableStyleId>
              </a:tblPr>
              <a:tblGrid>
                <a:gridCol w="1859190">
                  <a:extLst>
                    <a:ext uri="{9D8B030D-6E8A-4147-A177-3AD203B41FA5}">
                      <a16:colId xmlns:a16="http://schemas.microsoft.com/office/drawing/2014/main" val="2907704180"/>
                    </a:ext>
                  </a:extLst>
                </a:gridCol>
                <a:gridCol w="1841706">
                  <a:extLst>
                    <a:ext uri="{9D8B030D-6E8A-4147-A177-3AD203B41FA5}">
                      <a16:colId xmlns:a16="http://schemas.microsoft.com/office/drawing/2014/main" val="78675380"/>
                    </a:ext>
                  </a:extLst>
                </a:gridCol>
                <a:gridCol w="1841706">
                  <a:extLst>
                    <a:ext uri="{9D8B030D-6E8A-4147-A177-3AD203B41FA5}">
                      <a16:colId xmlns:a16="http://schemas.microsoft.com/office/drawing/2014/main" val="2310403637"/>
                    </a:ext>
                  </a:extLst>
                </a:gridCol>
              </a:tblGrid>
              <a:tr h="39017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DATE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MEETING TYPE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ACTION ITEMS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extLst>
                  <a:ext uri="{0D108BD9-81ED-4DB2-BD59-A6C34878D82A}">
                    <a16:rowId xmlns:a16="http://schemas.microsoft.com/office/drawing/2014/main" val="834779712"/>
                  </a:ext>
                </a:extLst>
              </a:tr>
              <a:tr h="423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Thursday, December 7, 2023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Quarterly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Announce budget process timeline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extLst>
                  <a:ext uri="{0D108BD9-81ED-4DB2-BD59-A6C34878D82A}">
                    <a16:rowId xmlns:a16="http://schemas.microsoft.com/office/drawing/2014/main" val="3722718827"/>
                  </a:ext>
                </a:extLst>
              </a:tr>
              <a:tr h="6415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Friday, December 15, 2023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Regular SWAN Board Meeting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Review of budget draft.</a:t>
                      </a:r>
                      <a:br>
                        <a:rPr lang="en-US" sz="1100">
                          <a:effectLst/>
                        </a:rPr>
                      </a:br>
                      <a:r>
                        <a:rPr lang="en-US" sz="1100">
                          <a:effectLst/>
                        </a:rPr>
                        <a:t>Board accepts FY23 financial audit.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extLst>
                  <a:ext uri="{0D108BD9-81ED-4DB2-BD59-A6C34878D82A}">
                    <a16:rowId xmlns:a16="http://schemas.microsoft.com/office/drawing/2014/main" val="340115648"/>
                  </a:ext>
                </a:extLst>
              </a:tr>
              <a:tr h="641552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Friday, January 19, 2024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Regular SWAN Board Meeting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Review and recommend draft of SWAN Budget for Membership presentation.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extLst>
                  <a:ext uri="{0D108BD9-81ED-4DB2-BD59-A6C34878D82A}">
                    <a16:rowId xmlns:a16="http://schemas.microsoft.com/office/drawing/2014/main" val="1116735611"/>
                  </a:ext>
                </a:extLst>
              </a:tr>
              <a:tr h="8597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January 2024 [TBD]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SWANcom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Share draft budget to membership.</a:t>
                      </a:r>
                      <a:br>
                        <a:rPr lang="en-US" sz="1100" dirty="0">
                          <a:effectLst/>
                        </a:rPr>
                      </a:br>
                      <a:r>
                        <a:rPr lang="en-US" sz="1100" dirty="0">
                          <a:effectLst/>
                        </a:rPr>
                        <a:t>Set February COW date and possible location of meeting.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extLst>
                  <a:ext uri="{0D108BD9-81ED-4DB2-BD59-A6C34878D82A}">
                    <a16:rowId xmlns:a16="http://schemas.microsoft.com/office/drawing/2014/main" val="879559179"/>
                  </a:ext>
                </a:extLst>
              </a:tr>
              <a:tr h="42338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Tuesday, February 6, 2024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Committee of the Whole Membership Meeting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Meeting to discuss budget, fees, and reserves worksheet.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extLst>
                  <a:ext uri="{0D108BD9-81ED-4DB2-BD59-A6C34878D82A}">
                    <a16:rowId xmlns:a16="http://schemas.microsoft.com/office/drawing/2014/main" val="2389809235"/>
                  </a:ext>
                </a:extLst>
              </a:tr>
              <a:tr h="859724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Friday, February 16, 2024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Regular SWAN Board Meeting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Incorporate changes and suggestions to SWAN budget. Create recommendation to membership. 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extLst>
                  <a:ext uri="{0D108BD9-81ED-4DB2-BD59-A6C34878D82A}">
                    <a16:rowId xmlns:a16="http://schemas.microsoft.com/office/drawing/2014/main" val="1997629599"/>
                  </a:ext>
                </a:extLst>
              </a:tr>
              <a:tr h="51771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Thursday, March 7, 2024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>
                          <a:effectLst/>
                        </a:rPr>
                        <a:t>Quarterly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100" dirty="0">
                          <a:effectLst/>
                        </a:rPr>
                        <a:t>Roll call vote to approve SWAN budget.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793" marR="33793" marT="0" marB="0"/>
                </a:tc>
                <a:extLst>
                  <a:ext uri="{0D108BD9-81ED-4DB2-BD59-A6C34878D82A}">
                    <a16:rowId xmlns:a16="http://schemas.microsoft.com/office/drawing/2014/main" val="253335289"/>
                  </a:ext>
                </a:extLst>
              </a:tr>
            </a:tbl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BA5A3A-C3BB-4623-F6A0-A1C7B3EC0A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21660" y="1527857"/>
            <a:ext cx="495396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Today</a:t>
            </a:r>
          </a:p>
          <a:p>
            <a:r>
              <a:rPr lang="en-US" dirty="0"/>
              <a:t>Quarterly meeting Thursday, March 7, 2024</a:t>
            </a:r>
          </a:p>
          <a:p>
            <a:r>
              <a:rPr lang="en-US" dirty="0"/>
              <a:t>Budget vote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79E2C-4B09-74CC-5921-900E8499C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D2293-E9D3-9160-2B02-53F2A385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87B3C8-3DE6-D762-2013-AE0A14CE181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2ADB9304-2271-43F1-84BE-A04666C2680B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1035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D854519-99D8-47D4-8BB1-0185BB356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priorities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D10A92E-9DD3-497A-8F0D-13EA66AAA1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/>
              <a:t>Helpdesk platform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Single sign-on (SSO)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Downsizing office space</a:t>
            </a:r>
          </a:p>
          <a:p>
            <a:pPr marL="514350" indent="-514350">
              <a:buFont typeface="+mj-lt"/>
              <a:buAutoNum type="arabicPeriod"/>
            </a:pPr>
            <a:r>
              <a:rPr lang="en-US"/>
              <a:t>Membership changes</a:t>
            </a:r>
          </a:p>
          <a:p>
            <a:pPr marL="514350" indent="-514350">
              <a:buFont typeface="+mj-lt"/>
              <a:buAutoNum type="arabicPeriod"/>
            </a:pP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B58B5F-9824-4CCE-AF35-B5D77E33196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/>
              <a:t>Preparation &amp; research</a:t>
            </a:r>
          </a:p>
          <a:p>
            <a:r>
              <a:rPr lang="en-US"/>
              <a:t>SirsiDynix annual subscription</a:t>
            </a:r>
          </a:p>
          <a:p>
            <a:pPr lvl="1"/>
            <a:r>
              <a:rPr lang="en-US"/>
              <a:t>Year-5 of 5-year contract</a:t>
            </a:r>
          </a:p>
          <a:p>
            <a:pPr lvl="1"/>
            <a:r>
              <a:rPr lang="en-US">
                <a:solidFill>
                  <a:srgbClr val="FF0000"/>
                </a:solidFill>
              </a:rPr>
              <a:t>Removed BLUEcloud Mobile &amp; eResource Central expense $95,130</a:t>
            </a:r>
          </a:p>
          <a:p>
            <a:r>
              <a:rPr lang="en-US"/>
              <a:t>OCLC annual subscription</a:t>
            </a:r>
          </a:p>
          <a:p>
            <a:pPr lvl="1"/>
            <a:r>
              <a:rPr lang="en-US"/>
              <a:t>Factored 3% increase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958F97-75CB-44AB-ACBD-D4DB83E5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83482-45B6-4F6B-A019-516E32AC0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10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D8F68A3-7EE1-4AEA-AC1C-8E90F0FE3A0D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71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9F3B772-E253-4ABC-B330-F418CB008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Budget Highlights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8D37B9E-65EC-4431-AA72-2E0028814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72200" y="1659563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Revenue</a:t>
            </a:r>
          </a:p>
          <a:p>
            <a:pPr lvl="1"/>
            <a:r>
              <a:rPr lang="en-US"/>
              <a:t>Increase interest income</a:t>
            </a:r>
          </a:p>
          <a:p>
            <a:pPr lvl="1"/>
            <a:r>
              <a:rPr lang="en-US"/>
              <a:t>Small RAILS funding increase from prior years</a:t>
            </a:r>
          </a:p>
          <a:p>
            <a:pPr lvl="1"/>
            <a:r>
              <a:rPr lang="en-US"/>
              <a:t>Membership fees decrease -6%</a:t>
            </a:r>
          </a:p>
          <a:p>
            <a:r>
              <a:rPr lang="en-US"/>
              <a:t>Expenses</a:t>
            </a:r>
          </a:p>
          <a:p>
            <a:pPr lvl="1"/>
            <a:r>
              <a:rPr lang="en-US"/>
              <a:t>Overall, decrease -3.4% </a:t>
            </a:r>
          </a:p>
          <a:p>
            <a:pPr lvl="1"/>
            <a:r>
              <a:rPr lang="en-US"/>
              <a:t>Added SSO &amp; helpdesk system</a:t>
            </a:r>
          </a:p>
          <a:p>
            <a:pPr lvl="1"/>
            <a:endParaRPr lang="en-US"/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75F76A-5459-408C-AE23-E97D34C5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348D7-ECCD-463D-9746-BF706BD45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11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2906509-1950-4A73-A7CD-CB6B706B0FC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5E23693-8CA4-4105-84D8-93A12B3BD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6611" y="1659563"/>
            <a:ext cx="5181600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100 Libraries strong</a:t>
            </a:r>
          </a:p>
          <a:p>
            <a:pPr lvl="1"/>
            <a:r>
              <a:rPr lang="en-US"/>
              <a:t>Addison Public Library full member</a:t>
            </a:r>
          </a:p>
          <a:p>
            <a:pPr lvl="1"/>
            <a:r>
              <a:rPr lang="en-US"/>
              <a:t>Prairie State College exits</a:t>
            </a:r>
          </a:p>
          <a:p>
            <a:r>
              <a:rPr lang="en-US"/>
              <a:t>Year 2 Aspen Discovery catalog hosting &amp; Support site hosting</a:t>
            </a:r>
          </a:p>
          <a:p>
            <a:r>
              <a:rPr lang="en-US"/>
              <a:t>Full year security initiative expenses: MDR</a:t>
            </a:r>
          </a:p>
          <a:p>
            <a:r>
              <a:rPr lang="en-US"/>
              <a:t>SWAN Expo August 2024: 50</a:t>
            </a:r>
            <a:r>
              <a:rPr lang="en-US" baseline="30000"/>
              <a:t>th</a:t>
            </a:r>
            <a:r>
              <a:rPr lang="en-US"/>
              <a:t> anniversary of SWAN (1974-2024)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712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DD6FA-2C22-A3CC-EC0B-097616A23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 budget: Helpdesk platform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889E6-A16B-BFAC-CA63-788D95D7FDC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Replacement for OTRS ticketing system and user portal including improved analytics</a:t>
            </a:r>
          </a:p>
          <a:p>
            <a:r>
              <a:rPr lang="en-US"/>
              <a:t>Customer Relations Manager</a:t>
            </a:r>
          </a:p>
          <a:p>
            <a:r>
              <a:rPr lang="en-US"/>
              <a:t>Possible additional features</a:t>
            </a:r>
          </a:p>
          <a:p>
            <a:pPr lvl="1"/>
            <a:r>
              <a:rPr lang="en-US"/>
              <a:t>Knowledge Base</a:t>
            </a:r>
          </a:p>
          <a:p>
            <a:pPr lvl="1"/>
            <a:r>
              <a:rPr lang="en-US"/>
              <a:t>Forum integration</a:t>
            </a:r>
          </a:p>
          <a:p>
            <a:r>
              <a:rPr lang="en-US"/>
              <a:t>Candidates</a:t>
            </a:r>
          </a:p>
          <a:p>
            <a:pPr lvl="1"/>
            <a:r>
              <a:rPr lang="en-US"/>
              <a:t>Zendesk</a:t>
            </a:r>
          </a:p>
          <a:p>
            <a:pPr lvl="1"/>
            <a:r>
              <a:rPr lang="en-US" err="1"/>
              <a:t>Zoho</a:t>
            </a:r>
            <a:r>
              <a:rPr lang="en-US"/>
              <a:t> Desk</a:t>
            </a:r>
          </a:p>
          <a:p>
            <a:pPr lvl="1"/>
            <a:r>
              <a:rPr lang="en-US"/>
              <a:t>Freshdesk</a:t>
            </a:r>
          </a:p>
          <a:p>
            <a:pPr lvl="1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8C0029-70D2-D034-E012-84B12EE263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Budget line #5470 Support Services Subscription</a:t>
            </a:r>
          </a:p>
          <a:p>
            <a:r>
              <a:rPr lang="en-US"/>
              <a:t>$20,000 annual subscription in FY25 budget</a:t>
            </a:r>
          </a:p>
          <a:p>
            <a:r>
              <a:rPr lang="en-US"/>
              <a:t>Expense has a small offset with decommission of existing ticketing system</a:t>
            </a: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3B83B-6EF1-5165-A956-D45B486BF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78395-4CF0-35D6-E388-D209FFCE5F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12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0CB540-46C0-55E1-B6B6-7F78B7E5F13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3562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B483270-CE8C-8041-B788-4295B27C2A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Single Sign-On?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ACB382-9EE9-641E-CE21-FDC893D70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83727" y="987425"/>
            <a:ext cx="6972300" cy="4873625"/>
          </a:xfrm>
        </p:spPr>
        <p:txBody>
          <a:bodyPr>
            <a:normAutofit/>
          </a:bodyPr>
          <a:lstStyle/>
          <a:p>
            <a:r>
              <a:rPr lang="en-US"/>
              <a:t>Streamlined experience for member library and SWAN staff</a:t>
            </a:r>
          </a:p>
          <a:p>
            <a:r>
              <a:rPr lang="en-US"/>
              <a:t>Unify all SWAN’s services/accounts under single login</a:t>
            </a:r>
          </a:p>
          <a:p>
            <a:pPr lvl="1"/>
            <a:r>
              <a:rPr lang="en-US"/>
              <a:t>Sign in once and access all services</a:t>
            </a:r>
          </a:p>
          <a:p>
            <a:r>
              <a:rPr lang="en-US"/>
              <a:t>Leverage existing L2 account </a:t>
            </a:r>
          </a:p>
          <a:p>
            <a:pPr lvl="1"/>
            <a:r>
              <a:rPr lang="en-US"/>
              <a:t>No need to create new account or migrate credentials</a:t>
            </a:r>
          </a:p>
          <a:p>
            <a:r>
              <a:rPr lang="en-US"/>
              <a:t>Flexible framework – Easy to add new services going forward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0678F9-9A30-1FF7-9BAA-93E02AF8AC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2692431" cy="2439988"/>
          </a:xfrm>
        </p:spPr>
        <p:txBody>
          <a:bodyPr>
            <a:normAutofit/>
          </a:bodyPr>
          <a:lstStyle/>
          <a:p>
            <a:r>
              <a:rPr lang="en-US" sz="2000"/>
              <a:t>Single sign-on is an authentication schema that allows a user to log in with a single ID to any of several related, yet independent, software systems.</a:t>
            </a:r>
          </a:p>
        </p:txBody>
      </p:sp>
      <p:pic>
        <p:nvPicPr>
          <p:cNvPr id="8" name="Picture 7" descr="A logo for a library&#10;&#10;Description automatically generated">
            <a:extLst>
              <a:ext uri="{FF2B5EF4-FFF2-40B4-BE49-F238E27FC236}">
                <a16:creationId xmlns:a16="http://schemas.microsoft.com/office/drawing/2014/main" id="{1B094F50-F552-D696-89F1-A11CB7EC8E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011" y="-188195"/>
            <a:ext cx="3379536" cy="1900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576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4F744-14A0-3BC4-610A-103E80CB0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379"/>
            <a:ext cx="10515600" cy="1325563"/>
          </a:xfrm>
        </p:spPr>
        <p:txBody>
          <a:bodyPr/>
          <a:lstStyle/>
          <a:p>
            <a:r>
              <a:rPr lang="en-US"/>
              <a:t>How will SSO work?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8461EC-5684-DF99-B056-9174F5708B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72" t="2726" r="1550" b="11149"/>
          <a:stretch/>
        </p:blipFill>
        <p:spPr>
          <a:xfrm>
            <a:off x="649421" y="1614664"/>
            <a:ext cx="10515600" cy="467228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D5A100EC-FC65-772E-5AEF-8CC7B3795C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2680" y="4062819"/>
            <a:ext cx="933580" cy="200053"/>
          </a:xfrm>
          <a:prstGeom prst="rect">
            <a:avLst/>
          </a:prstGeom>
        </p:spPr>
      </p:pic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158ABC5-23EE-2629-BDF4-A8A24A4438C8}"/>
              </a:ext>
            </a:extLst>
          </p:cNvPr>
          <p:cNvCxnSpPr>
            <a:cxnSpLocks/>
          </p:cNvCxnSpPr>
          <p:nvPr/>
        </p:nvCxnSpPr>
        <p:spPr>
          <a:xfrm>
            <a:off x="3501736" y="4260207"/>
            <a:ext cx="108065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037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D7082-3421-4B8C-46D0-4641F14CB0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FY25: SSO project &amp; budget expense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97966-32C0-2FFB-4094-C2B9BB949B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46809" y="1825625"/>
            <a:ext cx="5725391" cy="4351338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Subscription based on annual active users</a:t>
            </a:r>
          </a:p>
          <a:p>
            <a:pPr lvl="1"/>
            <a:r>
              <a:rPr lang="en-US"/>
              <a:t>1,000 to 1,200 library staff estimated</a:t>
            </a:r>
          </a:p>
          <a:p>
            <a:r>
              <a:rPr lang="en-US"/>
              <a:t>SWAN researched in-house, self-maintained, and SaaS options 2022-2023</a:t>
            </a:r>
          </a:p>
          <a:p>
            <a:r>
              <a:rPr lang="en-US"/>
              <a:t>Ping/</a:t>
            </a:r>
            <a:r>
              <a:rPr lang="en-US" err="1"/>
              <a:t>HiQuest</a:t>
            </a:r>
            <a:r>
              <a:rPr lang="en-US"/>
              <a:t> selected as vendor</a:t>
            </a:r>
          </a:p>
          <a:p>
            <a:pPr lvl="1"/>
            <a:r>
              <a:rPr lang="en-US"/>
              <a:t>Vendors (Okta/Auth.0/etc.) unable to meet our requirements</a:t>
            </a:r>
          </a:p>
          <a:p>
            <a:pPr lvl="1"/>
            <a:r>
              <a:rPr lang="en-US"/>
              <a:t>Ping offers bespoke implementation </a:t>
            </a:r>
          </a:p>
          <a:p>
            <a:pPr lvl="1"/>
            <a:r>
              <a:rPr lang="en-US"/>
              <a:t>Seamless integration with Support Site</a:t>
            </a:r>
          </a:p>
          <a:p>
            <a:r>
              <a:rPr lang="en-US"/>
              <a:t>Future proof our next library staff client</a:t>
            </a:r>
          </a:p>
          <a:p>
            <a:pPr lvl="1"/>
            <a:r>
              <a:rPr lang="en-US"/>
              <a:t>BLUEcloud Staff</a:t>
            </a:r>
          </a:p>
          <a:p>
            <a:pPr lvl="1"/>
            <a:r>
              <a:rPr lang="en-US"/>
              <a:t>Alternate option requirement</a:t>
            </a:r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1C16BB-8A63-D872-79BE-2287EF9994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373806" cy="4351338"/>
          </a:xfrm>
        </p:spPr>
        <p:txBody>
          <a:bodyPr>
            <a:normAutofit fontScale="85000" lnSpcReduction="10000"/>
          </a:bodyPr>
          <a:lstStyle/>
          <a:p>
            <a:r>
              <a:rPr lang="en-US"/>
              <a:t>Budget line #5430 Server Infrastructure</a:t>
            </a:r>
          </a:p>
          <a:p>
            <a:r>
              <a:rPr lang="en-US"/>
              <a:t>$26,890 annual subscription</a:t>
            </a:r>
          </a:p>
          <a:p>
            <a:r>
              <a:rPr lang="en-US"/>
              <a:t>One-time setup &amp; configuration costs $35,000</a:t>
            </a:r>
          </a:p>
          <a:p>
            <a:r>
              <a:rPr lang="en-US"/>
              <a:t>Amend existing SWAN budget for FY24 to allow project to begin</a:t>
            </a:r>
          </a:p>
          <a:p>
            <a:r>
              <a:rPr lang="en-US"/>
              <a:t>Resolution to amend SWAN budget at March 7, 2024 Quarterly membership meeting after budget approval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9C1E6-DFE5-B063-2063-97A6AD9BC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5065E-C96D-B174-A69E-43480DBCF3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15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0BBE65C-AC5C-9F17-5128-461BAF8CCB1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10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E0AF0-5EF1-F77E-F79D-6850E17E7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FY25: Office relocation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1A6291-0A39-744B-A4E5-4C6E885103B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/>
              <a:t>FY25 budget </a:t>
            </a:r>
            <a:r>
              <a:rPr lang="en-US">
                <a:solidFill>
                  <a:srgbClr val="FF0000"/>
                </a:solidFill>
              </a:rPr>
              <a:t>$32,100 expense reduction</a:t>
            </a:r>
          </a:p>
          <a:p>
            <a:pPr lvl="1"/>
            <a:r>
              <a:rPr lang="en-US"/>
              <a:t>Current space July – Dec 2024</a:t>
            </a:r>
          </a:p>
          <a:p>
            <a:pPr lvl="1"/>
            <a:r>
              <a:rPr lang="en-US"/>
              <a:t>New space Jan – June 2025</a:t>
            </a:r>
          </a:p>
          <a:p>
            <a:r>
              <a:rPr lang="en-US"/>
              <a:t>Reduction in square footage</a:t>
            </a:r>
          </a:p>
          <a:p>
            <a:pPr lvl="1"/>
            <a:r>
              <a:rPr lang="en-US"/>
              <a:t>Current 5, 621 sq ft</a:t>
            </a:r>
          </a:p>
          <a:p>
            <a:pPr lvl="1"/>
            <a:r>
              <a:rPr lang="en-US"/>
              <a:t>Anticipated 2,800 sq ft</a:t>
            </a:r>
          </a:p>
          <a:p>
            <a:r>
              <a:rPr lang="en-US"/>
              <a:t>Commercial lease length unknown </a:t>
            </a:r>
          </a:p>
          <a:p>
            <a:r>
              <a:rPr lang="en-US"/>
              <a:t>Moving November 2024</a:t>
            </a:r>
          </a:p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8515BF5A-961A-85A6-723E-BD5ADDAB4A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03389" y="491095"/>
            <a:ext cx="4499091" cy="4351338"/>
          </a:xfr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43C90-1229-A4D5-53EF-52B095788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D84EA-F283-4B4C-D00E-2E1A089D7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16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D44B12E-FADD-780A-2CA6-A93806CB66B1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A970517-B945-2702-B989-388C71071FE5}"/>
              </a:ext>
            </a:extLst>
          </p:cNvPr>
          <p:cNvSpPr txBox="1"/>
          <p:nvPr/>
        </p:nvSpPr>
        <p:spPr>
          <a:xfrm>
            <a:off x="6549080" y="4934055"/>
            <a:ext cx="425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/>
              <a:t>Current floor plan</a:t>
            </a:r>
          </a:p>
        </p:txBody>
      </p:sp>
    </p:spTree>
    <p:extLst>
      <p:ext uri="{BB962C8B-B14F-4D97-AF65-F5344CB8AC3E}">
        <p14:creationId xmlns:p14="http://schemas.microsoft.com/office/powerpoint/2010/main" val="8585459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197DCB4-76CD-50FC-20C9-1BE53604618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45029" y="1816443"/>
          <a:ext cx="9916885" cy="429044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8113032">
                  <a:extLst>
                    <a:ext uri="{9D8B030D-6E8A-4147-A177-3AD203B41FA5}">
                      <a16:colId xmlns:a16="http://schemas.microsoft.com/office/drawing/2014/main" val="428623257"/>
                    </a:ext>
                  </a:extLst>
                </a:gridCol>
                <a:gridCol w="1803853">
                  <a:extLst>
                    <a:ext uri="{9D8B030D-6E8A-4147-A177-3AD203B41FA5}">
                      <a16:colId xmlns:a16="http://schemas.microsoft.com/office/drawing/2014/main" val="2681570229"/>
                    </a:ext>
                  </a:extLst>
                </a:gridCol>
              </a:tblGrid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u="none" strike="noStrike">
                          <a:effectLst/>
                        </a:rPr>
                        <a:t>Addison Public Library: full year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4159728072"/>
                  </a:ext>
                </a:extLst>
              </a:tr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Revenue - Membership Fee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$70,367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61995289"/>
                  </a:ext>
                </a:extLst>
              </a:tr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Expenses (licensing add-ons)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-$27,410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6292139"/>
                  </a:ext>
                </a:extLst>
              </a:tr>
              <a:tr h="634502">
                <a:tc>
                  <a:txBody>
                    <a:bodyPr/>
                    <a:lstStyle/>
                    <a:p>
                      <a:pPr algn="l" fontAlgn="t"/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0" u="none" strike="noStrike">
                          <a:effectLst/>
                        </a:rPr>
                        <a:t>$42,957 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04116858"/>
                  </a:ext>
                </a:extLst>
              </a:tr>
              <a:tr h="634502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u="none" strike="noStrike">
                          <a:effectLst/>
                        </a:rPr>
                        <a:t>Prairie State College: exit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935861144"/>
                  </a:ext>
                </a:extLst>
              </a:tr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Revenue - Membership Fee</a:t>
                      </a:r>
                      <a:endParaRPr lang="en-US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u="none" strike="noStrike">
                          <a:effectLst/>
                        </a:rPr>
                        <a:t>-$18,333 </a:t>
                      </a:r>
                      <a:endParaRPr lang="en-US" sz="2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187910"/>
                  </a:ext>
                </a:extLst>
              </a:tr>
              <a:tr h="604288"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$24,624</a:t>
                      </a:r>
                    </a:p>
                  </a:txBody>
                  <a:tcPr marL="9525" marR="9525" marT="9525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45244127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3FF1F-AFCD-02E5-EECD-356F3AC6D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B71AD2-E95D-8B36-1D0C-C0E4C4986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25F1A2A-D09E-64E3-6D42-4195954A1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Membership changes: Addison Public Library &amp; Prairie State College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992D9C2-92C2-1CA5-0058-8EC1C364695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195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5F82ED-3D96-49AD-A334-5406C7876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540466-4358-4649-9F73-8DB914FC1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39BCD81-81B3-4A8A-A257-F985C4583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5"/>
            <a:ext cx="2466975" cy="2816225"/>
          </a:xfrm>
        </p:spPr>
        <p:txBody>
          <a:bodyPr/>
          <a:lstStyle/>
          <a:p>
            <a:r>
              <a:rPr lang="en-US"/>
              <a:t>SWAN Reserves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B9D40B5-619F-4072-B090-C96D54062EB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A49E0A7-9D80-7E4B-0BFB-BB940E663383}"/>
              </a:ext>
            </a:extLst>
          </p:cNvPr>
          <p:cNvSpPr txBox="1"/>
          <p:nvPr/>
        </p:nvSpPr>
        <p:spPr>
          <a:xfrm>
            <a:off x="276225" y="2562225"/>
            <a:ext cx="246697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Updated with FY23 audit</a:t>
            </a:r>
          </a:p>
          <a:p>
            <a:r>
              <a:rPr lang="en-US"/>
              <a:t>Impact fee revenue $17,592 from Addison</a:t>
            </a:r>
          </a:p>
          <a:p>
            <a:endParaRPr lang="en-US"/>
          </a:p>
          <a:p>
            <a:r>
              <a:rPr lang="en-US"/>
              <a:t>One-time expenses: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SSO one-time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/>
              <a:t>Office relocation expenses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1E54931C-7E8B-87E0-9D39-8E7616D075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892227" y="163493"/>
            <a:ext cx="8855109" cy="6013470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388818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880B21E-A5B5-29B3-7BCC-2C6560B3C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3D070E-E000-E2AC-E51B-0B9155F80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19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91FDEDD-3A67-B395-DF7A-8C6D10A4A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95650" cy="1325563"/>
          </a:xfrm>
        </p:spPr>
        <p:txBody>
          <a:bodyPr>
            <a:normAutofit fontScale="90000"/>
          </a:bodyPr>
          <a:lstStyle/>
          <a:p>
            <a:r>
              <a:rPr lang="en-US"/>
              <a:t>FY25 Revenue budget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D192797-90BE-7AF9-72D2-116B19F3A5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9ACB4EE1-4490-468B-9EFB-7E10AE2446C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325673" y="182560"/>
          <a:ext cx="8058665" cy="6329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54092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A9CD4-B785-4B4D-A035-72D80150DD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614DA-66E7-49E3-B3D9-363A11111C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Membership Fees, Grant Revenue, Investment &amp; Interest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D25C5-13F3-4195-9DA5-F493DC081CD5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RAILS LLSAP Support revenue</a:t>
            </a:r>
          </a:p>
          <a:p>
            <a:pPr lvl="1"/>
            <a:r>
              <a:rPr lang="en-US"/>
              <a:t>$500,616 FY25</a:t>
            </a:r>
          </a:p>
          <a:p>
            <a:pPr lvl="1"/>
            <a:r>
              <a:rPr lang="en-US">
                <a:solidFill>
                  <a:srgbClr val="6EC058"/>
                </a:solidFill>
              </a:rPr>
              <a:t>$2,228 increase</a:t>
            </a:r>
          </a:p>
          <a:p>
            <a:r>
              <a:rPr lang="en-US"/>
              <a:t>Interest income budget </a:t>
            </a:r>
            <a:r>
              <a:rPr lang="en-US">
                <a:solidFill>
                  <a:srgbClr val="6EC058"/>
                </a:solidFill>
              </a:rPr>
              <a:t>increased from $20,800 to $83,328</a:t>
            </a:r>
          </a:p>
          <a:p>
            <a:r>
              <a:rPr lang="en-US"/>
              <a:t>Membership fee budget line  </a:t>
            </a:r>
            <a:r>
              <a:rPr lang="en-US">
                <a:solidFill>
                  <a:srgbClr val="FF0000"/>
                </a:solidFill>
              </a:rPr>
              <a:t>decreases $196,245</a:t>
            </a:r>
          </a:p>
          <a:p>
            <a:r>
              <a:rPr lang="en-US"/>
              <a:t>Overall</a:t>
            </a:r>
            <a:r>
              <a:rPr lang="en-US">
                <a:solidFill>
                  <a:srgbClr val="FF0000"/>
                </a:solidFill>
              </a:rPr>
              <a:t> decrease 6% </a:t>
            </a:r>
            <a:r>
              <a:rPr lang="en-US"/>
              <a:t>(mileage varies per public library)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E3DAA2-871B-473D-B7FC-CF75AB9A17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/>
              <a:t>Pass through: Group-purchase, Reimbursements for Losses,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DA4D538-9ED1-4192-A876-71AAF19D947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Annual conference fees (offset the food &amp; beverage expenses at rental MVCC)</a:t>
            </a:r>
          </a:p>
          <a:p>
            <a:r>
              <a:rPr lang="en-US"/>
              <a:t>E-commerce transactions budget line (offset by #5940 expense)</a:t>
            </a:r>
          </a:p>
          <a:p>
            <a:r>
              <a:rPr lang="en-US"/>
              <a:t>EBSCO group purchase fees (offset by #5990 expense)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FA230C-A199-4C60-990F-6D145B4D6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3718A18-25A0-4D69-9C7F-6544A2955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20</a:t>
            </a:fld>
            <a:endParaRPr lang="en-US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0FB10F7-1F3E-4867-ABC7-12AC86464D2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March 7, 2024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18763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D15D957-8E1D-8EF1-EA9A-7B7224E97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9ED0EE6-5CFB-2958-8544-9603F5663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21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D69888D-DE1A-FB72-EF14-7DC4167D7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 budget </a:t>
            </a:r>
            <a:r>
              <a:rPr lang="en-US">
                <a:solidFill>
                  <a:srgbClr val="FF0000"/>
                </a:solidFill>
              </a:rPr>
              <a:t>3.4% decrease </a:t>
            </a:r>
            <a:r>
              <a:rPr lang="en-US"/>
              <a:t>FY25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612499FC-6FB8-A658-95F7-2D8EC71123D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0F5C9A9B-D1AA-4AC1-8FB5-7E3684919E9D}" type="datetime4">
              <a:rPr lang="en-US" smtClean="0"/>
              <a:t>March 7, 2024</a:t>
            </a:fld>
            <a:endParaRPr lang="en-US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F0448E3-5FFC-4249-B46E-D2A9AC1E758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6996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Salaries &amp; Wages	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2% increase in budget</a:t>
            </a:r>
          </a:p>
          <a:p>
            <a:r>
              <a:rPr lang="en-US"/>
              <a:t>First increase in 5 years</a:t>
            </a:r>
          </a:p>
          <a:p>
            <a:r>
              <a:rPr lang="en-US"/>
              <a:t>Held static FY20 – FY24</a:t>
            </a:r>
          </a:p>
          <a:p>
            <a:r>
              <a:rPr lang="en-US"/>
              <a:t>Positions consolidated via retirement &amp; attrition</a:t>
            </a:r>
          </a:p>
          <a:p>
            <a:r>
              <a:rPr lang="en-US"/>
              <a:t>2 part-time staff added to Bibliographic Services in December 2022</a:t>
            </a:r>
          </a:p>
          <a:p>
            <a:pPr lvl="1"/>
            <a:r>
              <a:rPr lang="en-US"/>
              <a:t>Increasing complexity with Aspen grouped records</a:t>
            </a:r>
          </a:p>
          <a:p>
            <a:pPr lvl="1"/>
            <a:r>
              <a:rPr lang="en-US"/>
              <a:t>FRBR display of book editions, large type, eBooks, eAudiobooks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Personnel Benefits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/>
              <a:t>FY25 budget benefits for health, dental, &amp; life insurance</a:t>
            </a:r>
          </a:p>
          <a:p>
            <a:r>
              <a:rPr lang="en-US"/>
              <a:t>Based on open enrollment completed January 1, 2023</a:t>
            </a:r>
          </a:p>
          <a:p>
            <a:r>
              <a:rPr lang="en-US"/>
              <a:t>Reduction compared to prior year based on usage</a:t>
            </a:r>
          </a:p>
          <a:p>
            <a:pPr lvl="1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22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9465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Buildings &amp; Grounds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/>
              <a:t>Decrease -24.8%</a:t>
            </a:r>
          </a:p>
          <a:p>
            <a:r>
              <a:rPr lang="en-US"/>
              <a:t>Facility lease ends November 2024</a:t>
            </a:r>
          </a:p>
          <a:p>
            <a:r>
              <a:rPr lang="en-US"/>
              <a:t>New location with planned reduction in square footage</a:t>
            </a:r>
          </a:p>
          <a:p>
            <a:r>
              <a:rPr lang="en-US"/>
              <a:t>Utilities expense unchanged</a:t>
            </a:r>
          </a:p>
          <a:p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Professional Development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/>
              <a:t>Reduced expenses based on actual end of June 30, 2023</a:t>
            </a:r>
          </a:p>
          <a:p>
            <a:r>
              <a:rPr lang="en-US"/>
              <a:t>Conference travel budget $6,000  reduction from pre-pandemic $11,000 budget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23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2935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Membership Development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Supports SWAN Expo</a:t>
            </a:r>
          </a:p>
          <a:p>
            <a:r>
              <a:rPr lang="en-US"/>
              <a:t>SWAN 50</a:t>
            </a:r>
            <a:r>
              <a:rPr lang="en-US" baseline="30000"/>
              <a:t>th</a:t>
            </a:r>
            <a:r>
              <a:rPr lang="en-US"/>
              <a:t> anniversary</a:t>
            </a:r>
          </a:p>
          <a:p>
            <a:r>
              <a:rPr lang="en-US"/>
              <a:t>Reduced staff travel budget to libraries</a:t>
            </a:r>
          </a:p>
          <a:p>
            <a:r>
              <a:rPr lang="en-US"/>
              <a:t>Expenses for SWAN Learning Management System is the #5330 Library Professional Development budget line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Information &amp; Technology Services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Full year transition of SWAN websites hosted by in SWAN infrastructure to vendor solutions</a:t>
            </a:r>
          </a:p>
          <a:p>
            <a:pPr lvl="1"/>
            <a:r>
              <a:rPr lang="en-US"/>
              <a:t>Decrease for Azure expense #5430</a:t>
            </a:r>
          </a:p>
          <a:p>
            <a:r>
              <a:rPr lang="en-US"/>
              <a:t>SirsiDynix decrease (BLUEcloud Mobile &amp; eResource Central service replaced by LiDA)</a:t>
            </a:r>
          </a:p>
          <a:p>
            <a:r>
              <a:rPr lang="en-US"/>
              <a:t>OCLC increase 3% (anticipated)</a:t>
            </a:r>
          </a:p>
          <a:p>
            <a:r>
              <a:rPr lang="en-US"/>
              <a:t>EBSCO increase 3% (anticipated)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24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6075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General Office, Hardware &amp; Equipment, Insurance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en-US"/>
          </a:p>
          <a:p>
            <a:r>
              <a:rPr lang="en-US"/>
              <a:t>Budget for office supplies includes one-time $10,000 for office relocation needs</a:t>
            </a:r>
          </a:p>
          <a:p>
            <a:r>
              <a:rPr lang="en-US"/>
              <a:t>Business, D&amp;O, crime, cyber insurance budget increase based on 2023 renewal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Contractual Services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/>
              <a:t>Continuing legal, HR Source membership, &amp; accounting services</a:t>
            </a:r>
          </a:p>
          <a:p>
            <a:r>
              <a:rPr lang="en-US"/>
              <a:t>Addison joining = contractual expenses RAILS Catalog Grant</a:t>
            </a:r>
          </a:p>
          <a:p>
            <a:r>
              <a:rPr lang="en-US"/>
              <a:t>SWAN Expo MVCC facility expense</a:t>
            </a:r>
            <a:endParaRPr lang="en-US">
              <a:highlight>
                <a:srgbClr val="FFFF00"/>
              </a:highlight>
            </a:endParaRPr>
          </a:p>
          <a:p>
            <a:r>
              <a:rPr lang="en-US"/>
              <a:t>Increase to Notification &amp; Collection due to MessageBee expense</a:t>
            </a:r>
          </a:p>
          <a:p>
            <a:r>
              <a:rPr lang="en-US"/>
              <a:t>Consulting expenses for FY25</a:t>
            </a:r>
          </a:p>
          <a:p>
            <a:pPr lvl="1"/>
            <a:r>
              <a:rPr lang="en-US"/>
              <a:t>LiDA software development $5,000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25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4135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B5BCBBF0-C6D3-4145-83EF-E3ECDA045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Expenses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60D84BB-42B8-4EB5-AB47-497C9F9E0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anchor="t"/>
          <a:lstStyle/>
          <a:p>
            <a:r>
              <a:rPr lang="en-US"/>
              <a:t>Library Materials &amp; Content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B610215-6963-4B4C-8C72-3528DBF051B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/>
              <a:t>EBSCO database package group-purchase year-5 renewal 3% increase</a:t>
            </a:r>
          </a:p>
          <a:p>
            <a:r>
              <a:rPr lang="en-US"/>
              <a:t>Budget line #5940 E-commerce payment transactions added with revenue offset 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0078E9-CE7A-4F18-A732-DBDFE7B07F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 anchor="t"/>
          <a:lstStyle/>
          <a:p>
            <a:r>
              <a:rPr lang="en-US"/>
              <a:t>Interest &amp; Fees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17999FD0-9D1C-4DEA-8A4D-462F77F3387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/>
              <a:t>Bank fees, merchant account ProPay fees reduction</a:t>
            </a:r>
          </a:p>
          <a:p>
            <a:r>
              <a:rPr lang="en-US"/>
              <a:t>Annual conference merchant account fees no longer needed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FCCA6CA-AB67-4E0B-BD00-DA8D695D99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D6EC90-ED98-4E4D-B2AE-08D134F19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26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4A9890D-D9F8-4D5D-AA48-EC9C0E0D02C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687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557B76-394A-4F09-8619-5229B06F18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/>
              <a:t>Separate formula for academic, school, special, and public libraries</a:t>
            </a:r>
          </a:p>
          <a:p>
            <a:r>
              <a:rPr lang="en-US"/>
              <a:t>Public library formula based on county tax data (Cook, DuPage, Kane, Will)</a:t>
            </a:r>
          </a:p>
          <a:p>
            <a:pPr lvl="1"/>
            <a:r>
              <a:rPr lang="en-US"/>
              <a:t>Self-reported bond payments, debt service obligations deducted from total tax data</a:t>
            </a:r>
          </a:p>
          <a:p>
            <a:pPr lvl="1"/>
            <a:r>
              <a:rPr lang="en-US"/>
              <a:t>Completion of debt service payments may increase fees (ex: Downers Grove)</a:t>
            </a:r>
          </a:p>
          <a:p>
            <a:pPr lvl="1"/>
            <a:r>
              <a:rPr lang="en-US"/>
              <a:t>Details on how SWAN membership fees are calculated</a:t>
            </a:r>
            <a:br>
              <a:rPr lang="en-US"/>
            </a:br>
            <a:r>
              <a:rPr lang="en-US">
                <a:hlinkClick r:id="rId2"/>
              </a:rPr>
              <a:t>https://support.swanlibraries.net/about/budget</a:t>
            </a:r>
            <a:endParaRPr lang="en-US"/>
          </a:p>
          <a:p>
            <a:r>
              <a:rPr lang="en-US"/>
              <a:t>State funding via RAILS LLSAP is applied as a reduction in membership fees for 96 public libraries</a:t>
            </a:r>
          </a:p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CAB132-FE52-44ED-A623-FE168AE9B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CC1302-8ED8-4AA4-877B-B8F6271D7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27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60FFB0F-94A9-4001-8749-0F9B76E939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Revenue: Membership Fees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9AC04F1-5272-475D-876D-D89BEBF1730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7282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2B51334-B60C-2BC8-B952-A9B21C44A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093" y="1712794"/>
            <a:ext cx="3111690" cy="1600200"/>
          </a:xfrm>
        </p:spPr>
        <p:txBody>
          <a:bodyPr anchor="b">
            <a:normAutofit/>
          </a:bodyPr>
          <a:lstStyle/>
          <a:p>
            <a:r>
              <a:rPr lang="en-US" dirty="0">
                <a:solidFill>
                  <a:srgbClr val="92D050"/>
                </a:solidFill>
              </a:rPr>
              <a:t>FY25 Revenue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CAEDD1-27A3-1D72-CA21-B234E2865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/>
          <a:p>
            <a:r>
              <a:rPr lang="en-US" sz="2500"/>
              <a:t>Public library fee formula incorporates tax data </a:t>
            </a:r>
          </a:p>
          <a:p>
            <a:r>
              <a:rPr lang="en-US" sz="2500"/>
              <a:t>Bond or debit service arrangement will be deducted from tax data</a:t>
            </a:r>
          </a:p>
          <a:p>
            <a:r>
              <a:rPr lang="en-US" sz="2500"/>
              <a:t>FY25 budget is using 2021 tax &amp; bond data</a:t>
            </a:r>
          </a:p>
          <a:p>
            <a:pPr lvl="1"/>
            <a:r>
              <a:rPr lang="en-US" sz="2500"/>
              <a:t>Why not current?</a:t>
            </a:r>
          </a:p>
          <a:p>
            <a:pPr lvl="1"/>
            <a:r>
              <a:rPr lang="en-US" sz="2500"/>
              <a:t>Disbursement completed end of 2022</a:t>
            </a:r>
          </a:p>
          <a:p>
            <a:pPr lvl="1"/>
            <a:r>
              <a:rPr lang="en-US" sz="2500"/>
              <a:t>Tax reports collected in September 2023</a:t>
            </a:r>
          </a:p>
          <a:p>
            <a:pPr lvl="1"/>
            <a:r>
              <a:rPr lang="en-US" sz="2500"/>
              <a:t>FY25 SWAN budget work begins October 2023</a:t>
            </a:r>
          </a:p>
          <a:p>
            <a:r>
              <a:rPr lang="en-US" sz="2500"/>
              <a:t>Bond schedule &amp; SWAN: set it &amp; forget it!</a:t>
            </a:r>
          </a:p>
          <a:p>
            <a:pPr lvl="1"/>
            <a:endParaRPr lang="en-US" sz="250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C8D0B029-E10E-D702-E896-65B4114427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5094" y="3429000"/>
            <a:ext cx="3633877" cy="2439988"/>
          </a:xfrm>
        </p:spPr>
        <p:txBody>
          <a:bodyPr>
            <a:normAutofit/>
          </a:bodyPr>
          <a:lstStyle/>
          <a:p>
            <a:r>
              <a:rPr lang="en-US" sz="3600" dirty="0"/>
              <a:t>Bond schedule updates</a:t>
            </a:r>
          </a:p>
          <a:p>
            <a:endParaRPr lang="en-US" sz="360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97B3238-AA59-AE26-4C6E-7ABD5150F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38309" y="6339849"/>
            <a:ext cx="41148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259EF-2196-C5C0-7399-4181E0815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1FAA610F-65FB-4D76-A9F7-0135426F9A2E}" type="slidenum">
              <a:rPr lang="en-US" smtClean="0"/>
              <a:pPr>
                <a:spcAft>
                  <a:spcPts val="600"/>
                </a:spcAft>
              </a:pPr>
              <a:t>28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2C1C4D9-F098-EB35-576E-6852A5A6C3B6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A99684E3-A0FF-49CA-B05E-EC4BBEDCAE69}" type="datetime4">
              <a:rPr lang="en-US" smtClean="0"/>
              <a:pPr>
                <a:spcAft>
                  <a:spcPts val="600"/>
                </a:spcAft>
              </a:pPr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702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80916CB-6BC7-73BC-3849-FE75B1C442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Discussion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Motion to accept the SWAN budget for fiscal year 2025 as presented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Roll-call required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B56DC-A3A6-7200-F197-8386CA7DF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79C7C-3B56-5192-6F88-201AC2E41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29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743965F-84E1-E5FC-663B-E8769A607C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approval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AE4051D-961C-98C2-1C8A-D97B7294657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A99684E3-A0FF-49CA-B05E-EC4BBEDCAE69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343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B08BCD8-ED06-1B81-88AB-81AD8EDD5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Amend current budget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C7ABA91-D74C-4896-F1E1-A45374CB74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9069BC-B622-4A96-44F0-925E391D4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661DF56-BDFF-18B2-77E8-2B95D4BE57E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D110A1-1339-49BC-A0D7-38CE24E36754}" type="datetime4">
              <a:rPr lang="en-US" smtClean="0"/>
              <a:t>March 7, 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E654C-97A4-5AA1-B480-AD77C1A25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9081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CDD1F5C-7793-4220-181E-DBD92BC4A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Amend budget</a:t>
            </a:r>
          </a:p>
        </p:txBody>
      </p:sp>
      <p:graphicFrame>
        <p:nvGraphicFramePr>
          <p:cNvPr id="11" name="Content Placeholder 10">
            <a:extLst>
              <a:ext uri="{FF2B5EF4-FFF2-40B4-BE49-F238E27FC236}">
                <a16:creationId xmlns:a16="http://schemas.microsoft.com/office/drawing/2014/main" id="{D200DA01-B08C-B167-199B-D4D5EFE1825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347355031"/>
              </p:ext>
            </p:extLst>
          </p:nvPr>
        </p:nvGraphicFramePr>
        <p:xfrm>
          <a:off x="838200" y="1825625"/>
          <a:ext cx="5181599" cy="3666564"/>
        </p:xfrm>
        <a:graphic>
          <a:graphicData uri="http://schemas.openxmlformats.org/drawingml/2006/table">
            <a:tbl>
              <a:tblPr lastRow="1">
                <a:tableStyleId>{8EC20E35-A176-4012-BC5E-935CFFF8708E}</a:tableStyleId>
              </a:tblPr>
              <a:tblGrid>
                <a:gridCol w="3968347">
                  <a:extLst>
                    <a:ext uri="{9D8B030D-6E8A-4147-A177-3AD203B41FA5}">
                      <a16:colId xmlns:a16="http://schemas.microsoft.com/office/drawing/2014/main" val="394639687"/>
                    </a:ext>
                  </a:extLst>
                </a:gridCol>
                <a:gridCol w="1213252">
                  <a:extLst>
                    <a:ext uri="{9D8B030D-6E8A-4147-A177-3AD203B41FA5}">
                      <a16:colId xmlns:a16="http://schemas.microsoft.com/office/drawing/2014/main" val="2920570059"/>
                    </a:ext>
                  </a:extLst>
                </a:gridCol>
              </a:tblGrid>
              <a:tr h="91664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#5430 Server Software Licensing budget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$18,000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37481041"/>
                  </a:ext>
                </a:extLst>
              </a:tr>
              <a:tr h="91664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Ping one-time setup costs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$35,000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75919944"/>
                  </a:ext>
                </a:extLst>
              </a:tr>
              <a:tr h="91664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Ping annual subscription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>
                          <a:effectLst/>
                        </a:rPr>
                        <a:t>$26,890 </a:t>
                      </a:r>
                      <a:endParaRPr lang="en-US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31843138"/>
                  </a:ext>
                </a:extLst>
              </a:tr>
              <a:tr h="916641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u="none" strike="noStrike" dirty="0">
                          <a:effectLst/>
                        </a:rPr>
                        <a:t>Total budget for FY24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u="none" strike="noStrike" dirty="0">
                          <a:effectLst/>
                        </a:rPr>
                        <a:t>$79,890 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7410488"/>
                  </a:ext>
                </a:extLst>
              </a:tr>
            </a:tbl>
          </a:graphicData>
        </a:graphic>
      </p:graphicFrame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12161AB-0F80-9F2F-745E-DD96D8C25F4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Single sign-on project</a:t>
            </a:r>
          </a:p>
          <a:p>
            <a:r>
              <a:rPr lang="en-US" dirty="0"/>
              <a:t>Pricing for project negotiated with vendor Ping</a:t>
            </a:r>
          </a:p>
          <a:p>
            <a:r>
              <a:rPr lang="en-US" dirty="0"/>
              <a:t>After approval, work can begin immediately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3FFB7-B7E3-9B64-7CE0-8B1729E6C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4BC58-4729-FC3E-5F33-566B1F39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31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1FF13F-3CCB-15AA-B7CA-67D5D489517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69D110A1-1339-49BC-A0D7-38CE24E36754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9427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1EBD9A-13AD-B7DD-DD1E-E6EB519C92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RESOLVED, THE SWAN FISCAL YEAR 2024 BUDGET LINE #5430 SERVER SOFTWARE LICENSING WILL BE INCREASED FROM $18,000 TO $79,890 FOR THE IMPLEMENTATION OF SINGLE SING-ON SERVICES TO BE COMPLETED BY JUNE 30</a:t>
            </a:r>
            <a:r>
              <a:rPr lang="en-US"/>
              <a:t>, 2024.</a:t>
            </a:r>
            <a:endParaRPr lang="en-US" dirty="0"/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298B94-5E6E-8EC1-541C-90DFFF939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B3A70E-88CA-E84F-D70A-4BE7B1996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32</a:t>
            </a:fld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A801C9F-B3B9-59B6-5252-A0E44454E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vote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EFBF1DE-AFB2-1433-82E2-673AEE2BDAA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103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F4D3B8F4-A6EF-562C-035B-828656FAD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Satisfaction Survey Results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CEDB931-9B06-8E32-9D41-B08D6D70F2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Aaron Skog, Executive Director</a:t>
            </a:r>
          </a:p>
          <a:p>
            <a:r>
              <a:rPr lang="en-US" dirty="0"/>
              <a:t>Jennifer Cottrill, Board President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22CB1E-5B28-92D1-79C1-0E4D32446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C47D24-0029-11CA-5043-0B2E9664E5F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21DF55-1770-823B-86B3-8EEC22AD1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859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DB549-B65C-93C6-4C46-A61895275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Membership satisfaction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2C066-3A70-2FE6-E683-67734C3E251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Goal of survey</a:t>
            </a:r>
          </a:p>
          <a:p>
            <a:r>
              <a:rPr lang="en-US" dirty="0"/>
              <a:t>Open to 100 library directors to complete</a:t>
            </a:r>
          </a:p>
          <a:p>
            <a:r>
              <a:rPr lang="en-US" dirty="0"/>
              <a:t>Rate the satisfaction of products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B63C94-A9C5-0FD5-BBDE-A1337CD21B4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Results</a:t>
            </a:r>
          </a:p>
          <a:p>
            <a:r>
              <a:rPr lang="en-US" dirty="0"/>
              <a:t>75 library responses</a:t>
            </a:r>
          </a:p>
          <a:p>
            <a:r>
              <a:rPr lang="en-US" dirty="0"/>
              <a:t>6 platform ratings</a:t>
            </a:r>
          </a:p>
          <a:p>
            <a:r>
              <a:rPr lang="en-US" dirty="0"/>
              <a:t>Valuable written comments</a:t>
            </a:r>
          </a:p>
          <a:p>
            <a:r>
              <a:rPr lang="en-US" dirty="0"/>
              <a:t>Some clearly conferred with library staff/management team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BD2473-63C3-F8D6-C158-3887ECBD7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27A8A-2C3D-E78B-B7AC-EB64BA21C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34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8C9E3D-0C65-E15F-C0E1-5C13D4BC9E56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536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533B2-1DEF-103B-7B27-5DA288D36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Satisfaction with software products &amp; platform: Question 1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E78CBFD-CA4B-1D03-E5E7-79900EC9C36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250483" y="1825625"/>
            <a:ext cx="4357033" cy="4351338"/>
          </a:xfrm>
          <a:ln>
            <a:solidFill>
              <a:schemeClr val="accent1"/>
            </a:solidFill>
          </a:ln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56C82-F93C-DE35-C1E7-CF63E6FA2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8EBF0-8795-64A2-2B6B-4D424D3CA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35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EE3CEBF-3B15-EA97-54DD-046433A0FF8B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3C0DE2C-BBA7-9A7D-750E-AF9B6E4B1CA7}"/>
              </a:ext>
            </a:extLst>
          </p:cNvPr>
          <p:cNvSpPr txBox="1">
            <a:spLocks noGrp="1"/>
          </p:cNvSpPr>
          <p:nvPr>
            <p:ph sz="half" idx="2"/>
          </p:nvPr>
        </p:nvSpPr>
        <p:spPr>
          <a:xfrm>
            <a:off x="6172200" y="1690688"/>
            <a:ext cx="5181600" cy="44862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Q1. Please rate your satisfaction with each of the following products.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WorkFlows by SirsiDynix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/>
              <a:t>BLUECloud</a:t>
            </a:r>
            <a:r>
              <a:rPr lang="en-US" dirty="0"/>
              <a:t> Analytics by SirsiDynix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MobileCirc/</a:t>
            </a:r>
            <a:r>
              <a:rPr lang="en-US" dirty="0" err="1"/>
              <a:t>MobileStaff</a:t>
            </a:r>
            <a:r>
              <a:rPr lang="en-US" dirty="0"/>
              <a:t> by SirsiDynix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Aspen Discovery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MessageBee by Unique Management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OCLC WorldShare</a:t>
            </a:r>
          </a:p>
        </p:txBody>
      </p:sp>
    </p:spTree>
    <p:extLst>
      <p:ext uri="{BB962C8B-B14F-4D97-AF65-F5344CB8AC3E}">
        <p14:creationId xmlns:p14="http://schemas.microsoft.com/office/powerpoint/2010/main" val="199855384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31C65C1-7DC6-631E-7831-13FA2696C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1746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Q2. Considering your overall experience with the above platforms, how well do the currently provided products meet the needs of your library?</a:t>
            </a:r>
          </a:p>
          <a:p>
            <a:pPr marL="0" indent="0">
              <a:buNone/>
            </a:pPr>
            <a:r>
              <a:rPr lang="en-US" dirty="0"/>
              <a:t>0=poorly </a:t>
            </a:r>
          </a:p>
          <a:p>
            <a:pPr marL="0" indent="0">
              <a:buNone/>
            </a:pPr>
            <a:r>
              <a:rPr lang="en-US" dirty="0"/>
              <a:t>10=extremely well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6D40F7-2A8B-6FB3-81E7-F3B663B1B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5F242B-4361-A7A0-C45B-F78FE53CB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36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1E8C94A-E391-708E-EB67-1D248B206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Satisfaction with software products &amp; platform: Question 2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E142B49-95CB-AA62-79EA-D79AE753B41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050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C98BD5-1931-5231-221D-02046215F5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58FB58-1C1E-1348-A261-935AA4E3D2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BB5A7-FE40-2269-D567-5560C2C27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37</a:t>
            </a:fld>
            <a:endParaRPr lang="en-US"/>
          </a:p>
        </p:txBody>
      </p:sp>
      <p:graphicFrame>
        <p:nvGraphicFramePr>
          <p:cNvPr id="12" name="Picture Placeholder 11">
            <a:extLst>
              <a:ext uri="{FF2B5EF4-FFF2-40B4-BE49-F238E27FC236}">
                <a16:creationId xmlns:a16="http://schemas.microsoft.com/office/drawing/2014/main" id="{4D7712A9-7401-E03E-F6F0-B91DB00C97C3}"/>
              </a:ext>
            </a:extLst>
          </p:cNvPr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3973326730"/>
              </p:ext>
            </p:extLst>
          </p:nvPr>
        </p:nvGraphicFramePr>
        <p:xfrm>
          <a:off x="838200" y="500063"/>
          <a:ext cx="10514013" cy="546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99467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D6CE87-6A24-612E-2318-EBF7BF96D5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9C9FEA-82BF-2526-253F-CBB59976B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69E989-40AF-8DD1-3D19-C7C47B0DA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38</a:t>
            </a:fld>
            <a:endParaRPr lang="en-US"/>
          </a:p>
        </p:txBody>
      </p:sp>
      <p:graphicFrame>
        <p:nvGraphicFramePr>
          <p:cNvPr id="6" name="Picture Placeholder 5">
            <a:extLst>
              <a:ext uri="{FF2B5EF4-FFF2-40B4-BE49-F238E27FC236}">
                <a16:creationId xmlns:a16="http://schemas.microsoft.com/office/drawing/2014/main" id="{616C97CA-4495-5BA5-8BF2-16F23748125C}"/>
              </a:ext>
            </a:extLst>
          </p:cNvPr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1877831620"/>
              </p:ext>
            </p:extLst>
          </p:nvPr>
        </p:nvGraphicFramePr>
        <p:xfrm>
          <a:off x="838200" y="500063"/>
          <a:ext cx="10514013" cy="546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556267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5E56D-81B8-8E54-1282-3ED8BF2931D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AB371F-65B5-8A23-A226-C7427DEF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05B2CF7-D9F1-0D8D-E4D4-B81CC7C1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39</a:t>
            </a:fld>
            <a:endParaRPr lang="en-US"/>
          </a:p>
        </p:txBody>
      </p:sp>
      <p:graphicFrame>
        <p:nvGraphicFramePr>
          <p:cNvPr id="6" name="Picture Placeholder 5">
            <a:extLst>
              <a:ext uri="{FF2B5EF4-FFF2-40B4-BE49-F238E27FC236}">
                <a16:creationId xmlns:a16="http://schemas.microsoft.com/office/drawing/2014/main" id="{6253AD0A-E180-9799-661B-9CC2B345217E}"/>
              </a:ext>
            </a:extLst>
          </p:cNvPr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2227275724"/>
              </p:ext>
            </p:extLst>
          </p:nvPr>
        </p:nvGraphicFramePr>
        <p:xfrm>
          <a:off x="838200" y="500063"/>
          <a:ext cx="10514013" cy="546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906756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6971BF-F2AB-F0A6-09DE-B61003189F5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33018B-6AE7-CF07-00CB-2AE8332A8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0D3FEE-4BE1-0057-7589-5141B4A23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40</a:t>
            </a:fld>
            <a:endParaRPr lang="en-US"/>
          </a:p>
        </p:txBody>
      </p:sp>
      <p:graphicFrame>
        <p:nvGraphicFramePr>
          <p:cNvPr id="6" name="Picture Placeholder 5">
            <a:extLst>
              <a:ext uri="{FF2B5EF4-FFF2-40B4-BE49-F238E27FC236}">
                <a16:creationId xmlns:a16="http://schemas.microsoft.com/office/drawing/2014/main" id="{EB417B28-33F7-FE9F-EB9B-A74064ADB6CC}"/>
              </a:ext>
            </a:extLst>
          </p:cNvPr>
          <p:cNvGraphicFramePr>
            <a:graphicFrameLocks noGrp="1"/>
          </p:cNvGraphicFramePr>
          <p:nvPr>
            <p:ph type="pic" sz="quarter" idx="13"/>
          </p:nvPr>
        </p:nvGraphicFramePr>
        <p:xfrm>
          <a:off x="838200" y="500063"/>
          <a:ext cx="10514013" cy="546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185756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260054-83A5-1B6D-B652-DB29A37C7B1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D4515B-2AB5-8BEA-F1BC-6D9D80B19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C9051F-15B4-64D6-1FD1-F086899DC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41</a:t>
            </a:fld>
            <a:endParaRPr lang="en-US"/>
          </a:p>
        </p:txBody>
      </p:sp>
      <p:graphicFrame>
        <p:nvGraphicFramePr>
          <p:cNvPr id="6" name="Picture Placeholder 5">
            <a:extLst>
              <a:ext uri="{FF2B5EF4-FFF2-40B4-BE49-F238E27FC236}">
                <a16:creationId xmlns:a16="http://schemas.microsoft.com/office/drawing/2014/main" id="{ECC59F9E-7939-8672-6103-87958F1BC14D}"/>
              </a:ext>
            </a:extLst>
          </p:cNvPr>
          <p:cNvGraphicFramePr>
            <a:graphicFrameLocks noGrp="1"/>
          </p:cNvGraphicFramePr>
          <p:nvPr>
            <p:ph type="pic" sz="quarter" idx="13"/>
          </p:nvPr>
        </p:nvGraphicFramePr>
        <p:xfrm>
          <a:off x="838200" y="500063"/>
          <a:ext cx="10514013" cy="546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610772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33F75B-6C19-D801-59B8-B9A203B3E8C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6646BF-C9EC-3B5A-A02D-DC0810794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0AE086-AD31-57EE-EBAB-761C4484D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42</a:t>
            </a:fld>
            <a:endParaRPr lang="en-US"/>
          </a:p>
        </p:txBody>
      </p:sp>
      <p:graphicFrame>
        <p:nvGraphicFramePr>
          <p:cNvPr id="6" name="Picture Placeholder 5">
            <a:extLst>
              <a:ext uri="{FF2B5EF4-FFF2-40B4-BE49-F238E27FC236}">
                <a16:creationId xmlns:a16="http://schemas.microsoft.com/office/drawing/2014/main" id="{8FC7871C-00B0-4E47-81B8-B0618DC239E6}"/>
              </a:ext>
            </a:extLst>
          </p:cNvPr>
          <p:cNvGraphicFramePr>
            <a:graphicFrameLocks noGrp="1"/>
          </p:cNvGraphicFramePr>
          <p:nvPr>
            <p:ph type="pic" sz="quarter" idx="13"/>
          </p:nvPr>
        </p:nvGraphicFramePr>
        <p:xfrm>
          <a:off x="838200" y="500063"/>
          <a:ext cx="10514013" cy="546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50837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FE707CF-1DCC-7DDB-8E22-590AE465CD7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C3279A-69B4-3F92-7E05-A85332346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479CAB-6CAD-5069-C7B2-462BBEE41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43</a:t>
            </a:fld>
            <a:endParaRPr lang="en-US"/>
          </a:p>
        </p:txBody>
      </p:sp>
      <p:graphicFrame>
        <p:nvGraphicFramePr>
          <p:cNvPr id="6" name="Picture Placeholder 5">
            <a:extLst>
              <a:ext uri="{FF2B5EF4-FFF2-40B4-BE49-F238E27FC236}">
                <a16:creationId xmlns:a16="http://schemas.microsoft.com/office/drawing/2014/main" id="{8D2831C4-857B-3DEB-CAC9-A818299F808C}"/>
              </a:ext>
            </a:extLst>
          </p:cNvPr>
          <p:cNvGraphicFramePr>
            <a:graphicFrameLocks noGrp="1"/>
          </p:cNvGraphicFramePr>
          <p:nvPr>
            <p:ph type="pic" sz="quarter" idx="13"/>
            <p:extLst>
              <p:ext uri="{D42A27DB-BD31-4B8C-83A1-F6EECF244321}">
                <p14:modId xmlns:p14="http://schemas.microsoft.com/office/powerpoint/2010/main" val="129982218"/>
              </p:ext>
            </p:extLst>
          </p:nvPr>
        </p:nvGraphicFramePr>
        <p:xfrm>
          <a:off x="838200" y="500063"/>
          <a:ext cx="10514013" cy="5468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3488352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6965-6EA9-FE25-38B3-FA3340BAD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Satisfaction with software products &amp; platform: Questions 3 &amp; 4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300EC4FD-22E7-15CA-82D3-4737948344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Q3: For the products for which you indicated satisfaction, please provide detailed feedback on which features of which products you appreciate.</a:t>
            </a:r>
          </a:p>
          <a:p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5B71415B-92B2-4521-3210-EAEA3C987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Q4: For the products for which you indicated dissatisfaction, please provide detailed feedback on which features of which products you find problematic. Where appropriate, please attach screenshots and share attempted solutions.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16C09-3496-CA34-B1FC-65D8F3F568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57600" y="6329382"/>
            <a:ext cx="4114800" cy="365125"/>
          </a:xfrm>
        </p:spPr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D19382-57F4-4571-D2AC-66ACE51C0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46006" y="6329381"/>
            <a:ext cx="532263" cy="365125"/>
          </a:xfrm>
        </p:spPr>
        <p:txBody>
          <a:bodyPr/>
          <a:lstStyle/>
          <a:p>
            <a:fld id="{1FAA610F-65FB-4D76-A9F7-0135426F9A2E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8F44F2-D680-D19D-32D9-9C05E71BAE0F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29380"/>
            <a:ext cx="2743200" cy="365125"/>
          </a:xfrm>
        </p:spPr>
        <p:txBody>
          <a:bodyPr/>
          <a:lstStyle/>
          <a:p>
            <a:fld id="{BE77881E-05EA-445D-A401-3F862F6B3C8C}" type="datetime4">
              <a:rPr lang="en-US" smtClean="0"/>
              <a:pPr/>
              <a:t>March 7, 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3231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5E7DF13F-B32C-61BA-F1CA-BACA91863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788" y="374090"/>
            <a:ext cx="2317377" cy="3328334"/>
          </a:xfrm>
        </p:spPr>
        <p:txBody>
          <a:bodyPr>
            <a:noAutofit/>
          </a:bodyPr>
          <a:lstStyle/>
          <a:p>
            <a:r>
              <a:rPr lang="en-US" sz="3600" dirty="0"/>
              <a:t>Comment sorting &amp; analysis underway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262C4-C983-7E6E-F9BB-BCD7E080C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03B997-091B-8421-2B05-E845BD208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45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D07BD8-8C24-311D-2F89-E2EA91E9C42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BE77881E-05EA-445D-A401-3F862F6B3C8C}" type="datetime4">
              <a:rPr lang="en-US" smtClean="0"/>
              <a:t>March 7, 2024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6942406-E449-ADA9-E83C-7F3EEBC362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3859" y="271715"/>
            <a:ext cx="8157882" cy="5910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8851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D4631BF-7A2C-BCF5-24B3-ABF126BBD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A905D6-6BEC-7814-B011-1B21EE1107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Analysis of the written comments</a:t>
            </a:r>
          </a:p>
          <a:p>
            <a:r>
              <a:rPr lang="en-US" dirty="0"/>
              <a:t>Sharing results with board &amp; membership</a:t>
            </a:r>
          </a:p>
          <a:p>
            <a:r>
              <a:rPr lang="en-US" dirty="0"/>
              <a:t>Recommendations</a:t>
            </a:r>
          </a:p>
          <a:p>
            <a:pPr lvl="1"/>
            <a:r>
              <a:rPr lang="en-US" dirty="0"/>
              <a:t>Contract renewal</a:t>
            </a:r>
          </a:p>
          <a:p>
            <a:pPr lvl="1"/>
            <a:r>
              <a:rPr lang="en-US" dirty="0"/>
              <a:t>Follow-up investigation</a:t>
            </a:r>
          </a:p>
          <a:p>
            <a:pPr lvl="1"/>
            <a:r>
              <a:rPr lang="en-US"/>
              <a:t>Opportunities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108EC1-8F56-2F70-6F11-D45D5B2CA9E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EE7B571-5521-4B40-BCCB-691A46A883E4}" type="datetime4">
              <a:rPr lang="en-US" smtClean="0"/>
              <a:t>March 7, 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F7164D-E655-B296-712B-D8FD8AD13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SWAN Library Services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231D2-9266-0E25-3A21-E64C278CE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AA610F-65FB-4D76-A9F7-0135426F9A2E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769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8751-3380-C766-1C0C-9EB78702E3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SWAN 50</a:t>
            </a:r>
            <a:r>
              <a:rPr lang="en-US" baseline="30000" dirty="0"/>
              <a:t>th</a:t>
            </a:r>
            <a:r>
              <a:rPr lang="en-US" dirty="0"/>
              <a:t> anniversary: 1974 -2024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EF45BB-7AB7-DDEB-3F7D-F67709378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8841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4A2A676-2CC0-F0D5-80AA-F4CE58907B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SWAN started in March 1974…</a:t>
            </a:r>
          </a:p>
        </p:txBody>
      </p:sp>
      <p:pic>
        <p:nvPicPr>
          <p:cNvPr id="13" name="Content Placeholder 12" descr="A logo of a swan&#10;&#10;Description automatically generated">
            <a:extLst>
              <a:ext uri="{FF2B5EF4-FFF2-40B4-BE49-F238E27FC236}">
                <a16:creationId xmlns:a16="http://schemas.microsoft.com/office/drawing/2014/main" id="{63C847B3-F735-BC34-A0FD-B1D48C4C223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1268" y="1979750"/>
            <a:ext cx="3108960" cy="3108960"/>
          </a:xfrm>
        </p:spPr>
      </p:pic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315533F-8212-78AC-5525-64EE681B264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9 libraries sign contract with Suburban Library System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Alsip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Dolton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Eisenhower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Elmhurst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Harvey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Lansing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Northlake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Oak Park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Park Forest</a:t>
            </a:r>
          </a:p>
        </p:txBody>
      </p:sp>
    </p:spTree>
    <p:extLst>
      <p:ext uri="{BB962C8B-B14F-4D97-AF65-F5344CB8AC3E}">
        <p14:creationId xmlns:p14="http://schemas.microsoft.com/office/powerpoint/2010/main" val="383212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98B21CB2-84E1-C3C3-1E79-8CF0024EA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SWAN Expo 2024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B31B13-A328-DAFE-E8EC-4D7EAB3DF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Save the date!</a:t>
            </a:r>
            <a:endParaRPr lang="en-US" dirty="0">
              <a:ea typeface="Source Sans Pro"/>
            </a:endParaRPr>
          </a:p>
          <a:p>
            <a:r>
              <a:rPr lang="en-US" b="1" dirty="0"/>
              <a:t>Friday, August 23</a:t>
            </a:r>
            <a:endParaRPr lang="en-US" b="1" dirty="0">
              <a:ea typeface="Source Sans Pro"/>
            </a:endParaRPr>
          </a:p>
          <a:p>
            <a:r>
              <a:rPr lang="en-US" dirty="0"/>
              <a:t>Do you have a session you want to present at Expo?</a:t>
            </a:r>
          </a:p>
          <a:p>
            <a:pPr lvl="1"/>
            <a:r>
              <a:rPr lang="en-US" dirty="0"/>
              <a:t>Individual presentation, co-presenters, panels, and workshop ideas are welcome</a:t>
            </a:r>
            <a:endParaRPr lang="en-US" dirty="0">
              <a:ea typeface="Source Sans Pro"/>
            </a:endParaRPr>
          </a:p>
          <a:p>
            <a:pPr lvl="1"/>
            <a:r>
              <a:rPr lang="en-US" dirty="0"/>
              <a:t>45 minutes length</a:t>
            </a:r>
          </a:p>
          <a:p>
            <a:pPr lvl="1"/>
            <a:r>
              <a:rPr lang="en-US" dirty="0"/>
              <a:t>Submit your proposal!</a:t>
            </a:r>
          </a:p>
          <a:p>
            <a:pPr lvl="1"/>
            <a:r>
              <a:rPr lang="en-US" dirty="0">
                <a:ea typeface="Source Sans Pro"/>
              </a:rPr>
              <a:t>support.swanlibraries.net/expo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D84DABB-07A0-FF8B-521E-AA7EE8E54462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en-US" dirty="0"/>
          </a:p>
        </p:txBody>
      </p:sp>
      <p:pic>
        <p:nvPicPr>
          <p:cNvPr id="3" name="Content Placeholder 12" descr="A logo of a swan&#10;&#10;Description automatically generated">
            <a:extLst>
              <a:ext uri="{FF2B5EF4-FFF2-40B4-BE49-F238E27FC236}">
                <a16:creationId xmlns:a16="http://schemas.microsoft.com/office/drawing/2014/main" id="{65FB2554-B269-4AF8-6473-A807C2646A4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612" y="924770"/>
            <a:ext cx="1344036" cy="1344036"/>
          </a:xfrm>
        </p:spPr>
      </p:pic>
    </p:spTree>
    <p:extLst>
      <p:ext uri="{BB962C8B-B14F-4D97-AF65-F5344CB8AC3E}">
        <p14:creationId xmlns:p14="http://schemas.microsoft.com/office/powerpoint/2010/main" val="35351328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A5F6F-E0BE-9F43-082F-38A2AF30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Source Sans Pro SemiBold"/>
              </a:rPr>
              <a:t>On-demand consultations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499FAE-B4DB-5C84-18AE-4C6C447481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Scott Brandwein, SWAN Assistant Director</a:t>
            </a:r>
          </a:p>
        </p:txBody>
      </p:sp>
    </p:spTree>
    <p:extLst>
      <p:ext uri="{BB962C8B-B14F-4D97-AF65-F5344CB8AC3E}">
        <p14:creationId xmlns:p14="http://schemas.microsoft.com/office/powerpoint/2010/main" val="88591821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71F3F-3483-AFAA-0D56-CEEC0D29B0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BF107-8925-86D8-A032-6F5F47FCE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Source Sans Pro SemiBold"/>
              </a:rPr>
              <a:t>On-demand consultations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51ACCA-22CA-05D5-2063-070A973CE26F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481AA2C-0F28-09D5-07F6-3DFCD7A5C9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Meeting with SWAN staff via Zoom</a:t>
            </a:r>
          </a:p>
          <a:p>
            <a:r>
              <a:rPr lang="en-US" dirty="0"/>
              <a:t>Choose a topic, tell us what you want to chat about, and schedule time on our calendars</a:t>
            </a:r>
          </a:p>
          <a:p>
            <a:r>
              <a:rPr lang="en-US" dirty="0"/>
              <a:t>Consultations are 30 minutes, or 60 in select cases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142251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35BCD-7F36-3703-6474-8DA06DFF5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5C55-4DC8-AE5E-923D-D7A18C2E7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On the support site…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90B8AC-672F-DFCC-23DB-6DCFE2060E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237" y="1825625"/>
            <a:ext cx="7911525" cy="43513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798883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86DCD-1C42-29F9-989F-4E751668E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4FC3-2D54-9338-93FF-613C6C4D1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Choose a topic…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CD27441-119B-F9EE-D385-6136DBEFC0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246027"/>
            <a:ext cx="5181600" cy="3510533"/>
          </a:xfrm>
          <a:prstGeom prst="rect">
            <a:avLst/>
          </a:prstGeom>
          <a:noFill/>
        </p:spPr>
      </p:pic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F6DB313-2884-7918-6AF1-E9C94B8A8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>
            <a:normAutofit/>
          </a:bodyPr>
          <a:lstStyle/>
          <a:p>
            <a:r>
              <a:rPr lang="en-US" dirty="0"/>
              <a:t>Acquisitions</a:t>
            </a:r>
          </a:p>
          <a:p>
            <a:r>
              <a:rPr lang="en-US" dirty="0"/>
              <a:t>Cataloging</a:t>
            </a:r>
          </a:p>
          <a:p>
            <a:r>
              <a:rPr lang="en-US" dirty="0"/>
              <a:t>Circulation configuration</a:t>
            </a:r>
          </a:p>
          <a:p>
            <a:r>
              <a:rPr lang="en-US" dirty="0"/>
              <a:t>Library collection projects</a:t>
            </a:r>
          </a:p>
          <a:p>
            <a:r>
              <a:rPr lang="en-US" dirty="0" err="1"/>
              <a:t>MessageBee</a:t>
            </a:r>
            <a:endParaRPr lang="en-US" dirty="0"/>
          </a:p>
          <a:p>
            <a:r>
              <a:rPr lang="en-US" dirty="0" err="1"/>
              <a:t>AspenDiscovery</a:t>
            </a:r>
            <a:r>
              <a:rPr lang="en-US" dirty="0"/>
              <a:t>/</a:t>
            </a:r>
            <a:r>
              <a:rPr lang="en-US" dirty="0" err="1"/>
              <a:t>LiDA</a:t>
            </a:r>
            <a:endParaRPr lang="en-US" dirty="0"/>
          </a:p>
          <a:p>
            <a:r>
              <a:rPr lang="en-US" dirty="0"/>
              <a:t>Partnerships</a:t>
            </a:r>
          </a:p>
          <a:p>
            <a:r>
              <a:rPr lang="en-US" dirty="0"/>
              <a:t>Other</a:t>
            </a:r>
          </a:p>
        </p:txBody>
      </p:sp>
    </p:spTree>
    <p:extLst>
      <p:ext uri="{BB962C8B-B14F-4D97-AF65-F5344CB8AC3E}">
        <p14:creationId xmlns:p14="http://schemas.microsoft.com/office/powerpoint/2010/main" val="8882285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82111-0A0B-C226-8DD2-24EDEC8CB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22E91-2EDB-68A7-EE20-2A51C7DD2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Pick a time slot.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710C70-0E2B-0E40-1990-9B80D9337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331" y="1690687"/>
            <a:ext cx="9086394" cy="4080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0514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6A21AD-F24F-E1C3-A1E2-9C3E26CB8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599EA-8437-C9D8-9FB9-A43730878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Source Sans Pro SemiBold"/>
              </a:rPr>
              <a:t>Ticket submission form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06CCD94-A0AB-AF4F-CE26-029127298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Submit a ticket from our support site</a:t>
            </a:r>
          </a:p>
          <a:p>
            <a:r>
              <a:rPr lang="en-US" dirty="0"/>
              <a:t>Search results based on ticket subject</a:t>
            </a:r>
          </a:p>
          <a:p>
            <a:r>
              <a:rPr lang="en-US" dirty="0"/>
              <a:t>E-mail ticketing still an option</a:t>
            </a:r>
          </a:p>
        </p:txBody>
      </p:sp>
      <p:pic>
        <p:nvPicPr>
          <p:cNvPr id="4" name="Graphic 3" descr="Questions with solid fill">
            <a:extLst>
              <a:ext uri="{FF2B5EF4-FFF2-40B4-BE49-F238E27FC236}">
                <a16:creationId xmlns:a16="http://schemas.microsoft.com/office/drawing/2014/main" id="{B2F68161-44F2-E12C-CD87-39752D33B2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2688" y="4105275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740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DE0BF-AC7E-139C-10FF-B093AAEB79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5B317-20D7-7D38-C5AC-E315DF75E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On the support site…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2F28B1-3AD5-A6E1-C965-C21BA9113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042764"/>
            <a:ext cx="10515600" cy="39170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6961048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3A63A-B8FF-37D2-700E-660A655EB7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C52BD0-8E8E-5DB1-1FB2-81E9C92A4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Results example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1717DD-BC3C-6DCF-A2FC-644DDB00D4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807681"/>
            <a:ext cx="12192000" cy="3242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6376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E7ABAA-6E63-40E9-9084-F884B8DFE9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ABF64-CAE6-45FC-B560-580FBDCEA3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AF9D62-391E-4BDA-A471-0EDABF75E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8E252-A4C9-4825-B6A7-DD4A52002440}" type="slidenum">
              <a:rPr lang="en-US" dirty="0" smtClean="0"/>
              <a:t>58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30396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ARTICULATE_PROJECT_OPEN" val="0"/>
  <p:tag name="ARTICULATE_SLIDE_COUNT" val="2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WAN-PPT-2020">
  <a:themeElements>
    <a:clrScheme name="SWAN Color Palette">
      <a:dk1>
        <a:sysClr val="windowText" lastClr="000000"/>
      </a:dk1>
      <a:lt1>
        <a:sysClr val="window" lastClr="FFFFFF"/>
      </a:lt1>
      <a:dk2>
        <a:srgbClr val="00838E"/>
      </a:dk2>
      <a:lt2>
        <a:srgbClr val="FFFFFF"/>
      </a:lt2>
      <a:accent1>
        <a:srgbClr val="1565C0"/>
      </a:accent1>
      <a:accent2>
        <a:srgbClr val="C63F17"/>
      </a:accent2>
      <a:accent3>
        <a:srgbClr val="AD1457"/>
      </a:accent3>
      <a:accent4>
        <a:srgbClr val="005661"/>
      </a:accent4>
      <a:accent5>
        <a:srgbClr val="FDD835"/>
      </a:accent5>
      <a:accent6>
        <a:srgbClr val="666666"/>
      </a:accent6>
      <a:hlink>
        <a:srgbClr val="1565C0"/>
      </a:hlink>
      <a:folHlink>
        <a:srgbClr val="1565C0"/>
      </a:folHlink>
    </a:clrScheme>
    <a:fontScheme name="SWAN Fonts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WAN-PPT-2020" id="{687F51A9-11E1-413C-9051-8EC365FB562F}" vid="{E20A4488-0C2C-4E35-BEF5-616CAADE7AF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2841a4-3d51-4a73-8a6d-9ab7925a3ac0">
      <Terms xmlns="http://schemas.microsoft.com/office/infopath/2007/PartnerControls"/>
    </lcf76f155ced4ddcb4097134ff3c332f>
    <TaxCatchAll xmlns="13f1bf54-b3b9-4f6e-ab24-51a0268d9c4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9325545373AF7429C682A8902065AFA" ma:contentTypeVersion="18" ma:contentTypeDescription="Create a new document." ma:contentTypeScope="" ma:versionID="d2b756270800d05308906e9262910369">
  <xsd:schema xmlns:xsd="http://www.w3.org/2001/XMLSchema" xmlns:xs="http://www.w3.org/2001/XMLSchema" xmlns:p="http://schemas.microsoft.com/office/2006/metadata/properties" xmlns:ns2="6d2841a4-3d51-4a73-8a6d-9ab7925a3ac0" xmlns:ns3="13f1bf54-b3b9-4f6e-ab24-51a0268d9c4c" targetNamespace="http://schemas.microsoft.com/office/2006/metadata/properties" ma:root="true" ma:fieldsID="33d4590b7df8ba963437a5fced32e864" ns2:_="" ns3:_="">
    <xsd:import namespace="6d2841a4-3d51-4a73-8a6d-9ab7925a3ac0"/>
    <xsd:import namespace="13f1bf54-b3b9-4f6e-ab24-51a0268d9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2841a4-3d51-4a73-8a6d-9ab7925a3a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75edc1e-3c8c-4677-a1ce-bc1d99f214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1bf54-b3b9-4f6e-ab24-51a0268d9c4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3849b8c2-d6f1-47a9-8c7f-b86d845bd569}" ma:internalName="TaxCatchAll" ma:showField="CatchAllData" ma:web="13f1bf54-b3b9-4f6e-ab24-51a0268d9c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C89855B-151A-4C35-9D9C-A3D647EBE73F}">
  <ds:schemaRefs>
    <ds:schemaRef ds:uri="13f1bf54-b3b9-4f6e-ab24-51a0268d9c4c"/>
    <ds:schemaRef ds:uri="http://www.w3.org/XML/1998/namespace"/>
    <ds:schemaRef ds:uri="http://purl.org/dc/terms/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6d2841a4-3d51-4a73-8a6d-9ab7925a3ac0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A6D0E266-3B0A-40AE-B1F1-094352D8391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d2841a4-3d51-4a73-8a6d-9ab7925a3ac0"/>
    <ds:schemaRef ds:uri="13f1bf54-b3b9-4f6e-ab24-51a0268d9c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D6DBCB5-0D90-48D3-AA64-7006A1D8C6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2440</Words>
  <Application>Microsoft Office PowerPoint</Application>
  <PresentationFormat>Widescreen</PresentationFormat>
  <Paragraphs>510</Paragraphs>
  <Slides>58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7" baseType="lpstr">
      <vt:lpstr>Arial</vt:lpstr>
      <vt:lpstr>Calibri</vt:lpstr>
      <vt:lpstr>Courier New</vt:lpstr>
      <vt:lpstr>Georgia</vt:lpstr>
      <vt:lpstr>Source Sans Pro</vt:lpstr>
      <vt:lpstr>Source Sans Pro SemiBold</vt:lpstr>
      <vt:lpstr>Trebuchet MS</vt:lpstr>
      <vt:lpstr>Wingdings</vt:lpstr>
      <vt:lpstr>SWAN-PPT-2020</vt:lpstr>
      <vt:lpstr>SWAN Quarterly Meeting</vt:lpstr>
      <vt:lpstr>Agenda</vt:lpstr>
      <vt:lpstr>SWAN Board election 2024</vt:lpstr>
      <vt:lpstr>Election process &amp; timetable</vt:lpstr>
      <vt:lpstr>EBSCO database subscription year-5 renewal group-purchase</vt:lpstr>
      <vt:lpstr>EBSCO database group-purchase</vt:lpstr>
      <vt:lpstr>Renewal timeline</vt:lpstr>
      <vt:lpstr>FY2025 budget</vt:lpstr>
      <vt:lpstr>SWAN budget process timeline</vt:lpstr>
      <vt:lpstr>Budget priorities</vt:lpstr>
      <vt:lpstr>Budget Highlights</vt:lpstr>
      <vt:lpstr>FY25 budget: Helpdesk platform</vt:lpstr>
      <vt:lpstr>What is Single Sign-On?</vt:lpstr>
      <vt:lpstr>How will SSO work?</vt:lpstr>
      <vt:lpstr>FY25: SSO project &amp; budget expense</vt:lpstr>
      <vt:lpstr>FY25: Office relocation</vt:lpstr>
      <vt:lpstr>Membership changes: Addison Public Library &amp; Prairie State College</vt:lpstr>
      <vt:lpstr>SWAN Reserves</vt:lpstr>
      <vt:lpstr>FY25 Revenue budget</vt:lpstr>
      <vt:lpstr>Revenue</vt:lpstr>
      <vt:lpstr>Expense budget 3.4% decrease FY25</vt:lpstr>
      <vt:lpstr>Expenses</vt:lpstr>
      <vt:lpstr>Expenses</vt:lpstr>
      <vt:lpstr>Expenses</vt:lpstr>
      <vt:lpstr>Expenses</vt:lpstr>
      <vt:lpstr>Expenses</vt:lpstr>
      <vt:lpstr>Revenue: Membership Fees</vt:lpstr>
      <vt:lpstr>FY25 Revenue</vt:lpstr>
      <vt:lpstr>Budget approval</vt:lpstr>
      <vt:lpstr>Amend current budget</vt:lpstr>
      <vt:lpstr>Amend budget</vt:lpstr>
      <vt:lpstr>Budget vote</vt:lpstr>
      <vt:lpstr>Membership Satisfaction Survey Results</vt:lpstr>
      <vt:lpstr>Membership satisfaction survey</vt:lpstr>
      <vt:lpstr>Satisfaction with software products &amp; platform: Question 1</vt:lpstr>
      <vt:lpstr>Satisfaction with software products &amp; platform: Question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Satisfaction with software products &amp; platform: Questions 3 &amp; 4</vt:lpstr>
      <vt:lpstr>Comment sorting &amp; analysis underway</vt:lpstr>
      <vt:lpstr>Next steps</vt:lpstr>
      <vt:lpstr>SWAN 50th anniversary: 1974 -2024</vt:lpstr>
      <vt:lpstr>SWAN started in March 1974…</vt:lpstr>
      <vt:lpstr>SWAN Expo 2024</vt:lpstr>
      <vt:lpstr>On-demand consultations</vt:lpstr>
      <vt:lpstr>On-demand consultations</vt:lpstr>
      <vt:lpstr>On the support site…</vt:lpstr>
      <vt:lpstr>Choose a topic…</vt:lpstr>
      <vt:lpstr>Pick a time slot.</vt:lpstr>
      <vt:lpstr>Ticket submission form</vt:lpstr>
      <vt:lpstr>On the support site…</vt:lpstr>
      <vt:lpstr>Results example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SWAN Quarterly Meeting</dc:title>
  <dc:creator/>
  <cp:lastModifiedBy/>
  <cp:revision>1122</cp:revision>
  <dcterms:created xsi:type="dcterms:W3CDTF">2021-12-03T17:37:01Z</dcterms:created>
  <dcterms:modified xsi:type="dcterms:W3CDTF">2024-03-07T20:02:44Z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0x01010069325545373AF7429C682A8902065AFA</vt:lpwstr>
  </property>
  <property fmtid="{D5CDD505-2E9C-101B-9397-08002B2CF9AE}" pid="3" name="ArticulateGUID">
    <vt:lpwstr>D1B39070-BB8C-435E-8538-D63DF5746AC7</vt:lpwstr>
  </property>
  <property fmtid="{D5CDD505-2E9C-101B-9397-08002B2CF9AE}" pid="4" name="ArticulatePath">
    <vt:lpwstr>https://swanlibraries.sharepoint.com/SharedDocs/Administration/Governance/Quarterly/2022/SWAN-2022-Q1-Presentation</vt:lpwstr>
  </property>
  <property fmtid="{D5CDD505-2E9C-101B-9397-08002B2CF9AE}" pid="5" name="MediaServiceImageTags">
    <vt:lpwstr/>
  </property>
</Properties>
</file>