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983" r:id="rId4"/>
    <p:sldMasterId id="2147483648" r:id="rId5"/>
  </p:sldMasterIdLst>
  <p:notesMasterIdLst>
    <p:notesMasterId r:id="rId42"/>
  </p:notesMasterIdLst>
  <p:sldIdLst>
    <p:sldId id="256" r:id="rId6"/>
    <p:sldId id="470" r:id="rId7"/>
    <p:sldId id="3347" r:id="rId8"/>
    <p:sldId id="3326" r:id="rId9"/>
    <p:sldId id="3328" r:id="rId10"/>
    <p:sldId id="3331" r:id="rId11"/>
    <p:sldId id="3332" r:id="rId12"/>
    <p:sldId id="3333" r:id="rId13"/>
    <p:sldId id="3334" r:id="rId14"/>
    <p:sldId id="3348" r:id="rId15"/>
    <p:sldId id="3330" r:id="rId16"/>
    <p:sldId id="3329" r:id="rId17"/>
    <p:sldId id="3342" r:id="rId18"/>
    <p:sldId id="3345" r:id="rId19"/>
    <p:sldId id="3343" r:id="rId20"/>
    <p:sldId id="3344" r:id="rId21"/>
    <p:sldId id="3316" r:id="rId22"/>
    <p:sldId id="3317" r:id="rId23"/>
    <p:sldId id="3336" r:id="rId24"/>
    <p:sldId id="3322" r:id="rId25"/>
    <p:sldId id="3323" r:id="rId26"/>
    <p:sldId id="3318" r:id="rId27"/>
    <p:sldId id="3319" r:id="rId28"/>
    <p:sldId id="3324" r:id="rId29"/>
    <p:sldId id="3337" r:id="rId30"/>
    <p:sldId id="3320" r:id="rId31"/>
    <p:sldId id="3338" r:id="rId32"/>
    <p:sldId id="3321" r:id="rId33"/>
    <p:sldId id="3325" r:id="rId34"/>
    <p:sldId id="3340" r:id="rId35"/>
    <p:sldId id="3341" r:id="rId36"/>
    <p:sldId id="3228" r:id="rId37"/>
    <p:sldId id="3268" r:id="rId38"/>
    <p:sldId id="3339" r:id="rId39"/>
    <p:sldId id="3346" r:id="rId40"/>
    <p:sldId id="270" r:id="rId41"/>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 id="3347"/>
            <p14:sldId id="3326"/>
          </p14:sldIdLst>
        </p14:section>
        <p14:section name="Gale proposal" id="{422BCF65-06EB-4DDB-9F91-1A179F604A6D}">
          <p14:sldIdLst>
            <p14:sldId id="3328"/>
            <p14:sldId id="3331"/>
            <p14:sldId id="3332"/>
            <p14:sldId id="3333"/>
            <p14:sldId id="3334"/>
            <p14:sldId id="3348"/>
          </p14:sldIdLst>
        </p14:section>
        <p14:section name="User Groups" id="{000155C2-D91D-40C3-B0B0-56517C1811B5}">
          <p14:sldIdLst>
            <p14:sldId id="3330"/>
            <p14:sldId id="3329"/>
            <p14:sldId id="3342"/>
            <p14:sldId id="3345"/>
            <p14:sldId id="3343"/>
            <p14:sldId id="3344"/>
          </p14:sldIdLst>
        </p14:section>
        <p14:section name="Online patron registration" id="{25AE8C1A-8C19-4B71-8DCF-8F4E06B57520}">
          <p14:sldIdLst>
            <p14:sldId id="3316"/>
            <p14:sldId id="3317"/>
            <p14:sldId id="3336"/>
            <p14:sldId id="3322"/>
            <p14:sldId id="3323"/>
            <p14:sldId id="3318"/>
            <p14:sldId id="3319"/>
            <p14:sldId id="3324"/>
            <p14:sldId id="3337"/>
            <p14:sldId id="3320"/>
            <p14:sldId id="3338"/>
            <p14:sldId id="3321"/>
            <p14:sldId id="3325"/>
            <p14:sldId id="3340"/>
            <p14:sldId id="3341"/>
          </p14:sldIdLst>
        </p14:section>
        <p14:section name="Expo" id="{D03C1960-7625-4823-B800-022D4AE8E2D0}">
          <p14:sldIdLst>
            <p14:sldId id="3228"/>
            <p14:sldId id="3268"/>
            <p14:sldId id="3339"/>
            <p14:sldId id="3346"/>
          </p14:sldIdLst>
        </p14:section>
        <p14:section name="End" id="{A9A3321D-5B1D-4247-A264-F1F28D2A36BA}">
          <p14:sldIdLst>
            <p14:sldId id="27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DD835"/>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992BA0-5DA5-49FB-9A77-6B0B193D083E}" v="4" dt="2024-09-09T21:11:22.8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04A3A-7B32-4A2E-AC30-5E06956676FC}" type="doc">
      <dgm:prSet loTypeId="urn:microsoft.com/office/officeart/2016/7/layout/BasicTimeline" loCatId="process" qsTypeId="urn:microsoft.com/office/officeart/2005/8/quickstyle/simple1" qsCatId="simple" csTypeId="urn:microsoft.com/office/officeart/2005/8/colors/colorful1" csCatId="colorful" phldr="1"/>
      <dgm:spPr/>
      <dgm:t>
        <a:bodyPr/>
        <a:lstStyle/>
        <a:p>
          <a:endParaRPr lang="en-US"/>
        </a:p>
      </dgm:t>
    </dgm:pt>
    <dgm:pt modelId="{8F86AC63-E78B-4224-BB07-C98513C6A279}">
      <dgm:prSet/>
      <dgm:spPr/>
      <dgm:t>
        <a:bodyPr/>
        <a:lstStyle/>
        <a:p>
          <a:r>
            <a:rPr lang="en-US"/>
            <a:t>Webinar #2 @ 10:00AM</a:t>
          </a:r>
        </a:p>
      </dgm:t>
    </dgm:pt>
    <dgm:pt modelId="{81281039-64E9-4BE8-88CB-E83FF6F72F58}" type="parTrans" cxnId="{AA4E54E7-7365-41AE-A2EC-347E7D309901}">
      <dgm:prSet/>
      <dgm:spPr/>
      <dgm:t>
        <a:bodyPr/>
        <a:lstStyle/>
        <a:p>
          <a:endParaRPr lang="en-US"/>
        </a:p>
      </dgm:t>
    </dgm:pt>
    <dgm:pt modelId="{800D0BC6-EB97-4325-BD97-C3150D82D743}" type="sibTrans" cxnId="{AA4E54E7-7365-41AE-A2EC-347E7D309901}">
      <dgm:prSet/>
      <dgm:spPr/>
      <dgm:t>
        <a:bodyPr/>
        <a:lstStyle/>
        <a:p>
          <a:endParaRPr lang="en-US"/>
        </a:p>
      </dgm:t>
    </dgm:pt>
    <dgm:pt modelId="{01142B44-ECA3-4D7E-B2E1-282085125809}">
      <dgm:prSet/>
      <dgm:spPr/>
      <dgm:t>
        <a:bodyPr/>
        <a:lstStyle/>
        <a:p>
          <a:r>
            <a:rPr lang="en-US"/>
            <a:t>Library decision deadline</a:t>
          </a:r>
        </a:p>
      </dgm:t>
    </dgm:pt>
    <dgm:pt modelId="{D229EBE2-310D-4B6A-8EAF-8776ADDC61DA}" type="parTrans" cxnId="{75A22C50-2FFE-4BEB-A045-ED78273B0D6C}">
      <dgm:prSet/>
      <dgm:spPr/>
      <dgm:t>
        <a:bodyPr/>
        <a:lstStyle/>
        <a:p>
          <a:endParaRPr lang="en-US"/>
        </a:p>
      </dgm:t>
    </dgm:pt>
    <dgm:pt modelId="{91A22603-1CCF-433E-9B0D-EA8E416078D9}" type="sibTrans" cxnId="{75A22C50-2FFE-4BEB-A045-ED78273B0D6C}">
      <dgm:prSet/>
      <dgm:spPr/>
      <dgm:t>
        <a:bodyPr/>
        <a:lstStyle/>
        <a:p>
          <a:endParaRPr lang="en-US"/>
        </a:p>
      </dgm:t>
    </dgm:pt>
    <dgm:pt modelId="{FC008778-BA5C-40BE-A2C3-830430D50368}">
      <dgm:prSet/>
      <dgm:spPr/>
      <dgm:t>
        <a:bodyPr/>
        <a:lstStyle/>
        <a:p>
          <a:pPr>
            <a:defRPr b="1"/>
          </a:pPr>
          <a:r>
            <a:rPr lang="en-US"/>
            <a:t>January 1</a:t>
          </a:r>
        </a:p>
      </dgm:t>
    </dgm:pt>
    <dgm:pt modelId="{0EA49228-3F74-4514-A2E5-FC69C2CDE9EE}" type="parTrans" cxnId="{A2AF34B2-1E4F-4A64-96CD-7CBD80802726}">
      <dgm:prSet/>
      <dgm:spPr/>
      <dgm:t>
        <a:bodyPr/>
        <a:lstStyle/>
        <a:p>
          <a:endParaRPr lang="en-US"/>
        </a:p>
      </dgm:t>
    </dgm:pt>
    <dgm:pt modelId="{439FCF05-9D5F-423A-AFE0-8EEC8A5230CF}" type="sibTrans" cxnId="{A2AF34B2-1E4F-4A64-96CD-7CBD80802726}">
      <dgm:prSet/>
      <dgm:spPr/>
      <dgm:t>
        <a:bodyPr/>
        <a:lstStyle/>
        <a:p>
          <a:endParaRPr lang="en-US"/>
        </a:p>
      </dgm:t>
    </dgm:pt>
    <dgm:pt modelId="{D2D746C1-7F25-455F-A14A-CDC9045CF5AE}">
      <dgm:prSet/>
      <dgm:spPr/>
      <dgm:t>
        <a:bodyPr/>
        <a:lstStyle/>
        <a:p>
          <a:r>
            <a:rPr lang="en-US"/>
            <a:t>Subscription starts</a:t>
          </a:r>
        </a:p>
      </dgm:t>
    </dgm:pt>
    <dgm:pt modelId="{01215E94-CE6A-4A96-BD90-D7D48B285E69}" type="parTrans" cxnId="{B3BC7897-2E32-48AE-8DEF-C74845FFA664}">
      <dgm:prSet/>
      <dgm:spPr/>
      <dgm:t>
        <a:bodyPr/>
        <a:lstStyle/>
        <a:p>
          <a:endParaRPr lang="en-US"/>
        </a:p>
      </dgm:t>
    </dgm:pt>
    <dgm:pt modelId="{12AF1532-D718-4DE0-9C48-9061B68F4612}" type="sibTrans" cxnId="{B3BC7897-2E32-48AE-8DEF-C74845FFA664}">
      <dgm:prSet/>
      <dgm:spPr/>
      <dgm:t>
        <a:bodyPr/>
        <a:lstStyle/>
        <a:p>
          <a:endParaRPr lang="en-US"/>
        </a:p>
      </dgm:t>
    </dgm:pt>
    <dgm:pt modelId="{23B4C53B-1E43-40BF-8FC8-12B8D1E01393}">
      <dgm:prSet/>
      <dgm:spPr/>
      <dgm:t>
        <a:bodyPr/>
        <a:lstStyle/>
        <a:p>
          <a:pPr>
            <a:defRPr b="1"/>
          </a:pPr>
          <a:r>
            <a:rPr lang="en-US"/>
            <a:t>October</a:t>
          </a:r>
        </a:p>
      </dgm:t>
    </dgm:pt>
    <dgm:pt modelId="{517FA463-5428-4BC9-B1E4-56C491A49E17}" type="parTrans" cxnId="{CABF8D06-2D22-45E0-B4A8-91B7EB8FA3E8}">
      <dgm:prSet/>
      <dgm:spPr/>
    </dgm:pt>
    <dgm:pt modelId="{E1D7904F-963F-474F-BC9D-5C68E28B4F18}" type="sibTrans" cxnId="{CABF8D06-2D22-45E0-B4A8-91B7EB8FA3E8}">
      <dgm:prSet/>
      <dgm:spPr/>
    </dgm:pt>
    <dgm:pt modelId="{722D8E4B-BB33-4FFC-B6FA-96E76C2BA018}">
      <dgm:prSet/>
      <dgm:spPr/>
      <dgm:t>
        <a:bodyPr/>
        <a:lstStyle/>
        <a:p>
          <a:r>
            <a:rPr lang="en-US"/>
            <a:t>Udemy trial site available</a:t>
          </a:r>
        </a:p>
      </dgm:t>
    </dgm:pt>
    <dgm:pt modelId="{392B98AF-68C5-457A-854E-A750FE36FFC2}" type="parTrans" cxnId="{858A657F-9459-427E-AA62-287263B03381}">
      <dgm:prSet/>
      <dgm:spPr/>
      <dgm:t>
        <a:bodyPr/>
        <a:lstStyle/>
        <a:p>
          <a:endParaRPr lang="en-US"/>
        </a:p>
      </dgm:t>
    </dgm:pt>
    <dgm:pt modelId="{97B29992-B1DF-4CA3-BCAD-F4488CE4360C}" type="sibTrans" cxnId="{858A657F-9459-427E-AA62-287263B03381}">
      <dgm:prSet/>
      <dgm:spPr/>
      <dgm:t>
        <a:bodyPr/>
        <a:lstStyle/>
        <a:p>
          <a:endParaRPr lang="en-US"/>
        </a:p>
      </dgm:t>
    </dgm:pt>
    <dgm:pt modelId="{238BAE6E-9C84-49D4-AFE8-C4735BD400CA}">
      <dgm:prSet/>
      <dgm:spPr/>
      <dgm:t>
        <a:bodyPr/>
        <a:lstStyle/>
        <a:p>
          <a:pPr>
            <a:defRPr b="1"/>
          </a:pPr>
          <a:r>
            <a:rPr lang="en-US"/>
            <a:t>October 1</a:t>
          </a:r>
        </a:p>
      </dgm:t>
    </dgm:pt>
    <dgm:pt modelId="{D2BB2B74-B186-40F5-9499-87FCAB10AB79}" type="parTrans" cxnId="{96B3B82A-BE33-48FD-A400-73D6AB98EA9F}">
      <dgm:prSet/>
      <dgm:spPr/>
    </dgm:pt>
    <dgm:pt modelId="{E5177CBF-94B1-47A3-A856-2DD8E676E794}" type="sibTrans" cxnId="{96B3B82A-BE33-48FD-A400-73D6AB98EA9F}">
      <dgm:prSet/>
      <dgm:spPr/>
    </dgm:pt>
    <dgm:pt modelId="{3B9F0D26-3906-433B-AD0D-2D683ED187B6}">
      <dgm:prSet/>
      <dgm:spPr/>
      <dgm:t>
        <a:bodyPr/>
        <a:lstStyle/>
        <a:p>
          <a:r>
            <a:rPr lang="en-US"/>
            <a:t>Webinar #1 @ 2:00 PM</a:t>
          </a:r>
        </a:p>
      </dgm:t>
    </dgm:pt>
    <dgm:pt modelId="{89990ECE-DB91-4DDB-9C14-E73BB3A28AE9}" type="parTrans" cxnId="{6C15DC3A-35C4-46EA-B98C-7CD371B37B4E}">
      <dgm:prSet/>
      <dgm:spPr/>
      <dgm:t>
        <a:bodyPr/>
        <a:lstStyle/>
        <a:p>
          <a:endParaRPr lang="en-US"/>
        </a:p>
      </dgm:t>
    </dgm:pt>
    <dgm:pt modelId="{773115E7-AF3B-4051-B499-729EC62118F9}" type="sibTrans" cxnId="{6C15DC3A-35C4-46EA-B98C-7CD371B37B4E}">
      <dgm:prSet/>
      <dgm:spPr/>
      <dgm:t>
        <a:bodyPr/>
        <a:lstStyle/>
        <a:p>
          <a:endParaRPr lang="en-US"/>
        </a:p>
      </dgm:t>
    </dgm:pt>
    <dgm:pt modelId="{E4B905C2-A043-4554-863E-8DE0F86ADAF7}">
      <dgm:prSet/>
      <dgm:spPr/>
      <dgm:t>
        <a:bodyPr/>
        <a:lstStyle/>
        <a:p>
          <a:pPr>
            <a:defRPr b="1"/>
          </a:pPr>
          <a:r>
            <a:rPr lang="en-US"/>
            <a:t>November 6</a:t>
          </a:r>
        </a:p>
      </dgm:t>
    </dgm:pt>
    <dgm:pt modelId="{B50FCA9C-0E0C-47AD-957A-97DDD5057C7E}" type="parTrans" cxnId="{90FF07CC-1EF3-463F-9A68-2319FAF0D35D}">
      <dgm:prSet/>
      <dgm:spPr/>
    </dgm:pt>
    <dgm:pt modelId="{5E44EF9D-5ED3-4176-B354-163EEC6C8270}" type="sibTrans" cxnId="{90FF07CC-1EF3-463F-9A68-2319FAF0D35D}">
      <dgm:prSet/>
      <dgm:spPr/>
    </dgm:pt>
    <dgm:pt modelId="{769C14B0-CBF8-4637-B6EA-E2BB207A3CF9}">
      <dgm:prSet/>
      <dgm:spPr/>
      <dgm:t>
        <a:bodyPr/>
        <a:lstStyle/>
        <a:p>
          <a:pPr>
            <a:defRPr b="1"/>
          </a:pPr>
          <a:r>
            <a:rPr lang="en-US"/>
            <a:t> November 30</a:t>
          </a:r>
        </a:p>
      </dgm:t>
    </dgm:pt>
    <dgm:pt modelId="{C2C088AA-EDFE-4C56-83D9-06B0388A13EF}" type="parTrans" cxnId="{DF121535-8D01-4CAE-8581-7BAE2D2DA595}">
      <dgm:prSet/>
      <dgm:spPr/>
    </dgm:pt>
    <dgm:pt modelId="{7CF606F4-4EA8-43BD-90F7-3336509D72F6}" type="sibTrans" cxnId="{DF121535-8D01-4CAE-8581-7BAE2D2DA595}">
      <dgm:prSet/>
      <dgm:spPr/>
    </dgm:pt>
    <dgm:pt modelId="{D642F644-AB5D-4600-9173-87491597BD0B}" type="pres">
      <dgm:prSet presAssocID="{B3504A3A-7B32-4A2E-AC30-5E06956676FC}" presName="root" presStyleCnt="0">
        <dgm:presLayoutVars>
          <dgm:chMax/>
          <dgm:chPref/>
          <dgm:animLvl val="lvl"/>
        </dgm:presLayoutVars>
      </dgm:prSet>
      <dgm:spPr/>
    </dgm:pt>
    <dgm:pt modelId="{68D6F606-3883-4051-AC30-01EC337DC00A}" type="pres">
      <dgm:prSet presAssocID="{B3504A3A-7B32-4A2E-AC30-5E06956676FC}" presName="divider" presStyleLbl="fgAccFollowNode1" presStyleIdx="0" presStyleCnt="1"/>
      <dgm:spPr>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tailEnd type="triangle" w="lg" len="lg"/>
        </a:ln>
        <a:effectLst/>
      </dgm:spPr>
    </dgm:pt>
    <dgm:pt modelId="{45C64783-74BE-497C-9441-0F5F6926B2AC}" type="pres">
      <dgm:prSet presAssocID="{B3504A3A-7B32-4A2E-AC30-5E06956676FC}" presName="nodes" presStyleCnt="0">
        <dgm:presLayoutVars>
          <dgm:chMax/>
          <dgm:chPref/>
          <dgm:animLvl val="lvl"/>
        </dgm:presLayoutVars>
      </dgm:prSet>
      <dgm:spPr/>
    </dgm:pt>
    <dgm:pt modelId="{77B47DB3-A161-4D18-8902-D3EDC2655E5A}" type="pres">
      <dgm:prSet presAssocID="{23B4C53B-1E43-40BF-8FC8-12B8D1E01393}" presName="composite" presStyleCnt="0"/>
      <dgm:spPr/>
    </dgm:pt>
    <dgm:pt modelId="{363DBDA1-55E4-4FFC-80C4-DAD89A30D01D}" type="pres">
      <dgm:prSet presAssocID="{23B4C53B-1E43-40BF-8FC8-12B8D1E01393}" presName="L1TextContainer" presStyleLbl="revTx" presStyleIdx="0" presStyleCnt="5">
        <dgm:presLayoutVars>
          <dgm:chMax val="1"/>
          <dgm:chPref val="1"/>
          <dgm:bulletEnabled val="1"/>
        </dgm:presLayoutVars>
      </dgm:prSet>
      <dgm:spPr/>
    </dgm:pt>
    <dgm:pt modelId="{1069A9D1-4D56-4C43-BB64-4927D3175BCC}" type="pres">
      <dgm:prSet presAssocID="{23B4C53B-1E43-40BF-8FC8-12B8D1E01393}" presName="L2TextContainerWrapper" presStyleCnt="0">
        <dgm:presLayoutVars>
          <dgm:chMax val="0"/>
          <dgm:chPref val="0"/>
          <dgm:bulletEnabled val="1"/>
        </dgm:presLayoutVars>
      </dgm:prSet>
      <dgm:spPr/>
    </dgm:pt>
    <dgm:pt modelId="{A729F98A-EA56-4488-8EEC-4CB5256346CD}" type="pres">
      <dgm:prSet presAssocID="{23B4C53B-1E43-40BF-8FC8-12B8D1E01393}" presName="L2TextContainer" presStyleLbl="bgAcc1" presStyleIdx="0" presStyleCnt="5"/>
      <dgm:spPr/>
    </dgm:pt>
    <dgm:pt modelId="{D0DA1976-D5E0-4747-A564-B8CDCE0AF92A}" type="pres">
      <dgm:prSet presAssocID="{23B4C53B-1E43-40BF-8FC8-12B8D1E01393}" presName="FlexibleEmptyPlaceHolder" presStyleCnt="0"/>
      <dgm:spPr/>
    </dgm:pt>
    <dgm:pt modelId="{C36BEF6F-B7F0-42EE-A707-FAAEA47066D4}" type="pres">
      <dgm:prSet presAssocID="{23B4C53B-1E43-40BF-8FC8-12B8D1E01393}" presName="ConnectLine" presStyleLbl="sibTrans1D1" presStyleIdx="0" presStyleCnt="5"/>
      <dgm:spPr>
        <a:noFill/>
        <a:ln w="12700" cap="flat" cmpd="sng" algn="ctr">
          <a:solidFill>
            <a:schemeClr val="accent2">
              <a:hueOff val="0"/>
              <a:satOff val="0"/>
              <a:lumOff val="0"/>
              <a:alphaOff val="0"/>
            </a:schemeClr>
          </a:solidFill>
          <a:prstDash val="dash"/>
          <a:miter lim="800000"/>
        </a:ln>
        <a:effectLst/>
      </dgm:spPr>
    </dgm:pt>
    <dgm:pt modelId="{9B6FEC3F-B7C6-4E19-9E3E-FC11F6FAF21B}" type="pres">
      <dgm:prSet presAssocID="{23B4C53B-1E43-40BF-8FC8-12B8D1E01393}" presName="ConnectorPoint" presStyleLbl="alignNode1" presStyleIdx="0" presStyleCnt="5"/>
      <dgm:spPr/>
    </dgm:pt>
    <dgm:pt modelId="{EF1367BF-6125-40EE-97CC-7E4E21F43144}" type="pres">
      <dgm:prSet presAssocID="{23B4C53B-1E43-40BF-8FC8-12B8D1E01393}" presName="EmptyPlaceHolder" presStyleCnt="0"/>
      <dgm:spPr/>
    </dgm:pt>
    <dgm:pt modelId="{F23651D3-3A9F-436E-9090-6B555CF61172}" type="pres">
      <dgm:prSet presAssocID="{E1D7904F-963F-474F-BC9D-5C68E28B4F18}" presName="spaceBetweenRectangles" presStyleCnt="0"/>
      <dgm:spPr/>
    </dgm:pt>
    <dgm:pt modelId="{31195A2A-5057-4FB5-80D3-A6DCD452B7BD}" type="pres">
      <dgm:prSet presAssocID="{238BAE6E-9C84-49D4-AFE8-C4735BD400CA}" presName="composite" presStyleCnt="0"/>
      <dgm:spPr/>
    </dgm:pt>
    <dgm:pt modelId="{F1B83FE6-CA2D-4DEA-A6F0-13F6717130EC}" type="pres">
      <dgm:prSet presAssocID="{238BAE6E-9C84-49D4-AFE8-C4735BD400CA}" presName="L1TextContainer" presStyleLbl="revTx" presStyleIdx="1" presStyleCnt="5">
        <dgm:presLayoutVars>
          <dgm:chMax val="1"/>
          <dgm:chPref val="1"/>
          <dgm:bulletEnabled val="1"/>
        </dgm:presLayoutVars>
      </dgm:prSet>
      <dgm:spPr/>
    </dgm:pt>
    <dgm:pt modelId="{FD4FA256-858A-4D12-A8D5-7E1FCBBB544D}" type="pres">
      <dgm:prSet presAssocID="{238BAE6E-9C84-49D4-AFE8-C4735BD400CA}" presName="L2TextContainerWrapper" presStyleCnt="0">
        <dgm:presLayoutVars>
          <dgm:chMax val="0"/>
          <dgm:chPref val="0"/>
          <dgm:bulletEnabled val="1"/>
        </dgm:presLayoutVars>
      </dgm:prSet>
      <dgm:spPr/>
    </dgm:pt>
    <dgm:pt modelId="{726093DC-0CDB-4E00-8588-49EEC4A5C551}" type="pres">
      <dgm:prSet presAssocID="{238BAE6E-9C84-49D4-AFE8-C4735BD400CA}" presName="L2TextContainer" presStyleLbl="bgAcc1" presStyleIdx="1" presStyleCnt="5"/>
      <dgm:spPr/>
    </dgm:pt>
    <dgm:pt modelId="{E4B1BE64-273D-466E-986B-746781361388}" type="pres">
      <dgm:prSet presAssocID="{238BAE6E-9C84-49D4-AFE8-C4735BD400CA}" presName="FlexibleEmptyPlaceHolder" presStyleCnt="0"/>
      <dgm:spPr/>
    </dgm:pt>
    <dgm:pt modelId="{AB13A713-FA59-4D33-B63A-916C14902516}" type="pres">
      <dgm:prSet presAssocID="{238BAE6E-9C84-49D4-AFE8-C4735BD400CA}" presName="ConnectLine" presStyleLbl="sibTrans1D1" presStyleIdx="1" presStyleCnt="5"/>
      <dgm:spPr>
        <a:noFill/>
        <a:ln w="12700" cap="flat" cmpd="sng" algn="ctr">
          <a:solidFill>
            <a:schemeClr val="accent4">
              <a:hueOff val="0"/>
              <a:satOff val="0"/>
              <a:lumOff val="0"/>
              <a:alphaOff val="0"/>
            </a:schemeClr>
          </a:solidFill>
          <a:prstDash val="dash"/>
          <a:miter lim="800000"/>
        </a:ln>
        <a:effectLst/>
      </dgm:spPr>
    </dgm:pt>
    <dgm:pt modelId="{7BC1D29D-87AB-4983-BF39-AA1EE28465EC}" type="pres">
      <dgm:prSet presAssocID="{238BAE6E-9C84-49D4-AFE8-C4735BD400CA}" presName="ConnectorPoint" presStyleLbl="alignNode1" presStyleIdx="1" presStyleCnt="5"/>
      <dgm:spPr/>
    </dgm:pt>
    <dgm:pt modelId="{430F7815-3C28-4BAA-8D27-1FA5491430C9}" type="pres">
      <dgm:prSet presAssocID="{238BAE6E-9C84-49D4-AFE8-C4735BD400CA}" presName="EmptyPlaceHolder" presStyleCnt="0"/>
      <dgm:spPr/>
    </dgm:pt>
    <dgm:pt modelId="{9F4F65CE-6C1B-429A-B2B6-2397C14E2203}" type="pres">
      <dgm:prSet presAssocID="{E5177CBF-94B1-47A3-A856-2DD8E676E794}" presName="spaceBetweenRectangles" presStyleCnt="0"/>
      <dgm:spPr/>
    </dgm:pt>
    <dgm:pt modelId="{9971562B-C914-4BE3-8891-89A7EA2C2EB5}" type="pres">
      <dgm:prSet presAssocID="{E4B905C2-A043-4554-863E-8DE0F86ADAF7}" presName="composite" presStyleCnt="0"/>
      <dgm:spPr/>
    </dgm:pt>
    <dgm:pt modelId="{63286D6C-92DD-4424-B51E-165028D0ACEA}" type="pres">
      <dgm:prSet presAssocID="{E4B905C2-A043-4554-863E-8DE0F86ADAF7}" presName="L1TextContainer" presStyleLbl="revTx" presStyleIdx="2" presStyleCnt="5">
        <dgm:presLayoutVars>
          <dgm:chMax val="1"/>
          <dgm:chPref val="1"/>
          <dgm:bulletEnabled val="1"/>
        </dgm:presLayoutVars>
      </dgm:prSet>
      <dgm:spPr/>
    </dgm:pt>
    <dgm:pt modelId="{36A5ED79-091D-41EF-AF70-E0C551E55B2B}" type="pres">
      <dgm:prSet presAssocID="{E4B905C2-A043-4554-863E-8DE0F86ADAF7}" presName="L2TextContainerWrapper" presStyleCnt="0">
        <dgm:presLayoutVars>
          <dgm:chMax val="0"/>
          <dgm:chPref val="0"/>
          <dgm:bulletEnabled val="1"/>
        </dgm:presLayoutVars>
      </dgm:prSet>
      <dgm:spPr/>
    </dgm:pt>
    <dgm:pt modelId="{EE2EF66F-8A08-4EFB-8CE1-1D40B101A904}" type="pres">
      <dgm:prSet presAssocID="{E4B905C2-A043-4554-863E-8DE0F86ADAF7}" presName="L2TextContainer" presStyleLbl="bgAcc1" presStyleIdx="2" presStyleCnt="5"/>
      <dgm:spPr/>
    </dgm:pt>
    <dgm:pt modelId="{22CDCBE4-C149-48DF-93B3-1178456EFE16}" type="pres">
      <dgm:prSet presAssocID="{E4B905C2-A043-4554-863E-8DE0F86ADAF7}" presName="FlexibleEmptyPlaceHolder" presStyleCnt="0"/>
      <dgm:spPr/>
    </dgm:pt>
    <dgm:pt modelId="{7866E1AD-D151-4B0A-8745-622954970D90}" type="pres">
      <dgm:prSet presAssocID="{E4B905C2-A043-4554-863E-8DE0F86ADAF7}" presName="ConnectLine" presStyleLbl="sibTrans1D1" presStyleIdx="2" presStyleCnt="5"/>
      <dgm:spPr>
        <a:noFill/>
        <a:ln w="12700" cap="flat" cmpd="sng" algn="ctr">
          <a:solidFill>
            <a:schemeClr val="accent5">
              <a:hueOff val="0"/>
              <a:satOff val="0"/>
              <a:lumOff val="0"/>
              <a:alphaOff val="0"/>
            </a:schemeClr>
          </a:solidFill>
          <a:prstDash val="dash"/>
          <a:miter lim="800000"/>
        </a:ln>
        <a:effectLst/>
      </dgm:spPr>
    </dgm:pt>
    <dgm:pt modelId="{C86FD704-C459-40F5-BED7-684F73F1B37F}" type="pres">
      <dgm:prSet presAssocID="{E4B905C2-A043-4554-863E-8DE0F86ADAF7}" presName="ConnectorPoint" presStyleLbl="alignNode1" presStyleIdx="2" presStyleCnt="5"/>
      <dgm:spPr/>
    </dgm:pt>
    <dgm:pt modelId="{F53B257A-4EB8-439C-BB18-541B4E64153F}" type="pres">
      <dgm:prSet presAssocID="{E4B905C2-A043-4554-863E-8DE0F86ADAF7}" presName="EmptyPlaceHolder" presStyleCnt="0"/>
      <dgm:spPr/>
    </dgm:pt>
    <dgm:pt modelId="{7F3CBF65-C115-4EB3-8B64-902350C81233}" type="pres">
      <dgm:prSet presAssocID="{5E44EF9D-5ED3-4176-B354-163EEC6C8270}" presName="spaceBetweenRectangles" presStyleCnt="0"/>
      <dgm:spPr/>
    </dgm:pt>
    <dgm:pt modelId="{5CBA5F0F-394C-44AE-B900-E2000E7CFC5D}" type="pres">
      <dgm:prSet presAssocID="{769C14B0-CBF8-4637-B6EA-E2BB207A3CF9}" presName="composite" presStyleCnt="0"/>
      <dgm:spPr/>
    </dgm:pt>
    <dgm:pt modelId="{01566C41-7B06-490F-AFD0-05DBC91E4600}" type="pres">
      <dgm:prSet presAssocID="{769C14B0-CBF8-4637-B6EA-E2BB207A3CF9}" presName="L1TextContainer" presStyleLbl="revTx" presStyleIdx="3" presStyleCnt="5">
        <dgm:presLayoutVars>
          <dgm:chMax val="1"/>
          <dgm:chPref val="1"/>
          <dgm:bulletEnabled val="1"/>
        </dgm:presLayoutVars>
      </dgm:prSet>
      <dgm:spPr/>
    </dgm:pt>
    <dgm:pt modelId="{B7230177-FD6E-4632-9A39-9CBC4ED8ECEC}" type="pres">
      <dgm:prSet presAssocID="{769C14B0-CBF8-4637-B6EA-E2BB207A3CF9}" presName="L2TextContainerWrapper" presStyleCnt="0">
        <dgm:presLayoutVars>
          <dgm:chMax val="0"/>
          <dgm:chPref val="0"/>
          <dgm:bulletEnabled val="1"/>
        </dgm:presLayoutVars>
      </dgm:prSet>
      <dgm:spPr/>
    </dgm:pt>
    <dgm:pt modelId="{1D14B3A3-3358-4526-BEE8-1A9A926CA39A}" type="pres">
      <dgm:prSet presAssocID="{769C14B0-CBF8-4637-B6EA-E2BB207A3CF9}" presName="L2TextContainer" presStyleLbl="bgAcc1" presStyleIdx="3" presStyleCnt="5"/>
      <dgm:spPr/>
    </dgm:pt>
    <dgm:pt modelId="{D451F93F-A416-489F-AF67-205FECDC654C}" type="pres">
      <dgm:prSet presAssocID="{769C14B0-CBF8-4637-B6EA-E2BB207A3CF9}" presName="FlexibleEmptyPlaceHolder" presStyleCnt="0"/>
      <dgm:spPr/>
    </dgm:pt>
    <dgm:pt modelId="{684918A8-BBF3-4A37-A803-6E2C0388C115}" type="pres">
      <dgm:prSet presAssocID="{769C14B0-CBF8-4637-B6EA-E2BB207A3CF9}" presName="ConnectLine" presStyleLbl="sibTrans1D1" presStyleIdx="3" presStyleCnt="5"/>
      <dgm:spPr>
        <a:noFill/>
        <a:ln w="12700" cap="flat" cmpd="sng" algn="ctr">
          <a:solidFill>
            <a:schemeClr val="accent5">
              <a:hueOff val="0"/>
              <a:satOff val="0"/>
              <a:lumOff val="0"/>
              <a:alphaOff val="0"/>
            </a:schemeClr>
          </a:solidFill>
          <a:prstDash val="dash"/>
          <a:miter lim="800000"/>
        </a:ln>
        <a:effectLst/>
      </dgm:spPr>
    </dgm:pt>
    <dgm:pt modelId="{7E22EBD1-6E9C-4681-B8CD-A4467B3BEC07}" type="pres">
      <dgm:prSet presAssocID="{769C14B0-CBF8-4637-B6EA-E2BB207A3CF9}" presName="ConnectorPoint" presStyleLbl="alignNode1" presStyleIdx="3" presStyleCnt="5"/>
      <dgm:spPr/>
    </dgm:pt>
    <dgm:pt modelId="{617195EC-5FDF-4EC9-AB42-C8E405299566}" type="pres">
      <dgm:prSet presAssocID="{769C14B0-CBF8-4637-B6EA-E2BB207A3CF9}" presName="EmptyPlaceHolder" presStyleCnt="0"/>
      <dgm:spPr/>
    </dgm:pt>
    <dgm:pt modelId="{5E238414-EA8E-47E5-AFD2-EAE971701B69}" type="pres">
      <dgm:prSet presAssocID="{7CF606F4-4EA8-43BD-90F7-3336509D72F6}" presName="spaceBetweenRectangles" presStyleCnt="0"/>
      <dgm:spPr/>
    </dgm:pt>
    <dgm:pt modelId="{9C702249-209F-4255-97D4-B28813CC556E}" type="pres">
      <dgm:prSet presAssocID="{FC008778-BA5C-40BE-A2C3-830430D50368}" presName="composite" presStyleCnt="0"/>
      <dgm:spPr/>
    </dgm:pt>
    <dgm:pt modelId="{E62C0CC0-170C-4961-9F7C-AF3D6B489BBF}" type="pres">
      <dgm:prSet presAssocID="{FC008778-BA5C-40BE-A2C3-830430D50368}" presName="L1TextContainer" presStyleLbl="revTx" presStyleIdx="4" presStyleCnt="5">
        <dgm:presLayoutVars>
          <dgm:chMax val="1"/>
          <dgm:chPref val="1"/>
          <dgm:bulletEnabled val="1"/>
        </dgm:presLayoutVars>
      </dgm:prSet>
      <dgm:spPr/>
    </dgm:pt>
    <dgm:pt modelId="{3E5FAC60-B437-4098-8E33-12AE2AD9B10D}" type="pres">
      <dgm:prSet presAssocID="{FC008778-BA5C-40BE-A2C3-830430D50368}" presName="L2TextContainerWrapper" presStyleCnt="0">
        <dgm:presLayoutVars>
          <dgm:chMax val="0"/>
          <dgm:chPref val="0"/>
          <dgm:bulletEnabled val="1"/>
        </dgm:presLayoutVars>
      </dgm:prSet>
      <dgm:spPr/>
    </dgm:pt>
    <dgm:pt modelId="{953BC58B-5CBA-440D-9363-5C7537A7118E}" type="pres">
      <dgm:prSet presAssocID="{FC008778-BA5C-40BE-A2C3-830430D50368}" presName="L2TextContainer" presStyleLbl="bgAcc1" presStyleIdx="4" presStyleCnt="5"/>
      <dgm:spPr/>
    </dgm:pt>
    <dgm:pt modelId="{2064CCDE-FFAA-4B7F-AFB4-B92971030EDB}" type="pres">
      <dgm:prSet presAssocID="{FC008778-BA5C-40BE-A2C3-830430D50368}" presName="FlexibleEmptyPlaceHolder" presStyleCnt="0"/>
      <dgm:spPr/>
    </dgm:pt>
    <dgm:pt modelId="{BF0C1A3A-A6C0-429D-A3D1-D3223CEDFC0A}" type="pres">
      <dgm:prSet presAssocID="{FC008778-BA5C-40BE-A2C3-830430D50368}" presName="ConnectLine" presStyleLbl="sibTrans1D1" presStyleIdx="4" presStyleCnt="5"/>
      <dgm:spPr>
        <a:noFill/>
        <a:ln w="12700" cap="flat" cmpd="sng" algn="ctr">
          <a:solidFill>
            <a:schemeClr val="accent3">
              <a:hueOff val="0"/>
              <a:satOff val="0"/>
              <a:lumOff val="0"/>
              <a:alphaOff val="0"/>
            </a:schemeClr>
          </a:solidFill>
          <a:prstDash val="dash"/>
          <a:miter lim="800000"/>
        </a:ln>
        <a:effectLst/>
      </dgm:spPr>
    </dgm:pt>
    <dgm:pt modelId="{AF164627-6567-4C4F-A16B-05C423B26F3B}" type="pres">
      <dgm:prSet presAssocID="{FC008778-BA5C-40BE-A2C3-830430D50368}" presName="ConnectorPoint" presStyleLbl="alignNode1" presStyleIdx="4" presStyleCnt="5"/>
      <dgm:spPr/>
    </dgm:pt>
    <dgm:pt modelId="{4B661BD9-321F-4F74-8BC7-64E317B2C742}" type="pres">
      <dgm:prSet presAssocID="{FC008778-BA5C-40BE-A2C3-830430D50368}" presName="EmptyPlaceHolder" presStyleCnt="0"/>
      <dgm:spPr/>
    </dgm:pt>
  </dgm:ptLst>
  <dgm:cxnLst>
    <dgm:cxn modelId="{CABF8D06-2D22-45E0-B4A8-91B7EB8FA3E8}" srcId="{B3504A3A-7B32-4A2E-AC30-5E06956676FC}" destId="{23B4C53B-1E43-40BF-8FC8-12B8D1E01393}" srcOrd="0" destOrd="0" parTransId="{517FA463-5428-4BC9-B1E4-56C491A49E17}" sibTransId="{E1D7904F-963F-474F-BC9D-5C68E28B4F18}"/>
    <dgm:cxn modelId="{A13AEC0F-D94B-4648-A113-736889728CDF}" type="presOf" srcId="{FC008778-BA5C-40BE-A2C3-830430D50368}" destId="{E62C0CC0-170C-4961-9F7C-AF3D6B489BBF}" srcOrd="0" destOrd="0" presId="urn:microsoft.com/office/officeart/2016/7/layout/BasicTimeline"/>
    <dgm:cxn modelId="{DEF9F021-2F8B-4356-95AB-59D3A1C316AC}" type="presOf" srcId="{D2D746C1-7F25-455F-A14A-CDC9045CF5AE}" destId="{953BC58B-5CBA-440D-9363-5C7537A7118E}" srcOrd="0" destOrd="0" presId="urn:microsoft.com/office/officeart/2016/7/layout/BasicTimeline"/>
    <dgm:cxn modelId="{96B3B82A-BE33-48FD-A400-73D6AB98EA9F}" srcId="{B3504A3A-7B32-4A2E-AC30-5E06956676FC}" destId="{238BAE6E-9C84-49D4-AFE8-C4735BD400CA}" srcOrd="1" destOrd="0" parTransId="{D2BB2B74-B186-40F5-9499-87FCAB10AB79}" sibTransId="{E5177CBF-94B1-47A3-A856-2DD8E676E794}"/>
    <dgm:cxn modelId="{DF121535-8D01-4CAE-8581-7BAE2D2DA595}" srcId="{B3504A3A-7B32-4A2E-AC30-5E06956676FC}" destId="{769C14B0-CBF8-4637-B6EA-E2BB207A3CF9}" srcOrd="3" destOrd="0" parTransId="{C2C088AA-EDFE-4C56-83D9-06B0388A13EF}" sibTransId="{7CF606F4-4EA8-43BD-90F7-3336509D72F6}"/>
    <dgm:cxn modelId="{F301AF36-1E80-403A-A652-873705294B73}" type="presOf" srcId="{23B4C53B-1E43-40BF-8FC8-12B8D1E01393}" destId="{363DBDA1-55E4-4FFC-80C4-DAD89A30D01D}" srcOrd="0" destOrd="0" presId="urn:microsoft.com/office/officeart/2016/7/layout/BasicTimeline"/>
    <dgm:cxn modelId="{6C15DC3A-35C4-46EA-B98C-7CD371B37B4E}" srcId="{238BAE6E-9C84-49D4-AFE8-C4735BD400CA}" destId="{3B9F0D26-3906-433B-AD0D-2D683ED187B6}" srcOrd="0" destOrd="0" parTransId="{89990ECE-DB91-4DDB-9C14-E73BB3A28AE9}" sibTransId="{773115E7-AF3B-4051-B499-729EC62118F9}"/>
    <dgm:cxn modelId="{206C8445-1BBC-4A2B-8613-51A867921B32}" type="presOf" srcId="{769C14B0-CBF8-4637-B6EA-E2BB207A3CF9}" destId="{01566C41-7B06-490F-AFD0-05DBC91E4600}" srcOrd="0" destOrd="0" presId="urn:microsoft.com/office/officeart/2016/7/layout/BasicTimeline"/>
    <dgm:cxn modelId="{75A22C50-2FFE-4BEB-A045-ED78273B0D6C}" srcId="{769C14B0-CBF8-4637-B6EA-E2BB207A3CF9}" destId="{01142B44-ECA3-4D7E-B2E1-282085125809}" srcOrd="0" destOrd="0" parTransId="{D229EBE2-310D-4B6A-8EAF-8776ADDC61DA}" sibTransId="{91A22603-1CCF-433E-9B0D-EA8E416078D9}"/>
    <dgm:cxn modelId="{13798F76-F251-4AC1-9670-258260B77A13}" type="presOf" srcId="{B3504A3A-7B32-4A2E-AC30-5E06956676FC}" destId="{D642F644-AB5D-4600-9173-87491597BD0B}" srcOrd="0" destOrd="0" presId="urn:microsoft.com/office/officeart/2016/7/layout/BasicTimeline"/>
    <dgm:cxn modelId="{C73B7579-E2F4-4678-B760-8B38DF3AE472}" type="presOf" srcId="{722D8E4B-BB33-4FFC-B6FA-96E76C2BA018}" destId="{A729F98A-EA56-4488-8EEC-4CB5256346CD}" srcOrd="0" destOrd="0" presId="urn:microsoft.com/office/officeart/2016/7/layout/BasicTimeline"/>
    <dgm:cxn modelId="{FEFF777E-D5F5-4C01-ADE8-0B5E4EA95EC3}" type="presOf" srcId="{01142B44-ECA3-4D7E-B2E1-282085125809}" destId="{1D14B3A3-3358-4526-BEE8-1A9A926CA39A}" srcOrd="0" destOrd="0" presId="urn:microsoft.com/office/officeart/2016/7/layout/BasicTimeline"/>
    <dgm:cxn modelId="{858A657F-9459-427E-AA62-287263B03381}" srcId="{23B4C53B-1E43-40BF-8FC8-12B8D1E01393}" destId="{722D8E4B-BB33-4FFC-B6FA-96E76C2BA018}" srcOrd="0" destOrd="0" parTransId="{392B98AF-68C5-457A-854E-A750FE36FFC2}" sibTransId="{97B29992-B1DF-4CA3-BCAD-F4488CE4360C}"/>
    <dgm:cxn modelId="{B3BC7897-2E32-48AE-8DEF-C74845FFA664}" srcId="{FC008778-BA5C-40BE-A2C3-830430D50368}" destId="{D2D746C1-7F25-455F-A14A-CDC9045CF5AE}" srcOrd="0" destOrd="0" parTransId="{01215E94-CE6A-4A96-BD90-D7D48B285E69}" sibTransId="{12AF1532-D718-4DE0-9C48-9061B68F4612}"/>
    <dgm:cxn modelId="{D1CEFA9C-822F-4F71-97EF-AE484538EBDA}" type="presOf" srcId="{3B9F0D26-3906-433B-AD0D-2D683ED187B6}" destId="{726093DC-0CDB-4E00-8588-49EEC4A5C551}" srcOrd="0" destOrd="0" presId="urn:microsoft.com/office/officeart/2016/7/layout/BasicTimeline"/>
    <dgm:cxn modelId="{A2AF34B2-1E4F-4A64-96CD-7CBD80802726}" srcId="{B3504A3A-7B32-4A2E-AC30-5E06956676FC}" destId="{FC008778-BA5C-40BE-A2C3-830430D50368}" srcOrd="4" destOrd="0" parTransId="{0EA49228-3F74-4514-A2E5-FC69C2CDE9EE}" sibTransId="{439FCF05-9D5F-423A-AFE0-8EEC8A5230CF}"/>
    <dgm:cxn modelId="{AB7835CB-0A50-4BE0-8C10-84C15C41BB70}" type="presOf" srcId="{238BAE6E-9C84-49D4-AFE8-C4735BD400CA}" destId="{F1B83FE6-CA2D-4DEA-A6F0-13F6717130EC}" srcOrd="0" destOrd="0" presId="urn:microsoft.com/office/officeart/2016/7/layout/BasicTimeline"/>
    <dgm:cxn modelId="{90FF07CC-1EF3-463F-9A68-2319FAF0D35D}" srcId="{B3504A3A-7B32-4A2E-AC30-5E06956676FC}" destId="{E4B905C2-A043-4554-863E-8DE0F86ADAF7}" srcOrd="2" destOrd="0" parTransId="{B50FCA9C-0E0C-47AD-957A-97DDD5057C7E}" sibTransId="{5E44EF9D-5ED3-4176-B354-163EEC6C8270}"/>
    <dgm:cxn modelId="{5E6B4ED4-4C9D-4BE4-979C-71878CFEF036}" type="presOf" srcId="{E4B905C2-A043-4554-863E-8DE0F86ADAF7}" destId="{63286D6C-92DD-4424-B51E-165028D0ACEA}" srcOrd="0" destOrd="0" presId="urn:microsoft.com/office/officeart/2016/7/layout/BasicTimeline"/>
    <dgm:cxn modelId="{AA4E54E7-7365-41AE-A2EC-347E7D309901}" srcId="{E4B905C2-A043-4554-863E-8DE0F86ADAF7}" destId="{8F86AC63-E78B-4224-BB07-C98513C6A279}" srcOrd="0" destOrd="0" parTransId="{81281039-64E9-4BE8-88CB-E83FF6F72F58}" sibTransId="{800D0BC6-EB97-4325-BD97-C3150D82D743}"/>
    <dgm:cxn modelId="{7DE2B6F7-855A-4A13-9E3F-78F9FFC68251}" type="presOf" srcId="{8F86AC63-E78B-4224-BB07-C98513C6A279}" destId="{EE2EF66F-8A08-4EFB-8CE1-1D40B101A904}" srcOrd="0" destOrd="0" presId="urn:microsoft.com/office/officeart/2016/7/layout/BasicTimeline"/>
    <dgm:cxn modelId="{4AB3C263-03E0-4521-BF64-32169649658D}" type="presParOf" srcId="{D642F644-AB5D-4600-9173-87491597BD0B}" destId="{68D6F606-3883-4051-AC30-01EC337DC00A}" srcOrd="0" destOrd="0" presId="urn:microsoft.com/office/officeart/2016/7/layout/BasicTimeline"/>
    <dgm:cxn modelId="{1956115E-F384-41DD-AAAA-A2C07DC1821D}" type="presParOf" srcId="{D642F644-AB5D-4600-9173-87491597BD0B}" destId="{45C64783-74BE-497C-9441-0F5F6926B2AC}" srcOrd="1" destOrd="0" presId="urn:microsoft.com/office/officeart/2016/7/layout/BasicTimeline"/>
    <dgm:cxn modelId="{AD495C3E-155E-4757-AE6A-9E90BB26D6A4}" type="presParOf" srcId="{45C64783-74BE-497C-9441-0F5F6926B2AC}" destId="{77B47DB3-A161-4D18-8902-D3EDC2655E5A}" srcOrd="0" destOrd="0" presId="urn:microsoft.com/office/officeart/2016/7/layout/BasicTimeline"/>
    <dgm:cxn modelId="{E8564996-77BA-40D9-8820-D062ABEDCC01}" type="presParOf" srcId="{77B47DB3-A161-4D18-8902-D3EDC2655E5A}" destId="{363DBDA1-55E4-4FFC-80C4-DAD89A30D01D}" srcOrd="0" destOrd="0" presId="urn:microsoft.com/office/officeart/2016/7/layout/BasicTimeline"/>
    <dgm:cxn modelId="{4C8BACAB-126A-447C-9EE6-0C65F8D662D7}" type="presParOf" srcId="{77B47DB3-A161-4D18-8902-D3EDC2655E5A}" destId="{1069A9D1-4D56-4C43-BB64-4927D3175BCC}" srcOrd="1" destOrd="0" presId="urn:microsoft.com/office/officeart/2016/7/layout/BasicTimeline"/>
    <dgm:cxn modelId="{EE0E65CA-FC2E-4B08-BC51-B265CCF56D7D}" type="presParOf" srcId="{1069A9D1-4D56-4C43-BB64-4927D3175BCC}" destId="{A729F98A-EA56-4488-8EEC-4CB5256346CD}" srcOrd="0" destOrd="0" presId="urn:microsoft.com/office/officeart/2016/7/layout/BasicTimeline"/>
    <dgm:cxn modelId="{339EC460-A905-4936-B66E-C7D9E4DAB599}" type="presParOf" srcId="{1069A9D1-4D56-4C43-BB64-4927D3175BCC}" destId="{D0DA1976-D5E0-4747-A564-B8CDCE0AF92A}" srcOrd="1" destOrd="0" presId="urn:microsoft.com/office/officeart/2016/7/layout/BasicTimeline"/>
    <dgm:cxn modelId="{2FCF63D7-D385-4E30-802E-E3CBDB4438E7}" type="presParOf" srcId="{77B47DB3-A161-4D18-8902-D3EDC2655E5A}" destId="{C36BEF6F-B7F0-42EE-A707-FAAEA47066D4}" srcOrd="2" destOrd="0" presId="urn:microsoft.com/office/officeart/2016/7/layout/BasicTimeline"/>
    <dgm:cxn modelId="{73486494-3460-4145-B9D1-AEACE16ED34C}" type="presParOf" srcId="{77B47DB3-A161-4D18-8902-D3EDC2655E5A}" destId="{9B6FEC3F-B7C6-4E19-9E3E-FC11F6FAF21B}" srcOrd="3" destOrd="0" presId="urn:microsoft.com/office/officeart/2016/7/layout/BasicTimeline"/>
    <dgm:cxn modelId="{147AFF15-90EA-43CD-A688-FAEA40CF90D0}" type="presParOf" srcId="{77B47DB3-A161-4D18-8902-D3EDC2655E5A}" destId="{EF1367BF-6125-40EE-97CC-7E4E21F43144}" srcOrd="4" destOrd="0" presId="urn:microsoft.com/office/officeart/2016/7/layout/BasicTimeline"/>
    <dgm:cxn modelId="{AC43FE07-B5AA-4425-815C-C032BA287844}" type="presParOf" srcId="{45C64783-74BE-497C-9441-0F5F6926B2AC}" destId="{F23651D3-3A9F-436E-9090-6B555CF61172}" srcOrd="1" destOrd="0" presId="urn:microsoft.com/office/officeart/2016/7/layout/BasicTimeline"/>
    <dgm:cxn modelId="{16C9B812-CFA6-4766-B010-66D7751CDCD0}" type="presParOf" srcId="{45C64783-74BE-497C-9441-0F5F6926B2AC}" destId="{31195A2A-5057-4FB5-80D3-A6DCD452B7BD}" srcOrd="2" destOrd="0" presId="urn:microsoft.com/office/officeart/2016/7/layout/BasicTimeline"/>
    <dgm:cxn modelId="{AB085A71-8897-4360-A390-64679B5E2A1F}" type="presParOf" srcId="{31195A2A-5057-4FB5-80D3-A6DCD452B7BD}" destId="{F1B83FE6-CA2D-4DEA-A6F0-13F6717130EC}" srcOrd="0" destOrd="0" presId="urn:microsoft.com/office/officeart/2016/7/layout/BasicTimeline"/>
    <dgm:cxn modelId="{8E854F7A-E573-4E29-88F8-D37595F4239B}" type="presParOf" srcId="{31195A2A-5057-4FB5-80D3-A6DCD452B7BD}" destId="{FD4FA256-858A-4D12-A8D5-7E1FCBBB544D}" srcOrd="1" destOrd="0" presId="urn:microsoft.com/office/officeart/2016/7/layout/BasicTimeline"/>
    <dgm:cxn modelId="{710D1E89-4DFE-4B82-B892-9248F79B644E}" type="presParOf" srcId="{FD4FA256-858A-4D12-A8D5-7E1FCBBB544D}" destId="{726093DC-0CDB-4E00-8588-49EEC4A5C551}" srcOrd="0" destOrd="0" presId="urn:microsoft.com/office/officeart/2016/7/layout/BasicTimeline"/>
    <dgm:cxn modelId="{D986F873-7B5F-456F-9BE3-31BF77F0EBC6}" type="presParOf" srcId="{FD4FA256-858A-4D12-A8D5-7E1FCBBB544D}" destId="{E4B1BE64-273D-466E-986B-746781361388}" srcOrd="1" destOrd="0" presId="urn:microsoft.com/office/officeart/2016/7/layout/BasicTimeline"/>
    <dgm:cxn modelId="{CED1FC37-9A9F-4913-94ED-67387978DD04}" type="presParOf" srcId="{31195A2A-5057-4FB5-80D3-A6DCD452B7BD}" destId="{AB13A713-FA59-4D33-B63A-916C14902516}" srcOrd="2" destOrd="0" presId="urn:microsoft.com/office/officeart/2016/7/layout/BasicTimeline"/>
    <dgm:cxn modelId="{72E557CC-651B-4A20-8917-0539F7043325}" type="presParOf" srcId="{31195A2A-5057-4FB5-80D3-A6DCD452B7BD}" destId="{7BC1D29D-87AB-4983-BF39-AA1EE28465EC}" srcOrd="3" destOrd="0" presId="urn:microsoft.com/office/officeart/2016/7/layout/BasicTimeline"/>
    <dgm:cxn modelId="{A5CC3C7D-A05E-46BB-913D-85A2F0EE717F}" type="presParOf" srcId="{31195A2A-5057-4FB5-80D3-A6DCD452B7BD}" destId="{430F7815-3C28-4BAA-8D27-1FA5491430C9}" srcOrd="4" destOrd="0" presId="urn:microsoft.com/office/officeart/2016/7/layout/BasicTimeline"/>
    <dgm:cxn modelId="{EC249351-33B3-4154-A8B6-1149DBCBD622}" type="presParOf" srcId="{45C64783-74BE-497C-9441-0F5F6926B2AC}" destId="{9F4F65CE-6C1B-429A-B2B6-2397C14E2203}" srcOrd="3" destOrd="0" presId="urn:microsoft.com/office/officeart/2016/7/layout/BasicTimeline"/>
    <dgm:cxn modelId="{6F521490-D2B4-4D86-A68D-E08FA040D857}" type="presParOf" srcId="{45C64783-74BE-497C-9441-0F5F6926B2AC}" destId="{9971562B-C914-4BE3-8891-89A7EA2C2EB5}" srcOrd="4" destOrd="0" presId="urn:microsoft.com/office/officeart/2016/7/layout/BasicTimeline"/>
    <dgm:cxn modelId="{5A2E84E3-8E91-4495-BE1B-2B62CFFC1135}" type="presParOf" srcId="{9971562B-C914-4BE3-8891-89A7EA2C2EB5}" destId="{63286D6C-92DD-4424-B51E-165028D0ACEA}" srcOrd="0" destOrd="0" presId="urn:microsoft.com/office/officeart/2016/7/layout/BasicTimeline"/>
    <dgm:cxn modelId="{FEC0920C-8045-4F01-9967-590B1BE93429}" type="presParOf" srcId="{9971562B-C914-4BE3-8891-89A7EA2C2EB5}" destId="{36A5ED79-091D-41EF-AF70-E0C551E55B2B}" srcOrd="1" destOrd="0" presId="urn:microsoft.com/office/officeart/2016/7/layout/BasicTimeline"/>
    <dgm:cxn modelId="{CFEE137D-B3F5-4771-A86D-61751F2EC6B6}" type="presParOf" srcId="{36A5ED79-091D-41EF-AF70-E0C551E55B2B}" destId="{EE2EF66F-8A08-4EFB-8CE1-1D40B101A904}" srcOrd="0" destOrd="0" presId="urn:microsoft.com/office/officeart/2016/7/layout/BasicTimeline"/>
    <dgm:cxn modelId="{4D1572C7-2465-4677-87A8-F9400B06FAD4}" type="presParOf" srcId="{36A5ED79-091D-41EF-AF70-E0C551E55B2B}" destId="{22CDCBE4-C149-48DF-93B3-1178456EFE16}" srcOrd="1" destOrd="0" presId="urn:microsoft.com/office/officeart/2016/7/layout/BasicTimeline"/>
    <dgm:cxn modelId="{6B404906-3DE6-4DD9-BB1D-ABE04139AE9B}" type="presParOf" srcId="{9971562B-C914-4BE3-8891-89A7EA2C2EB5}" destId="{7866E1AD-D151-4B0A-8745-622954970D90}" srcOrd="2" destOrd="0" presId="urn:microsoft.com/office/officeart/2016/7/layout/BasicTimeline"/>
    <dgm:cxn modelId="{826D0D45-88AC-4B4A-A9AA-3DB8CFBCFDC2}" type="presParOf" srcId="{9971562B-C914-4BE3-8891-89A7EA2C2EB5}" destId="{C86FD704-C459-40F5-BED7-684F73F1B37F}" srcOrd="3" destOrd="0" presId="urn:microsoft.com/office/officeart/2016/7/layout/BasicTimeline"/>
    <dgm:cxn modelId="{DED27235-56F3-4672-893B-870CF1AD95B6}" type="presParOf" srcId="{9971562B-C914-4BE3-8891-89A7EA2C2EB5}" destId="{F53B257A-4EB8-439C-BB18-541B4E64153F}" srcOrd="4" destOrd="0" presId="urn:microsoft.com/office/officeart/2016/7/layout/BasicTimeline"/>
    <dgm:cxn modelId="{AA8EA2E9-ADDE-45A1-8195-363E228C21E1}" type="presParOf" srcId="{45C64783-74BE-497C-9441-0F5F6926B2AC}" destId="{7F3CBF65-C115-4EB3-8B64-902350C81233}" srcOrd="5" destOrd="0" presId="urn:microsoft.com/office/officeart/2016/7/layout/BasicTimeline"/>
    <dgm:cxn modelId="{5488CDC8-BC37-41A3-BF44-ECF6E2531AD9}" type="presParOf" srcId="{45C64783-74BE-497C-9441-0F5F6926B2AC}" destId="{5CBA5F0F-394C-44AE-B900-E2000E7CFC5D}" srcOrd="6" destOrd="0" presId="urn:microsoft.com/office/officeart/2016/7/layout/BasicTimeline"/>
    <dgm:cxn modelId="{D4FF772A-A643-434B-971A-0A796C85B5F8}" type="presParOf" srcId="{5CBA5F0F-394C-44AE-B900-E2000E7CFC5D}" destId="{01566C41-7B06-490F-AFD0-05DBC91E4600}" srcOrd="0" destOrd="0" presId="urn:microsoft.com/office/officeart/2016/7/layout/BasicTimeline"/>
    <dgm:cxn modelId="{28861FBB-0DA8-4B46-B322-8D815E3EB784}" type="presParOf" srcId="{5CBA5F0F-394C-44AE-B900-E2000E7CFC5D}" destId="{B7230177-FD6E-4632-9A39-9CBC4ED8ECEC}" srcOrd="1" destOrd="0" presId="urn:microsoft.com/office/officeart/2016/7/layout/BasicTimeline"/>
    <dgm:cxn modelId="{074EBB25-FD3D-46C5-8574-7858712CE69A}" type="presParOf" srcId="{B7230177-FD6E-4632-9A39-9CBC4ED8ECEC}" destId="{1D14B3A3-3358-4526-BEE8-1A9A926CA39A}" srcOrd="0" destOrd="0" presId="urn:microsoft.com/office/officeart/2016/7/layout/BasicTimeline"/>
    <dgm:cxn modelId="{295FDC2A-9246-4E33-BD41-C9CEC9F76984}" type="presParOf" srcId="{B7230177-FD6E-4632-9A39-9CBC4ED8ECEC}" destId="{D451F93F-A416-489F-AF67-205FECDC654C}" srcOrd="1" destOrd="0" presId="urn:microsoft.com/office/officeart/2016/7/layout/BasicTimeline"/>
    <dgm:cxn modelId="{FC76380B-346A-4C39-8766-E1575EAFE995}" type="presParOf" srcId="{5CBA5F0F-394C-44AE-B900-E2000E7CFC5D}" destId="{684918A8-BBF3-4A37-A803-6E2C0388C115}" srcOrd="2" destOrd="0" presId="urn:microsoft.com/office/officeart/2016/7/layout/BasicTimeline"/>
    <dgm:cxn modelId="{2EAC69D2-10D2-4BCD-B695-8CB928AC89A9}" type="presParOf" srcId="{5CBA5F0F-394C-44AE-B900-E2000E7CFC5D}" destId="{7E22EBD1-6E9C-4681-B8CD-A4467B3BEC07}" srcOrd="3" destOrd="0" presId="urn:microsoft.com/office/officeart/2016/7/layout/BasicTimeline"/>
    <dgm:cxn modelId="{5F9293A9-3D7A-4446-B0E7-C865F2065212}" type="presParOf" srcId="{5CBA5F0F-394C-44AE-B900-E2000E7CFC5D}" destId="{617195EC-5FDF-4EC9-AB42-C8E405299566}" srcOrd="4" destOrd="0" presId="urn:microsoft.com/office/officeart/2016/7/layout/BasicTimeline"/>
    <dgm:cxn modelId="{4E630AD3-6734-4E62-AAA0-7EDDB841E744}" type="presParOf" srcId="{45C64783-74BE-497C-9441-0F5F6926B2AC}" destId="{5E238414-EA8E-47E5-AFD2-EAE971701B69}" srcOrd="7" destOrd="0" presId="urn:microsoft.com/office/officeart/2016/7/layout/BasicTimeline"/>
    <dgm:cxn modelId="{8F91F3D9-EDFD-496B-9422-886372A6AC78}" type="presParOf" srcId="{45C64783-74BE-497C-9441-0F5F6926B2AC}" destId="{9C702249-209F-4255-97D4-B28813CC556E}" srcOrd="8" destOrd="0" presId="urn:microsoft.com/office/officeart/2016/7/layout/BasicTimeline"/>
    <dgm:cxn modelId="{D4E783A5-A6FD-4757-9818-B9048F7B542F}" type="presParOf" srcId="{9C702249-209F-4255-97D4-B28813CC556E}" destId="{E62C0CC0-170C-4961-9F7C-AF3D6B489BBF}" srcOrd="0" destOrd="0" presId="urn:microsoft.com/office/officeart/2016/7/layout/BasicTimeline"/>
    <dgm:cxn modelId="{A6E0185A-203E-4D42-8E00-F75000A02078}" type="presParOf" srcId="{9C702249-209F-4255-97D4-B28813CC556E}" destId="{3E5FAC60-B437-4098-8E33-12AE2AD9B10D}" srcOrd="1" destOrd="0" presId="urn:microsoft.com/office/officeart/2016/7/layout/BasicTimeline"/>
    <dgm:cxn modelId="{C315BBED-375C-40B3-A9F4-035A38F0F9F5}" type="presParOf" srcId="{3E5FAC60-B437-4098-8E33-12AE2AD9B10D}" destId="{953BC58B-5CBA-440D-9363-5C7537A7118E}" srcOrd="0" destOrd="0" presId="urn:microsoft.com/office/officeart/2016/7/layout/BasicTimeline"/>
    <dgm:cxn modelId="{BEC97341-3266-4EF7-B68E-74C9D0C6216E}" type="presParOf" srcId="{3E5FAC60-B437-4098-8E33-12AE2AD9B10D}" destId="{2064CCDE-FFAA-4B7F-AFB4-B92971030EDB}" srcOrd="1" destOrd="0" presId="urn:microsoft.com/office/officeart/2016/7/layout/BasicTimeline"/>
    <dgm:cxn modelId="{906FAABF-FA42-4195-95DC-DBC7979EF10A}" type="presParOf" srcId="{9C702249-209F-4255-97D4-B28813CC556E}" destId="{BF0C1A3A-A6C0-429D-A3D1-D3223CEDFC0A}" srcOrd="2" destOrd="0" presId="urn:microsoft.com/office/officeart/2016/7/layout/BasicTimeline"/>
    <dgm:cxn modelId="{FF068A6F-4D33-4E02-A599-F37F5E774460}" type="presParOf" srcId="{9C702249-209F-4255-97D4-B28813CC556E}" destId="{AF164627-6567-4C4F-A16B-05C423B26F3B}" srcOrd="3" destOrd="0" presId="urn:microsoft.com/office/officeart/2016/7/layout/BasicTimeline"/>
    <dgm:cxn modelId="{4B46A27B-2C20-4F51-9736-0DB122E82C8B}" type="presParOf" srcId="{9C702249-209F-4255-97D4-B28813CC556E}" destId="{4B661BD9-321F-4F74-8BC7-64E317B2C742}"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D6F606-3883-4051-AC30-01EC337DC00A}">
      <dsp:nvSpPr>
        <dsp:cNvPr id="0" name=""/>
        <dsp:cNvSpPr/>
      </dsp:nvSpPr>
      <dsp:spPr>
        <a:xfrm>
          <a:off x="0" y="2080418"/>
          <a:ext cx="10515600" cy="0"/>
        </a:xfrm>
        <a:prstGeom prst="line">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363DBDA1-55E4-4FFC-80C4-DAD89A30D01D}">
      <dsp:nvSpPr>
        <dsp:cNvPr id="0" name=""/>
        <dsp:cNvSpPr/>
      </dsp:nvSpPr>
      <dsp:spPr>
        <a:xfrm>
          <a:off x="197167" y="2234369"/>
          <a:ext cx="2783347" cy="470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October</a:t>
          </a:r>
        </a:p>
      </dsp:txBody>
      <dsp:txXfrm>
        <a:off x="197167" y="2234369"/>
        <a:ext cx="2783347" cy="470174"/>
      </dsp:txXfrm>
    </dsp:sp>
    <dsp:sp modelId="{A729F98A-EA56-4488-8EEC-4CB5256346CD}">
      <dsp:nvSpPr>
        <dsp:cNvPr id="0" name=""/>
        <dsp:cNvSpPr/>
      </dsp:nvSpPr>
      <dsp:spPr>
        <a:xfrm>
          <a:off x="7393" y="580436"/>
          <a:ext cx="3162895" cy="709422"/>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a:t>Udemy trial site available</a:t>
          </a:r>
        </a:p>
      </dsp:txBody>
      <dsp:txXfrm>
        <a:off x="42024" y="615067"/>
        <a:ext cx="3093633" cy="640160"/>
      </dsp:txXfrm>
    </dsp:sp>
    <dsp:sp modelId="{C36BEF6F-B7F0-42EE-A707-FAAEA47066D4}">
      <dsp:nvSpPr>
        <dsp:cNvPr id="0" name=""/>
        <dsp:cNvSpPr/>
      </dsp:nvSpPr>
      <dsp:spPr>
        <a:xfrm>
          <a:off x="1588841" y="1289859"/>
          <a:ext cx="0" cy="790559"/>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1B83FE6-CA2D-4DEA-A6F0-13F6717130EC}">
      <dsp:nvSpPr>
        <dsp:cNvPr id="0" name=""/>
        <dsp:cNvSpPr/>
      </dsp:nvSpPr>
      <dsp:spPr>
        <a:xfrm>
          <a:off x="2031646" y="1456292"/>
          <a:ext cx="2783347" cy="470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October 1</a:t>
          </a:r>
        </a:p>
      </dsp:txBody>
      <dsp:txXfrm>
        <a:off x="2031646" y="1456292"/>
        <a:ext cx="2783347" cy="470174"/>
      </dsp:txXfrm>
    </dsp:sp>
    <dsp:sp modelId="{9B6FEC3F-B7C6-4E19-9E3E-FC11F6FAF21B}">
      <dsp:nvSpPr>
        <dsp:cNvPr id="0" name=""/>
        <dsp:cNvSpPr/>
      </dsp:nvSpPr>
      <dsp:spPr>
        <a:xfrm>
          <a:off x="1557635" y="2049212"/>
          <a:ext cx="62412" cy="62412"/>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6093DC-0CDB-4E00-8588-49EEC4A5C551}">
      <dsp:nvSpPr>
        <dsp:cNvPr id="0" name=""/>
        <dsp:cNvSpPr/>
      </dsp:nvSpPr>
      <dsp:spPr>
        <a:xfrm>
          <a:off x="1841873" y="2870977"/>
          <a:ext cx="3162895" cy="709422"/>
        </a:xfrm>
        <a:prstGeom prst="round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a:t>Webinar #1 @ 2:00 PM</a:t>
          </a:r>
        </a:p>
      </dsp:txBody>
      <dsp:txXfrm>
        <a:off x="1876504" y="2905608"/>
        <a:ext cx="3093633" cy="640160"/>
      </dsp:txXfrm>
    </dsp:sp>
    <dsp:sp modelId="{AB13A713-FA59-4D33-B63A-916C14902516}">
      <dsp:nvSpPr>
        <dsp:cNvPr id="0" name=""/>
        <dsp:cNvSpPr/>
      </dsp:nvSpPr>
      <dsp:spPr>
        <a:xfrm>
          <a:off x="3423320" y="2080418"/>
          <a:ext cx="0" cy="790559"/>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63286D6C-92DD-4424-B51E-165028D0ACEA}">
      <dsp:nvSpPr>
        <dsp:cNvPr id="0" name=""/>
        <dsp:cNvSpPr/>
      </dsp:nvSpPr>
      <dsp:spPr>
        <a:xfrm>
          <a:off x="3866126" y="2234369"/>
          <a:ext cx="2783347" cy="470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November 6</a:t>
          </a:r>
        </a:p>
      </dsp:txBody>
      <dsp:txXfrm>
        <a:off x="3866126" y="2234369"/>
        <a:ext cx="2783347" cy="470174"/>
      </dsp:txXfrm>
    </dsp:sp>
    <dsp:sp modelId="{7BC1D29D-87AB-4983-BF39-AA1EE28465EC}">
      <dsp:nvSpPr>
        <dsp:cNvPr id="0" name=""/>
        <dsp:cNvSpPr/>
      </dsp:nvSpPr>
      <dsp:spPr>
        <a:xfrm>
          <a:off x="3392114" y="2049212"/>
          <a:ext cx="62412" cy="62412"/>
        </a:xfrm>
        <a:prstGeom prst="ellips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2EF66F-8A08-4EFB-8CE1-1D40B101A904}">
      <dsp:nvSpPr>
        <dsp:cNvPr id="0" name=""/>
        <dsp:cNvSpPr/>
      </dsp:nvSpPr>
      <dsp:spPr>
        <a:xfrm>
          <a:off x="3676352" y="580436"/>
          <a:ext cx="3162895" cy="709422"/>
        </a:xfrm>
        <a:prstGeom prst="round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a:t>Webinar #2 @ 10:00AM</a:t>
          </a:r>
        </a:p>
      </dsp:txBody>
      <dsp:txXfrm>
        <a:off x="3710983" y="615067"/>
        <a:ext cx="3093633" cy="640160"/>
      </dsp:txXfrm>
    </dsp:sp>
    <dsp:sp modelId="{7866E1AD-D151-4B0A-8745-622954970D90}">
      <dsp:nvSpPr>
        <dsp:cNvPr id="0" name=""/>
        <dsp:cNvSpPr/>
      </dsp:nvSpPr>
      <dsp:spPr>
        <a:xfrm>
          <a:off x="5257800" y="1289859"/>
          <a:ext cx="0" cy="790559"/>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1566C41-7B06-490F-AFD0-05DBC91E4600}">
      <dsp:nvSpPr>
        <dsp:cNvPr id="0" name=""/>
        <dsp:cNvSpPr/>
      </dsp:nvSpPr>
      <dsp:spPr>
        <a:xfrm>
          <a:off x="5700605" y="1456292"/>
          <a:ext cx="2783347" cy="470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 November 30</a:t>
          </a:r>
        </a:p>
      </dsp:txBody>
      <dsp:txXfrm>
        <a:off x="5700605" y="1456292"/>
        <a:ext cx="2783347" cy="470174"/>
      </dsp:txXfrm>
    </dsp:sp>
    <dsp:sp modelId="{C86FD704-C459-40F5-BED7-684F73F1B37F}">
      <dsp:nvSpPr>
        <dsp:cNvPr id="0" name=""/>
        <dsp:cNvSpPr/>
      </dsp:nvSpPr>
      <dsp:spPr>
        <a:xfrm>
          <a:off x="5226593" y="2049212"/>
          <a:ext cx="62412" cy="62412"/>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14B3A3-3358-4526-BEE8-1A9A926CA39A}">
      <dsp:nvSpPr>
        <dsp:cNvPr id="0" name=""/>
        <dsp:cNvSpPr/>
      </dsp:nvSpPr>
      <dsp:spPr>
        <a:xfrm>
          <a:off x="5510831" y="2870977"/>
          <a:ext cx="3162895" cy="709422"/>
        </a:xfrm>
        <a:prstGeom prst="round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a:t>Library decision deadline</a:t>
          </a:r>
        </a:p>
      </dsp:txBody>
      <dsp:txXfrm>
        <a:off x="5545462" y="2905608"/>
        <a:ext cx="3093633" cy="640160"/>
      </dsp:txXfrm>
    </dsp:sp>
    <dsp:sp modelId="{684918A8-BBF3-4A37-A803-6E2C0388C115}">
      <dsp:nvSpPr>
        <dsp:cNvPr id="0" name=""/>
        <dsp:cNvSpPr/>
      </dsp:nvSpPr>
      <dsp:spPr>
        <a:xfrm>
          <a:off x="7092279" y="2080418"/>
          <a:ext cx="0" cy="790559"/>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62C0CC0-170C-4961-9F7C-AF3D6B489BBF}">
      <dsp:nvSpPr>
        <dsp:cNvPr id="0" name=""/>
        <dsp:cNvSpPr/>
      </dsp:nvSpPr>
      <dsp:spPr>
        <a:xfrm>
          <a:off x="7535084" y="2234369"/>
          <a:ext cx="2783347" cy="470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January 1</a:t>
          </a:r>
        </a:p>
      </dsp:txBody>
      <dsp:txXfrm>
        <a:off x="7535084" y="2234369"/>
        <a:ext cx="2783347" cy="470174"/>
      </dsp:txXfrm>
    </dsp:sp>
    <dsp:sp modelId="{7E22EBD1-6E9C-4681-B8CD-A4467B3BEC07}">
      <dsp:nvSpPr>
        <dsp:cNvPr id="0" name=""/>
        <dsp:cNvSpPr/>
      </dsp:nvSpPr>
      <dsp:spPr>
        <a:xfrm>
          <a:off x="7061073" y="2049212"/>
          <a:ext cx="62412" cy="62412"/>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3BC58B-5CBA-440D-9363-5C7537A7118E}">
      <dsp:nvSpPr>
        <dsp:cNvPr id="0" name=""/>
        <dsp:cNvSpPr/>
      </dsp:nvSpPr>
      <dsp:spPr>
        <a:xfrm>
          <a:off x="7345310" y="580436"/>
          <a:ext cx="3162895" cy="709422"/>
        </a:xfrm>
        <a:prstGeom prst="roundRect">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1130" tIns="151130" rIns="151130" bIns="151130" numCol="1" spcCol="1270" anchor="ctr" anchorCtr="0">
          <a:noAutofit/>
        </a:bodyPr>
        <a:lstStyle/>
        <a:p>
          <a:pPr marL="0" lvl="0" indent="0" algn="l" defTabSz="755650">
            <a:lnSpc>
              <a:spcPct val="90000"/>
            </a:lnSpc>
            <a:spcBef>
              <a:spcPct val="0"/>
            </a:spcBef>
            <a:spcAft>
              <a:spcPct val="35000"/>
            </a:spcAft>
            <a:buNone/>
          </a:pPr>
          <a:r>
            <a:rPr lang="en-US" sz="1700" kern="1200"/>
            <a:t>Subscription starts</a:t>
          </a:r>
        </a:p>
      </dsp:txBody>
      <dsp:txXfrm>
        <a:off x="7379941" y="615067"/>
        <a:ext cx="3093633" cy="640160"/>
      </dsp:txXfrm>
    </dsp:sp>
    <dsp:sp modelId="{BF0C1A3A-A6C0-429D-A3D1-D3223CEDFC0A}">
      <dsp:nvSpPr>
        <dsp:cNvPr id="0" name=""/>
        <dsp:cNvSpPr/>
      </dsp:nvSpPr>
      <dsp:spPr>
        <a:xfrm>
          <a:off x="8926758" y="1289859"/>
          <a:ext cx="0" cy="790559"/>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F164627-6567-4C4F-A16B-05C423B26F3B}">
      <dsp:nvSpPr>
        <dsp:cNvPr id="0" name=""/>
        <dsp:cNvSpPr/>
      </dsp:nvSpPr>
      <dsp:spPr>
        <a:xfrm>
          <a:off x="8895552" y="2049212"/>
          <a:ext cx="62412" cy="62412"/>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9/9/2024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5</a:t>
            </a:fld>
            <a:endParaRPr lang="en-US"/>
          </a:p>
        </p:txBody>
      </p:sp>
    </p:spTree>
    <p:extLst>
      <p:ext uri="{BB962C8B-B14F-4D97-AF65-F5344CB8AC3E}">
        <p14:creationId xmlns:p14="http://schemas.microsoft.com/office/powerpoint/2010/main" val="20062032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RAILS + SWAN worked closely with Gale to put together the following offer.</a:t>
            </a:r>
            <a:br>
              <a:rPr lang="en-US"/>
            </a:br>
            <a:r>
              <a:rPr lang="en-US"/>
              <a:t>We do not yet have the information on how to sign up for RAILS; want to share pricing and information for your consideration, and stay tuned for more information about how to join the deal.</a:t>
            </a:r>
          </a:p>
        </p:txBody>
      </p:sp>
      <p:sp>
        <p:nvSpPr>
          <p:cNvPr id="4" name="Slide Number Placeholder 3"/>
          <p:cNvSpPr>
            <a:spLocks noGrp="1"/>
          </p:cNvSpPr>
          <p:nvPr>
            <p:ph type="sldNum" sz="quarter" idx="5"/>
          </p:nvPr>
        </p:nvSpPr>
        <p:spPr/>
        <p:txBody>
          <a:bodyPr/>
          <a:lstStyle/>
          <a:p>
            <a:fld id="{4CFC6CD9-8F11-46FA-8755-997EFC7BA6D7}" type="slidenum">
              <a:rPr lang="en-US" smtClean="0"/>
              <a:t>6</a:t>
            </a:fld>
            <a:endParaRPr lang="en-US"/>
          </a:p>
        </p:txBody>
      </p:sp>
    </p:spTree>
    <p:extLst>
      <p:ext uri="{BB962C8B-B14F-4D97-AF65-F5344CB8AC3E}">
        <p14:creationId xmlns:p14="http://schemas.microsoft.com/office/powerpoint/2010/main" val="3964116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FC6CD9-8F11-46FA-8755-997EFC7BA6D7}" type="slidenum">
              <a:rPr lang="en-US" smtClean="0"/>
              <a:t>8</a:t>
            </a:fld>
            <a:endParaRPr lang="en-US"/>
          </a:p>
        </p:txBody>
      </p:sp>
    </p:spTree>
    <p:extLst>
      <p:ext uri="{BB962C8B-B14F-4D97-AF65-F5344CB8AC3E}">
        <p14:creationId xmlns:p14="http://schemas.microsoft.com/office/powerpoint/2010/main" val="2453929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CFC6CD9-8F11-46FA-8755-997EFC7BA6D7}" type="slidenum">
              <a:rPr lang="en-US" smtClean="0"/>
              <a:t>9</a:t>
            </a:fld>
            <a:endParaRPr lang="en-US"/>
          </a:p>
        </p:txBody>
      </p:sp>
    </p:spTree>
    <p:extLst>
      <p:ext uri="{BB962C8B-B14F-4D97-AF65-F5344CB8AC3E}">
        <p14:creationId xmlns:p14="http://schemas.microsoft.com/office/powerpoint/2010/main" val="3585164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Big thanks to Olivia Montolin, E-Resources Consultant, for assembling the links for SWAN libraries in July.</a:t>
            </a:r>
          </a:p>
        </p:txBody>
      </p:sp>
      <p:sp>
        <p:nvSpPr>
          <p:cNvPr id="4" name="Slide Number Placeholder 3"/>
          <p:cNvSpPr>
            <a:spLocks noGrp="1"/>
          </p:cNvSpPr>
          <p:nvPr>
            <p:ph type="sldNum" sz="quarter" idx="5"/>
          </p:nvPr>
        </p:nvSpPr>
        <p:spPr/>
        <p:txBody>
          <a:bodyPr/>
          <a:lstStyle/>
          <a:p>
            <a:fld id="{AF57912A-FAF4-4A7E-9049-202369FF8334}" type="slidenum">
              <a:rPr lang="en-US" smtClean="0"/>
              <a:t>10</a:t>
            </a:fld>
            <a:endParaRPr lang="en-US"/>
          </a:p>
        </p:txBody>
      </p:sp>
    </p:spTree>
    <p:extLst>
      <p:ext uri="{BB962C8B-B14F-4D97-AF65-F5344CB8AC3E}">
        <p14:creationId xmlns:p14="http://schemas.microsoft.com/office/powerpoint/2010/main" val="3043405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Home grown solution with limited support – we are the only ones using it. SWAN is looking to the future of this tool and investigating better supported and fuller featured solutions.</a:t>
            </a:r>
          </a:p>
        </p:txBody>
      </p:sp>
      <p:sp>
        <p:nvSpPr>
          <p:cNvPr id="4" name="Slide Number Placeholder 3"/>
          <p:cNvSpPr>
            <a:spLocks noGrp="1"/>
          </p:cNvSpPr>
          <p:nvPr>
            <p:ph type="sldNum" sz="quarter" idx="5"/>
          </p:nvPr>
        </p:nvSpPr>
        <p:spPr/>
        <p:txBody>
          <a:bodyPr/>
          <a:lstStyle/>
          <a:p>
            <a:fld id="{AF57912A-FAF4-4A7E-9049-202369FF8334}" type="slidenum">
              <a:rPr lang="en-US" smtClean="0"/>
              <a:t>18</a:t>
            </a:fld>
            <a:endParaRPr lang="en-US"/>
          </a:p>
        </p:txBody>
      </p:sp>
    </p:spTree>
    <p:extLst>
      <p:ext uri="{BB962C8B-B14F-4D97-AF65-F5344CB8AC3E}">
        <p14:creationId xmlns:p14="http://schemas.microsoft.com/office/powerpoint/2010/main" val="3598763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of the tools we are looking at have better address verification than our current tool.</a:t>
            </a:r>
          </a:p>
        </p:txBody>
      </p:sp>
      <p:sp>
        <p:nvSpPr>
          <p:cNvPr id="4" name="Slide Number Placeholder 3"/>
          <p:cNvSpPr>
            <a:spLocks noGrp="1"/>
          </p:cNvSpPr>
          <p:nvPr>
            <p:ph type="sldNum" sz="quarter" idx="5"/>
          </p:nvPr>
        </p:nvSpPr>
        <p:spPr/>
        <p:txBody>
          <a:bodyPr/>
          <a:lstStyle/>
          <a:p>
            <a:fld id="{AF57912A-FAF4-4A7E-9049-202369FF8334}" type="slidenum">
              <a:rPr lang="en-US" smtClean="0"/>
              <a:t>22</a:t>
            </a:fld>
            <a:endParaRPr lang="en-US"/>
          </a:p>
        </p:txBody>
      </p:sp>
    </p:spTree>
    <p:extLst>
      <p:ext uri="{BB962C8B-B14F-4D97-AF65-F5344CB8AC3E}">
        <p14:creationId xmlns:p14="http://schemas.microsoft.com/office/powerpoint/2010/main" val="1255892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 identity verification and in-district address verification, we could issue full access cards to patrons. </a:t>
            </a:r>
          </a:p>
        </p:txBody>
      </p:sp>
      <p:sp>
        <p:nvSpPr>
          <p:cNvPr id="4" name="Slide Number Placeholder 3"/>
          <p:cNvSpPr>
            <a:spLocks noGrp="1"/>
          </p:cNvSpPr>
          <p:nvPr>
            <p:ph type="sldNum" sz="quarter" idx="5"/>
          </p:nvPr>
        </p:nvSpPr>
        <p:spPr/>
        <p:txBody>
          <a:bodyPr/>
          <a:lstStyle/>
          <a:p>
            <a:fld id="{AF57912A-FAF4-4A7E-9049-202369FF8334}" type="slidenum">
              <a:rPr lang="en-US" smtClean="0"/>
              <a:t>23</a:t>
            </a:fld>
            <a:endParaRPr lang="en-US"/>
          </a:p>
        </p:txBody>
      </p:sp>
    </p:spTree>
    <p:extLst>
      <p:ext uri="{BB962C8B-B14F-4D97-AF65-F5344CB8AC3E}">
        <p14:creationId xmlns:p14="http://schemas.microsoft.com/office/powerpoint/2010/main" val="2718218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Our current tool issues provisional cards.</a:t>
            </a:r>
          </a:p>
        </p:txBody>
      </p:sp>
      <p:sp>
        <p:nvSpPr>
          <p:cNvPr id="4" name="Slide Number Placeholder 3"/>
          <p:cNvSpPr>
            <a:spLocks noGrp="1"/>
          </p:cNvSpPr>
          <p:nvPr>
            <p:ph type="sldNum" sz="quarter" idx="5"/>
          </p:nvPr>
        </p:nvSpPr>
        <p:spPr/>
        <p:txBody>
          <a:bodyPr/>
          <a:lstStyle/>
          <a:p>
            <a:fld id="{AF57912A-FAF4-4A7E-9049-202369FF8334}" type="slidenum">
              <a:rPr lang="en-US" smtClean="0"/>
              <a:t>24</a:t>
            </a:fld>
            <a:endParaRPr lang="en-US"/>
          </a:p>
        </p:txBody>
      </p:sp>
    </p:spTree>
    <p:extLst>
      <p:ext uri="{BB962C8B-B14F-4D97-AF65-F5344CB8AC3E}">
        <p14:creationId xmlns:p14="http://schemas.microsoft.com/office/powerpoint/2010/main" val="2449667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Both options that could issue full access library cards.</a:t>
            </a:r>
          </a:p>
          <a:p>
            <a:r>
              <a:rPr lang="en-US"/>
              <a:t>These are just preliminary quotes, we would need updated quotes if we proceed</a:t>
            </a:r>
          </a:p>
        </p:txBody>
      </p:sp>
      <p:sp>
        <p:nvSpPr>
          <p:cNvPr id="4" name="Slide Number Placeholder 3"/>
          <p:cNvSpPr>
            <a:spLocks noGrp="1"/>
          </p:cNvSpPr>
          <p:nvPr>
            <p:ph type="sldNum" sz="quarter" idx="5"/>
          </p:nvPr>
        </p:nvSpPr>
        <p:spPr/>
        <p:txBody>
          <a:bodyPr/>
          <a:lstStyle/>
          <a:p>
            <a:fld id="{AF57912A-FAF4-4A7E-9049-202369FF8334}" type="slidenum">
              <a:rPr lang="en-US" smtClean="0"/>
              <a:t>26</a:t>
            </a:fld>
            <a:endParaRPr lang="en-US"/>
          </a:p>
        </p:txBody>
      </p:sp>
    </p:spTree>
    <p:extLst>
      <p:ext uri="{BB962C8B-B14F-4D97-AF65-F5344CB8AC3E}">
        <p14:creationId xmlns:p14="http://schemas.microsoft.com/office/powerpoint/2010/main" val="4137727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Would likely not use Aspen to issue full access cards – would continue to issue provisional cards.</a:t>
            </a:r>
          </a:p>
        </p:txBody>
      </p:sp>
      <p:sp>
        <p:nvSpPr>
          <p:cNvPr id="4" name="Slide Number Placeholder 3"/>
          <p:cNvSpPr>
            <a:spLocks noGrp="1"/>
          </p:cNvSpPr>
          <p:nvPr>
            <p:ph type="sldNum" sz="quarter" idx="5"/>
          </p:nvPr>
        </p:nvSpPr>
        <p:spPr/>
        <p:txBody>
          <a:bodyPr/>
          <a:lstStyle/>
          <a:p>
            <a:fld id="{AF57912A-FAF4-4A7E-9049-202369FF8334}" type="slidenum">
              <a:rPr lang="en-US" smtClean="0"/>
              <a:t>27</a:t>
            </a:fld>
            <a:endParaRPr lang="en-US"/>
          </a:p>
        </p:txBody>
      </p:sp>
    </p:spTree>
    <p:extLst>
      <p:ext uri="{BB962C8B-B14F-4D97-AF65-F5344CB8AC3E}">
        <p14:creationId xmlns:p14="http://schemas.microsoft.com/office/powerpoint/2010/main" val="869028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Two SWAN libraries use Patron Point currently. Quipu forms would look similar – both are embedded into your website and/or Aspen catalog.</a:t>
            </a:r>
          </a:p>
        </p:txBody>
      </p:sp>
      <p:sp>
        <p:nvSpPr>
          <p:cNvPr id="4" name="Slide Number Placeholder 3"/>
          <p:cNvSpPr>
            <a:spLocks noGrp="1"/>
          </p:cNvSpPr>
          <p:nvPr>
            <p:ph type="sldNum" sz="quarter" idx="5"/>
          </p:nvPr>
        </p:nvSpPr>
        <p:spPr/>
        <p:txBody>
          <a:bodyPr/>
          <a:lstStyle/>
          <a:p>
            <a:fld id="{AF57912A-FAF4-4A7E-9049-202369FF8334}" type="slidenum">
              <a:rPr lang="en-US" smtClean="0"/>
              <a:t>28</a:t>
            </a:fld>
            <a:endParaRPr lang="en-US"/>
          </a:p>
        </p:txBody>
      </p:sp>
    </p:spTree>
    <p:extLst>
      <p:ext uri="{BB962C8B-B14F-4D97-AF65-F5344CB8AC3E}">
        <p14:creationId xmlns:p14="http://schemas.microsoft.com/office/powerpoint/2010/main" val="2225294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Indian Prairie is using online registration kiosks in the library. This helps to deal with issues of interpreting patron handwriting on paper forms, handling ID documents, or typos manually keying in information into Symphony. They also encourage patrons to use the mobile app for their library card, and few patrons ask for a physical card.</a:t>
            </a:r>
          </a:p>
        </p:txBody>
      </p:sp>
      <p:sp>
        <p:nvSpPr>
          <p:cNvPr id="4" name="Slide Number Placeholder 3"/>
          <p:cNvSpPr>
            <a:spLocks noGrp="1"/>
          </p:cNvSpPr>
          <p:nvPr>
            <p:ph type="sldNum" sz="quarter" idx="5"/>
          </p:nvPr>
        </p:nvSpPr>
        <p:spPr/>
        <p:txBody>
          <a:bodyPr/>
          <a:lstStyle/>
          <a:p>
            <a:fld id="{AF57912A-FAF4-4A7E-9049-202369FF8334}" type="slidenum">
              <a:rPr lang="en-US" smtClean="0"/>
              <a:t>29</a:t>
            </a:fld>
            <a:endParaRPr lang="en-US"/>
          </a:p>
        </p:txBody>
      </p:sp>
    </p:spTree>
    <p:extLst>
      <p:ext uri="{BB962C8B-B14F-4D97-AF65-F5344CB8AC3E}">
        <p14:creationId xmlns:p14="http://schemas.microsoft.com/office/powerpoint/2010/main" val="2271162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34 libraries using NEVER</a:t>
            </a:r>
          </a:p>
        </p:txBody>
      </p:sp>
      <p:sp>
        <p:nvSpPr>
          <p:cNvPr id="4" name="Slide Number Placeholder 3"/>
          <p:cNvSpPr>
            <a:spLocks noGrp="1"/>
          </p:cNvSpPr>
          <p:nvPr>
            <p:ph type="sldNum" sz="quarter" idx="5"/>
          </p:nvPr>
        </p:nvSpPr>
        <p:spPr/>
        <p:txBody>
          <a:bodyPr/>
          <a:lstStyle/>
          <a:p>
            <a:fld id="{AF57912A-FAF4-4A7E-9049-202369FF8334}" type="slidenum">
              <a:rPr lang="en-US" smtClean="0"/>
              <a:t>30</a:t>
            </a:fld>
            <a:endParaRPr lang="en-US"/>
          </a:p>
        </p:txBody>
      </p:sp>
    </p:spTree>
    <p:extLst>
      <p:ext uri="{BB962C8B-B14F-4D97-AF65-F5344CB8AC3E}">
        <p14:creationId xmlns:p14="http://schemas.microsoft.com/office/powerpoint/2010/main" val="2513217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136" y="780104"/>
            <a:ext cx="1751315" cy="1751315"/>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September 9, 2024</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September 9, 2024</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September 9, 2024</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September 9, 2024</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September 9, 2024</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September 9, 2024</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September 9, 2024</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September 9, 2024</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September 9, 2024</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September 9, 2024</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September 9, 2024</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September 9, 2024</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September 9, 2024</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September 9, 2024</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September 9, 2024</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September 9, 2024</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September 9, 2024</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September 9, 2024</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September 9, 2024</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September 9, 2024</a:t>
            </a:fld>
            <a:endParaRPr lang="en-US"/>
          </a:p>
        </p:txBody>
      </p:sp>
    </p:spTree>
    <p:extLst>
      <p:ext uri="{BB962C8B-B14F-4D97-AF65-F5344CB8AC3E}">
        <p14:creationId xmlns:p14="http://schemas.microsoft.com/office/powerpoint/2010/main" val="2183692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Text Placeholder 2"/>
          <p:cNvSpPr>
            <a:spLocks noGrp="1"/>
          </p:cNvSpPr>
          <p:nvPr>
            <p:ph idx="1"/>
          </p:nvPr>
        </p:nvSpPr>
        <p:spPr>
          <a:xfrm>
            <a:off x="609600" y="2133601"/>
            <a:ext cx="10972800" cy="3992563"/>
          </a:xfrm>
          <a:prstGeom prst="rect">
            <a:avLst/>
          </a:prstGeom>
        </p:spPr>
        <p:txBody>
          <a:bodyPr vert="horz" lIns="91440" tIns="45720" rIns="91440" bIns="45720" rtlCol="0">
            <a:normAutofit/>
          </a:bodyPr>
          <a:lstStyle>
            <a:lvl1pPr marL="342900" indent="-342900">
              <a:spcBef>
                <a:spcPts val="0"/>
              </a:spcBef>
              <a:spcAft>
                <a:spcPts val="1700"/>
              </a:spcAft>
              <a:buClr>
                <a:schemeClr val="accent1"/>
              </a:buClr>
              <a:buFont typeface="Arial" panose="020B0604020202020204" pitchFamily="34" charset="0"/>
              <a:buChar char="•"/>
              <a:defRPr sz="2800">
                <a:latin typeface="Trebuchet MS" panose="020B0603020202020204" pitchFamily="34" charset="0"/>
              </a:defRPr>
            </a:lvl1pPr>
            <a:lvl2pPr marL="911225" indent="-342900">
              <a:spcBef>
                <a:spcPts val="0"/>
              </a:spcBef>
              <a:spcAft>
                <a:spcPts val="1700"/>
              </a:spcAft>
              <a:buFont typeface="Courier New" charset="0"/>
              <a:buChar char="o"/>
              <a:defRPr sz="2400">
                <a:latin typeface="Trebuchet MS" panose="020B0603020202020204" pitchFamily="34" charset="0"/>
              </a:defRPr>
            </a:lvl2pPr>
            <a:lvl3pPr marL="1257300" indent="-342900">
              <a:spcBef>
                <a:spcPts val="0"/>
              </a:spcBef>
              <a:spcAft>
                <a:spcPts val="1700"/>
              </a:spcAft>
              <a:buFont typeface="Wingdings" charset="2"/>
              <a:buChar char="§"/>
              <a:defRPr sz="2400">
                <a:latin typeface="Trebuchet MS" panose="020B0603020202020204" pitchFamily="34" charset="0"/>
              </a:defRPr>
            </a:lvl3pPr>
            <a:lvl4pPr marL="1371600" indent="0">
              <a:spcBef>
                <a:spcPts val="0"/>
              </a:spcBef>
              <a:spcAft>
                <a:spcPts val="1700"/>
              </a:spcAft>
              <a:buNone/>
              <a:defRPr sz="2400">
                <a:latin typeface="Trebuchet MS" panose="020B0603020202020204" pitchFamily="34" charset="0"/>
              </a:defRPr>
            </a:lvl4pPr>
            <a:lvl5pPr marL="1828800" indent="0">
              <a:spcBef>
                <a:spcPts val="0"/>
              </a:spcBef>
              <a:spcAft>
                <a:spcPts val="1700"/>
              </a:spcAft>
              <a:buNone/>
              <a:defRPr sz="2400">
                <a:latin typeface="Trebuchet MS" panose="020B06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69300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92A4C-D879-10EC-D777-45D15FE8CA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4A01D4-409C-8890-9AAB-E5EBBC2C64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538239-4911-DACC-9C22-86A67FE0DDEB}"/>
              </a:ext>
            </a:extLst>
          </p:cNvPr>
          <p:cNvSpPr>
            <a:spLocks noGrp="1"/>
          </p:cNvSpPr>
          <p:nvPr>
            <p:ph type="dt" sz="half" idx="10"/>
          </p:nvPr>
        </p:nvSpPr>
        <p:spPr/>
        <p:txBody>
          <a:bodyPr/>
          <a:lstStyle/>
          <a:p>
            <a:fld id="{152EE6A8-A7F1-4BF9-9296-7EB806F43F88}" type="datetimeFigureOut">
              <a:rPr lang="en-US" smtClean="0"/>
              <a:t>9/9/2024</a:t>
            </a:fld>
            <a:endParaRPr lang="en-US"/>
          </a:p>
        </p:txBody>
      </p:sp>
      <p:sp>
        <p:nvSpPr>
          <p:cNvPr id="5" name="Footer Placeholder 4">
            <a:extLst>
              <a:ext uri="{FF2B5EF4-FFF2-40B4-BE49-F238E27FC236}">
                <a16:creationId xmlns:a16="http://schemas.microsoft.com/office/drawing/2014/main" id="{43FEA24F-A3E6-714C-A4D0-3B0746199D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53B6B0-A5F3-0F45-BC80-1F5351D5AA66}"/>
              </a:ext>
            </a:extLst>
          </p:cNvPr>
          <p:cNvSpPr>
            <a:spLocks noGrp="1"/>
          </p:cNvSpPr>
          <p:nvPr>
            <p:ph type="sldNum" sz="quarter" idx="12"/>
          </p:nvPr>
        </p:nvSpPr>
        <p:spPr/>
        <p:txBody>
          <a:bodyPr/>
          <a:lstStyle/>
          <a:p>
            <a:fld id="{EE53765F-8477-4191-9E2B-648DC6F8E2C1}" type="slidenum">
              <a:rPr lang="en-US" smtClean="0"/>
              <a:t>‹#›</a:t>
            </a:fld>
            <a:endParaRPr lang="en-US"/>
          </a:p>
        </p:txBody>
      </p:sp>
    </p:spTree>
    <p:extLst>
      <p:ext uri="{BB962C8B-B14F-4D97-AF65-F5344CB8AC3E}">
        <p14:creationId xmlns:p14="http://schemas.microsoft.com/office/powerpoint/2010/main" val="53784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September 9, 2024</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2" r:id="rId8"/>
    <p:sldLayoutId id="2147484001"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 id="2147484018" r:id="rId2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A13E35-2B10-A55F-C421-DFD137F7C1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C16328-C47F-8526-8ECB-1909EE9B86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BFB72F-C494-8FB2-12EE-3B496E3C35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2EE6A8-A7F1-4BF9-9296-7EB806F43F88}" type="datetimeFigureOut">
              <a:rPr lang="en-US" smtClean="0"/>
              <a:t>9/9/2024</a:t>
            </a:fld>
            <a:endParaRPr lang="en-US"/>
          </a:p>
        </p:txBody>
      </p:sp>
      <p:sp>
        <p:nvSpPr>
          <p:cNvPr id="5" name="Footer Placeholder 4">
            <a:extLst>
              <a:ext uri="{FF2B5EF4-FFF2-40B4-BE49-F238E27FC236}">
                <a16:creationId xmlns:a16="http://schemas.microsoft.com/office/drawing/2014/main" id="{767DB7EA-39C0-7E04-4106-5D24297934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4324F93-5472-5956-EA02-E148FDBE0C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53765F-8477-4191-9E2B-648DC6F8E2C1}" type="slidenum">
              <a:rPr lang="en-US" smtClean="0"/>
              <a:t>‹#›</a:t>
            </a:fld>
            <a:endParaRPr lang="en-US"/>
          </a:p>
        </p:txBody>
      </p:sp>
    </p:spTree>
    <p:extLst>
      <p:ext uri="{BB962C8B-B14F-4D97-AF65-F5344CB8AC3E}">
        <p14:creationId xmlns:p14="http://schemas.microsoft.com/office/powerpoint/2010/main" val="3592432651"/>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package" Target="../embeddings/Microsoft_Excel_Worksheet_F9EDC69B.xlsx"/><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events.teams.microsoft.com/event/9234d2dd-f139-4ede-ab04-5292144fc0d7@f2decbd0-6479-4935-a9f0-5b8ec8ca9ec7"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hyperlink" Target="https://events.teams.microsoft.com/event/6a28a252-46c7-4001-a467-304115b4ec70@f2decbd0-6479-4935-a9f0-5b8ec8ca9ec7"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librarylearning.org/event/2024-09-05/statewide-database-package-training-public-libraries" TargetMode="External"/><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a:xfrm>
            <a:off x="968991" y="4798948"/>
            <a:ext cx="7406184" cy="1655762"/>
          </a:xfrm>
        </p:spPr>
        <p:txBody>
          <a:bodyPr/>
          <a:lstStyle/>
          <a:p>
            <a:r>
              <a:rPr lang="en-US"/>
              <a:t>September 5, 2024</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sz="half" idx="1"/>
          </p:nvPr>
        </p:nvSpPr>
        <p:spPr/>
        <p:txBody>
          <a:bodyPr vert="horz" lIns="91440" tIns="45720" rIns="91440" bIns="45720" rtlCol="0" anchor="t">
            <a:normAutofit lnSpcReduction="10000"/>
          </a:bodyPr>
          <a:lstStyle/>
          <a:p>
            <a:pPr marL="342900" marR="0" lvl="0" indent="-342900">
              <a:lnSpc>
                <a:spcPct val="150000"/>
              </a:lnSpc>
              <a:spcBef>
                <a:spcPts val="0"/>
              </a:spcBef>
              <a:spcAft>
                <a:spcPts val="0"/>
              </a:spcAft>
              <a:buFont typeface="+mj-lt"/>
              <a:buAutoNum type="arabicPeriod"/>
            </a:pPr>
            <a:r>
              <a:rPr lang="en-US" sz="2400">
                <a:effectLst/>
                <a:latin typeface="Calibri" panose="020F0502020204030204" pitchFamily="34" charset="0"/>
                <a:ea typeface="MS Mincho" panose="02020609040205080304" pitchFamily="49" charset="-128"/>
                <a:cs typeface="Calibri" panose="020F0502020204030204" pitchFamily="34" charset="0"/>
              </a:rPr>
              <a:t>Call to Order and Welcome</a:t>
            </a:r>
            <a:endParaRPr lang="en-US" sz="240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a:effectLst/>
                <a:latin typeface="Calibri" panose="020F0502020204030204" pitchFamily="34" charset="0"/>
                <a:ea typeface="MS Mincho" panose="02020609040205080304" pitchFamily="49" charset="-128"/>
                <a:cs typeface="Calibri" panose="020F0502020204030204" pitchFamily="34" charset="0"/>
              </a:rPr>
              <a:t>Public Comment</a:t>
            </a:r>
          </a:p>
          <a:p>
            <a:pPr marL="342900" marR="0" lvl="0" indent="-342900">
              <a:lnSpc>
                <a:spcPct val="150000"/>
              </a:lnSpc>
              <a:spcBef>
                <a:spcPts val="0"/>
              </a:spcBef>
              <a:spcAft>
                <a:spcPts val="0"/>
              </a:spcAft>
              <a:buFont typeface="+mj-lt"/>
              <a:buAutoNum type="arabicPeriod"/>
            </a:pPr>
            <a:r>
              <a:rPr lang="en-US" sz="2400">
                <a:latin typeface="Calibri" panose="020F0502020204030204" pitchFamily="34" charset="0"/>
                <a:ea typeface="MS Mincho" panose="02020609040205080304" pitchFamily="49" charset="-128"/>
                <a:cs typeface="Calibri" panose="020F0502020204030204" pitchFamily="34" charset="0"/>
              </a:rPr>
              <a:t>Introductions</a:t>
            </a:r>
          </a:p>
          <a:p>
            <a:pPr marL="342900" marR="0" lvl="0" indent="-342900">
              <a:lnSpc>
                <a:spcPct val="150000"/>
              </a:lnSpc>
              <a:spcBef>
                <a:spcPts val="0"/>
              </a:spcBef>
              <a:spcAft>
                <a:spcPts val="0"/>
              </a:spcAft>
              <a:buFont typeface="+mj-lt"/>
              <a:buAutoNum type="arabicPeriod"/>
            </a:pPr>
            <a:r>
              <a:rPr lang="en-US" sz="2400">
                <a:latin typeface="Calibri" panose="020F0502020204030204" pitchFamily="34" charset="0"/>
                <a:ea typeface="MS Mincho" panose="02020609040205080304" pitchFamily="49" charset="-128"/>
                <a:cs typeface="Calibri" panose="020F0502020204030204" pitchFamily="34" charset="0"/>
              </a:rPr>
              <a:t>Approval of minutes</a:t>
            </a:r>
          </a:p>
          <a:p>
            <a:pPr marL="342900" marR="0" lvl="0" indent="-342900">
              <a:lnSpc>
                <a:spcPct val="150000"/>
              </a:lnSpc>
              <a:spcBef>
                <a:spcPts val="0"/>
              </a:spcBef>
              <a:spcAft>
                <a:spcPts val="0"/>
              </a:spcAft>
              <a:buFont typeface="+mj-lt"/>
              <a:buAutoNum type="arabicPeriod"/>
            </a:pPr>
            <a:r>
              <a:rPr lang="en-US" sz="2400">
                <a:latin typeface="Calibri" panose="020F0502020204030204" pitchFamily="34" charset="0"/>
                <a:ea typeface="MS Mincho" panose="02020609040205080304" pitchFamily="49" charset="-128"/>
                <a:cs typeface="Calibri" panose="020F0502020204030204" pitchFamily="34" charset="0"/>
              </a:rPr>
              <a:t>SWAN Board Environmental Scan Task Force update</a:t>
            </a:r>
          </a:p>
          <a:p>
            <a:pPr marL="342900" marR="0" lvl="0" indent="-342900">
              <a:lnSpc>
                <a:spcPct val="150000"/>
              </a:lnSpc>
              <a:spcBef>
                <a:spcPts val="0"/>
              </a:spcBef>
              <a:spcAft>
                <a:spcPts val="0"/>
              </a:spcAft>
              <a:buFont typeface="+mj-lt"/>
              <a:buAutoNum type="arabicPeriod"/>
            </a:pPr>
            <a:r>
              <a:rPr lang="en-US" sz="2400">
                <a:effectLst/>
                <a:latin typeface="Calibri" panose="020F0502020204030204" pitchFamily="34" charset="0"/>
                <a:ea typeface="MS Mincho" panose="02020609040205080304" pitchFamily="49" charset="-128"/>
                <a:cs typeface="Calibri" panose="020F0502020204030204" pitchFamily="34" charset="0"/>
              </a:rPr>
              <a:t>Gale proposal for subscription e-resources</a:t>
            </a:r>
            <a:endParaRPr lang="en-US" sz="2400">
              <a:latin typeface="Calibri" panose="020F0502020204030204" pitchFamily="34" charset="0"/>
              <a:ea typeface="MS Mincho" panose="02020609040205080304" pitchFamily="49" charset="-128"/>
              <a:cs typeface="Calibri" panose="020F0502020204030204" pitchFamily="34" charset="0"/>
            </a:endParaRPr>
          </a:p>
        </p:txBody>
      </p:sp>
      <p:sp>
        <p:nvSpPr>
          <p:cNvPr id="4" name="Content Placeholder 3">
            <a:extLst>
              <a:ext uri="{FF2B5EF4-FFF2-40B4-BE49-F238E27FC236}">
                <a16:creationId xmlns:a16="http://schemas.microsoft.com/office/drawing/2014/main" id="{6728C3D9-C1F6-43C6-9D39-B3BB781DC63C}"/>
              </a:ext>
            </a:extLst>
          </p:cNvPr>
          <p:cNvSpPr>
            <a:spLocks noGrp="1"/>
          </p:cNvSpPr>
          <p:nvPr>
            <p:ph sz="half" idx="2"/>
          </p:nvPr>
        </p:nvSpPr>
        <p:spPr/>
        <p:txBody>
          <a:bodyPr>
            <a:normAutofit lnSpcReduction="10000"/>
          </a:bodyPr>
          <a:lstStyle/>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Revision to SWAN networking &amp; working groups</a:t>
            </a:r>
          </a:p>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Online patron registration options for SWAN libraries</a:t>
            </a:r>
          </a:p>
          <a:p>
            <a:pPr marL="457200" marR="0" lvl="0" indent="-457200">
              <a:lnSpc>
                <a:spcPct val="150000"/>
              </a:lnSpc>
              <a:spcBef>
                <a:spcPts val="0"/>
              </a:spcBef>
              <a:spcAft>
                <a:spcPts val="0"/>
              </a:spcAft>
              <a:buFont typeface="+mj-lt"/>
              <a:buAutoNum type="arabicPeriod" startAt="7"/>
            </a:pPr>
            <a:r>
              <a:rPr lang="en-US" sz="2400">
                <a:latin typeface="Calibri" panose="020F0502020204030204" pitchFamily="34" charset="0"/>
                <a:ea typeface="MS Mincho" panose="02020609040205080304" pitchFamily="49" charset="-128"/>
                <a:cs typeface="Calibri" panose="020F0502020204030204" pitchFamily="34" charset="0"/>
              </a:rPr>
              <a:t>SWAN Expo recap</a:t>
            </a:r>
          </a:p>
          <a:p>
            <a:pPr marL="457200" marR="0" lvl="0" indent="-457200">
              <a:lnSpc>
                <a:spcPct val="150000"/>
              </a:lnSpc>
              <a:spcBef>
                <a:spcPts val="0"/>
              </a:spcBef>
              <a:spcAft>
                <a:spcPts val="0"/>
              </a:spcAft>
              <a:buFont typeface="+mj-lt"/>
              <a:buAutoNum type="arabicPeriod" startAt="7"/>
            </a:pPr>
            <a:r>
              <a:rPr lang="en-US" sz="2400">
                <a:effectLst/>
                <a:latin typeface="Calibri" panose="020F0502020204030204" pitchFamily="34" charset="0"/>
                <a:ea typeface="MS Mincho" panose="02020609040205080304" pitchFamily="49" charset="-128"/>
                <a:cs typeface="Arial" panose="020B0604020202020204" pitchFamily="34" charset="0"/>
              </a:rPr>
              <a:t>Announcements &amp; Questions</a:t>
            </a:r>
          </a:p>
          <a:p>
            <a:pPr marL="342900" indent="-342900">
              <a:lnSpc>
                <a:spcPct val="150000"/>
              </a:lnSpc>
              <a:spcBef>
                <a:spcPts val="0"/>
              </a:spcBef>
              <a:buFont typeface="+mj-lt"/>
              <a:buAutoNum type="arabicPeriod" startAt="8"/>
            </a:pPr>
            <a:endParaRPr lang="en-US" sz="1800">
              <a:effectLst/>
              <a:latin typeface="Calibri" panose="020F0502020204030204" pitchFamily="34" charset="0"/>
              <a:ea typeface="MS Mincho" panose="02020609040205080304" pitchFamily="49" charset="-128"/>
              <a:cs typeface="Arial" panose="020B0604020202020204" pitchFamily="34" charset="0"/>
            </a:endParaRPr>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575877B-82B0-E498-5B87-05CC060027CD}"/>
              </a:ext>
            </a:extLst>
          </p:cNvPr>
          <p:cNvSpPr>
            <a:spLocks noGrp="1"/>
          </p:cNvSpPr>
          <p:nvPr>
            <p:ph type="title"/>
          </p:nvPr>
        </p:nvSpPr>
        <p:spPr/>
        <p:txBody>
          <a:bodyPr/>
          <a:lstStyle/>
          <a:p>
            <a:r>
              <a:rPr lang="en-US"/>
              <a:t>SWAN Board: Environmental Scan Task Force update</a:t>
            </a:r>
          </a:p>
        </p:txBody>
      </p:sp>
      <p:sp>
        <p:nvSpPr>
          <p:cNvPr id="9" name="Text Placeholder 8">
            <a:extLst>
              <a:ext uri="{FF2B5EF4-FFF2-40B4-BE49-F238E27FC236}">
                <a16:creationId xmlns:a16="http://schemas.microsoft.com/office/drawing/2014/main" id="{5621D6CE-5BE8-7220-E949-FA156DCD70EA}"/>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1D099E86-2B66-D161-EA8A-97BA04A0802C}"/>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48105770-B670-E0DC-555F-4609FABD39BD}"/>
              </a:ext>
            </a:extLst>
          </p:cNvPr>
          <p:cNvSpPr>
            <a:spLocks noGrp="1"/>
          </p:cNvSpPr>
          <p:nvPr>
            <p:ph type="dt" sz="half" idx="2"/>
          </p:nvPr>
        </p:nvSpPr>
        <p:spPr/>
        <p:txBody>
          <a:bodyPr/>
          <a:lstStyle/>
          <a:p>
            <a:fld id="{BE77881E-05EA-445D-A401-3F862F6B3C8C}" type="datetime4">
              <a:rPr lang="en-US" smtClean="0"/>
              <a:t>September 9, 2024</a:t>
            </a:fld>
            <a:endParaRPr lang="en-US"/>
          </a:p>
        </p:txBody>
      </p:sp>
      <p:sp>
        <p:nvSpPr>
          <p:cNvPr id="6" name="Slide Number Placeholder 5">
            <a:extLst>
              <a:ext uri="{FF2B5EF4-FFF2-40B4-BE49-F238E27FC236}">
                <a16:creationId xmlns:a16="http://schemas.microsoft.com/office/drawing/2014/main" id="{0F988621-0E89-D780-E62C-7C95DA0CBA76}"/>
              </a:ext>
            </a:extLst>
          </p:cNvPr>
          <p:cNvSpPr>
            <a:spLocks noGrp="1"/>
          </p:cNvSpPr>
          <p:nvPr>
            <p:ph type="sldNum" sz="quarter" idx="12"/>
          </p:nvPr>
        </p:nvSpPr>
        <p:spPr/>
        <p:txBody>
          <a:bodyPr/>
          <a:lstStyle/>
          <a:p>
            <a:fld id="{1FAA610F-65FB-4D76-A9F7-0135426F9A2E}" type="slidenum">
              <a:rPr lang="en-US" smtClean="0"/>
              <a:t>3</a:t>
            </a:fld>
            <a:endParaRPr lang="en-US"/>
          </a:p>
        </p:txBody>
      </p:sp>
    </p:spTree>
    <p:extLst>
      <p:ext uri="{BB962C8B-B14F-4D97-AF65-F5344CB8AC3E}">
        <p14:creationId xmlns:p14="http://schemas.microsoft.com/office/powerpoint/2010/main" val="4190316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3541F-512F-CBA7-FDB4-5339C243F6E3}"/>
              </a:ext>
            </a:extLst>
          </p:cNvPr>
          <p:cNvSpPr>
            <a:spLocks noGrp="1"/>
          </p:cNvSpPr>
          <p:nvPr>
            <p:ph type="title"/>
          </p:nvPr>
        </p:nvSpPr>
        <p:spPr/>
        <p:txBody>
          <a:bodyPr/>
          <a:lstStyle/>
          <a:p>
            <a:r>
              <a:rPr lang="en-US"/>
              <a:t>Environmental Scan Task Force</a:t>
            </a:r>
          </a:p>
        </p:txBody>
      </p:sp>
      <p:sp>
        <p:nvSpPr>
          <p:cNvPr id="3" name="Content Placeholder 2">
            <a:extLst>
              <a:ext uri="{FF2B5EF4-FFF2-40B4-BE49-F238E27FC236}">
                <a16:creationId xmlns:a16="http://schemas.microsoft.com/office/drawing/2014/main" id="{8C19BD06-C89E-9E33-7944-3A02212A84F0}"/>
              </a:ext>
            </a:extLst>
          </p:cNvPr>
          <p:cNvSpPr>
            <a:spLocks noGrp="1"/>
          </p:cNvSpPr>
          <p:nvPr>
            <p:ph sz="half" idx="1"/>
          </p:nvPr>
        </p:nvSpPr>
        <p:spPr/>
        <p:txBody>
          <a:bodyPr>
            <a:normAutofit fontScale="92500" lnSpcReduction="20000"/>
          </a:bodyPr>
          <a:lstStyle/>
          <a:p>
            <a:r>
              <a:rPr lang="en-US"/>
              <a:t>Reviewed potential library consortia &amp; systems to contact</a:t>
            </a:r>
          </a:p>
          <a:p>
            <a:r>
              <a:rPr lang="en-US"/>
              <a:t>Created online survey</a:t>
            </a:r>
          </a:p>
          <a:p>
            <a:pPr lvl="1"/>
            <a:r>
              <a:rPr lang="en-US"/>
              <a:t>Inquired about ILS &amp; OPAC in use </a:t>
            </a:r>
          </a:p>
          <a:p>
            <a:pPr lvl="1"/>
            <a:r>
              <a:rPr lang="en-US"/>
              <a:t>Strengths &amp; weaknesses of both</a:t>
            </a:r>
          </a:p>
          <a:p>
            <a:pPr lvl="1"/>
            <a:r>
              <a:rPr lang="en-US"/>
              <a:t>If a platform change took place within last 3 years</a:t>
            </a:r>
          </a:p>
          <a:p>
            <a:r>
              <a:rPr lang="en-US"/>
              <a:t>8 responses received to-date</a:t>
            </a:r>
          </a:p>
        </p:txBody>
      </p:sp>
      <p:sp>
        <p:nvSpPr>
          <p:cNvPr id="4" name="Content Placeholder 3">
            <a:extLst>
              <a:ext uri="{FF2B5EF4-FFF2-40B4-BE49-F238E27FC236}">
                <a16:creationId xmlns:a16="http://schemas.microsoft.com/office/drawing/2014/main" id="{ABF98770-64EB-AB67-8B5D-DA73E578C3ED}"/>
              </a:ext>
            </a:extLst>
          </p:cNvPr>
          <p:cNvSpPr>
            <a:spLocks noGrp="1"/>
          </p:cNvSpPr>
          <p:nvPr>
            <p:ph sz="half" idx="2"/>
          </p:nvPr>
        </p:nvSpPr>
        <p:spPr/>
        <p:txBody>
          <a:bodyPr>
            <a:normAutofit fontScale="92500" lnSpcReduction="20000"/>
          </a:bodyPr>
          <a:lstStyle/>
          <a:p>
            <a:r>
              <a:rPr lang="en-US"/>
              <a:t>Will review responses &amp; decide on additional online interviews with selected library consortia &amp; systems</a:t>
            </a:r>
          </a:p>
          <a:p>
            <a:r>
              <a:rPr lang="en-US"/>
              <a:t>Software vendors will be contacted for interviews on selected areas important to SWAN</a:t>
            </a:r>
          </a:p>
          <a:p>
            <a:pPr lvl="1"/>
            <a:r>
              <a:rPr lang="en-US"/>
              <a:t>Based on platform survey</a:t>
            </a:r>
          </a:p>
          <a:p>
            <a:pPr lvl="1"/>
            <a:r>
              <a:rPr lang="en-US"/>
              <a:t>Likely to include Innovative (Polaris), ByWater (Koha), and SirsiDynix (BLUEcloud)</a:t>
            </a:r>
          </a:p>
          <a:p>
            <a:r>
              <a:rPr lang="en-US"/>
              <a:t>Final recommendation &amp; report will be brought to SWAN Board &amp; membership</a:t>
            </a:r>
          </a:p>
        </p:txBody>
      </p:sp>
      <p:sp>
        <p:nvSpPr>
          <p:cNvPr id="5" name="Footer Placeholder 4">
            <a:extLst>
              <a:ext uri="{FF2B5EF4-FFF2-40B4-BE49-F238E27FC236}">
                <a16:creationId xmlns:a16="http://schemas.microsoft.com/office/drawing/2014/main" id="{A27D3D3F-21EF-E80B-1A38-FA101FB5CC15}"/>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F93B36F-5E74-6C2B-D3AE-59F3EE9F5B20}"/>
              </a:ext>
            </a:extLst>
          </p:cNvPr>
          <p:cNvSpPr>
            <a:spLocks noGrp="1"/>
          </p:cNvSpPr>
          <p:nvPr>
            <p:ph type="sldNum" sz="quarter" idx="12"/>
          </p:nvPr>
        </p:nvSpPr>
        <p:spPr/>
        <p:txBody>
          <a:bodyPr/>
          <a:lstStyle/>
          <a:p>
            <a:fld id="{1FAA610F-65FB-4D76-A9F7-0135426F9A2E}" type="slidenum">
              <a:rPr lang="en-US" smtClean="0"/>
              <a:t>4</a:t>
            </a:fld>
            <a:endParaRPr lang="en-US"/>
          </a:p>
        </p:txBody>
      </p:sp>
      <p:sp>
        <p:nvSpPr>
          <p:cNvPr id="7" name="Date Placeholder 6">
            <a:extLst>
              <a:ext uri="{FF2B5EF4-FFF2-40B4-BE49-F238E27FC236}">
                <a16:creationId xmlns:a16="http://schemas.microsoft.com/office/drawing/2014/main" id="{09EDF132-636F-ED1E-4E6C-95F42A627B33}"/>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848571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8E6AF62-D3E3-DF92-0F7F-18D27F29D86E}"/>
              </a:ext>
            </a:extLst>
          </p:cNvPr>
          <p:cNvSpPr>
            <a:spLocks noGrp="1"/>
          </p:cNvSpPr>
          <p:nvPr>
            <p:ph type="title"/>
          </p:nvPr>
        </p:nvSpPr>
        <p:spPr/>
        <p:txBody>
          <a:bodyPr/>
          <a:lstStyle/>
          <a:p>
            <a:r>
              <a:rPr lang="en-US" sz="4400">
                <a:effectLst/>
                <a:latin typeface="Calibri" panose="020F0502020204030204" pitchFamily="34" charset="0"/>
                <a:ea typeface="MS Mincho" panose="02020609040205080304" pitchFamily="49" charset="-128"/>
                <a:cs typeface="Calibri" panose="020F0502020204030204" pitchFamily="34" charset="0"/>
              </a:rPr>
              <a:t>Gale proposal for subscription e-resources</a:t>
            </a:r>
            <a:endParaRPr lang="en-US"/>
          </a:p>
        </p:txBody>
      </p:sp>
      <p:sp>
        <p:nvSpPr>
          <p:cNvPr id="9" name="Text Placeholder 8">
            <a:extLst>
              <a:ext uri="{FF2B5EF4-FFF2-40B4-BE49-F238E27FC236}">
                <a16:creationId xmlns:a16="http://schemas.microsoft.com/office/drawing/2014/main" id="{5B5332A6-3EAA-394E-B2DC-D8BB57E37A5E}"/>
              </a:ext>
            </a:extLst>
          </p:cNvPr>
          <p:cNvSpPr>
            <a:spLocks noGrp="1"/>
          </p:cNvSpPr>
          <p:nvPr>
            <p:ph type="body" idx="1"/>
          </p:nvPr>
        </p:nvSpPr>
        <p:spPr/>
        <p:txBody>
          <a:bodyPr/>
          <a:lstStyle/>
          <a:p>
            <a:r>
              <a:rPr lang="en-US"/>
              <a:t>Tara Wood, SWAN User Experience Manager</a:t>
            </a:r>
          </a:p>
        </p:txBody>
      </p:sp>
      <p:sp>
        <p:nvSpPr>
          <p:cNvPr id="5" name="Footer Placeholder 4">
            <a:extLst>
              <a:ext uri="{FF2B5EF4-FFF2-40B4-BE49-F238E27FC236}">
                <a16:creationId xmlns:a16="http://schemas.microsoft.com/office/drawing/2014/main" id="{01506141-C6B4-016A-0386-12CCB8B7B2D6}"/>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52FE40C7-B797-D408-C1B1-BB8D0A498110}"/>
              </a:ext>
            </a:extLst>
          </p:cNvPr>
          <p:cNvSpPr>
            <a:spLocks noGrp="1"/>
          </p:cNvSpPr>
          <p:nvPr>
            <p:ph type="dt" sz="half" idx="2"/>
          </p:nvPr>
        </p:nvSpPr>
        <p:spPr/>
        <p:txBody>
          <a:bodyPr/>
          <a:lstStyle/>
          <a:p>
            <a:fld id="{BE77881E-05EA-445D-A401-3F862F6B3C8C}" type="datetime4">
              <a:rPr lang="en-US" smtClean="0"/>
              <a:t>September 9, 2024</a:t>
            </a:fld>
            <a:endParaRPr lang="en-US"/>
          </a:p>
        </p:txBody>
      </p:sp>
      <p:sp>
        <p:nvSpPr>
          <p:cNvPr id="6" name="Slide Number Placeholder 5">
            <a:extLst>
              <a:ext uri="{FF2B5EF4-FFF2-40B4-BE49-F238E27FC236}">
                <a16:creationId xmlns:a16="http://schemas.microsoft.com/office/drawing/2014/main" id="{1DE88B15-D0BE-91C4-BC5C-989481D55CED}"/>
              </a:ext>
            </a:extLst>
          </p:cNvPr>
          <p:cNvSpPr>
            <a:spLocks noGrp="1"/>
          </p:cNvSpPr>
          <p:nvPr>
            <p:ph type="sldNum" sz="quarter" idx="12"/>
          </p:nvPr>
        </p:nvSpPr>
        <p:spPr/>
        <p:txBody>
          <a:bodyPr/>
          <a:lstStyle/>
          <a:p>
            <a:fld id="{1FAA610F-65FB-4D76-A9F7-0135426F9A2E}" type="slidenum">
              <a:rPr lang="en-US" smtClean="0"/>
              <a:t>5</a:t>
            </a:fld>
            <a:endParaRPr lang="en-US"/>
          </a:p>
        </p:txBody>
      </p:sp>
    </p:spTree>
    <p:extLst>
      <p:ext uri="{BB962C8B-B14F-4D97-AF65-F5344CB8AC3E}">
        <p14:creationId xmlns:p14="http://schemas.microsoft.com/office/powerpoint/2010/main" val="1371102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F8D708-292B-08E1-6462-FAB83F521EE6}"/>
              </a:ext>
            </a:extLst>
          </p:cNvPr>
          <p:cNvSpPr>
            <a:spLocks noGrp="1"/>
          </p:cNvSpPr>
          <p:nvPr>
            <p:ph type="title"/>
          </p:nvPr>
        </p:nvSpPr>
        <p:spPr>
          <a:xfrm>
            <a:off x="686834" y="591344"/>
            <a:ext cx="3200400" cy="5585619"/>
          </a:xfrm>
        </p:spPr>
        <p:txBody>
          <a:bodyPr>
            <a:normAutofit/>
          </a:bodyPr>
          <a:lstStyle/>
          <a:p>
            <a:r>
              <a:rPr lang="en-US">
                <a:solidFill>
                  <a:srgbClr val="FFFFFF"/>
                </a:solidFill>
              </a:rPr>
              <a:t>Gale Presents: Udemy</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Content Placeholder 2">
            <a:extLst>
              <a:ext uri="{FF2B5EF4-FFF2-40B4-BE49-F238E27FC236}">
                <a16:creationId xmlns:a16="http://schemas.microsoft.com/office/drawing/2014/main" id="{0C2E631F-5188-EB4F-7950-693D5FD3517C}"/>
              </a:ext>
            </a:extLst>
          </p:cNvPr>
          <p:cNvSpPr>
            <a:spLocks noGrp="1"/>
          </p:cNvSpPr>
          <p:nvPr>
            <p:ph idx="1"/>
          </p:nvPr>
        </p:nvSpPr>
        <p:spPr>
          <a:xfrm>
            <a:off x="4447308" y="591344"/>
            <a:ext cx="6906491" cy="5585619"/>
          </a:xfrm>
        </p:spPr>
        <p:txBody>
          <a:bodyPr anchor="ctr">
            <a:normAutofit/>
          </a:bodyPr>
          <a:lstStyle/>
          <a:p>
            <a:r>
              <a:rPr lang="en-US">
                <a:solidFill>
                  <a:schemeClr val="accent6"/>
                </a:solidFill>
              </a:rPr>
              <a:t>NEW </a:t>
            </a:r>
            <a:r>
              <a:rPr lang="en-US"/>
              <a:t>RAILS Udemy offer</a:t>
            </a:r>
          </a:p>
          <a:p>
            <a:pPr lvl="1"/>
            <a:r>
              <a:rPr lang="en-US"/>
              <a:t>Previous discount was 25% </a:t>
            </a:r>
          </a:p>
          <a:p>
            <a:pPr lvl="1"/>
            <a:r>
              <a:rPr lang="en-US"/>
              <a:t>SWAN + RAILS worked with Gale to negotiate a deeper discount </a:t>
            </a:r>
          </a:p>
          <a:p>
            <a:pPr lvl="1"/>
            <a:r>
              <a:rPr lang="en-US"/>
              <a:t>New discount is </a:t>
            </a:r>
            <a:r>
              <a:rPr lang="en-US" b="1"/>
              <a:t>50% </a:t>
            </a:r>
            <a:r>
              <a:rPr lang="en-US"/>
              <a:t>off Udemy list price – we need </a:t>
            </a:r>
            <a:r>
              <a:rPr lang="en-US" b="1"/>
              <a:t>75</a:t>
            </a:r>
            <a:r>
              <a:rPr lang="en-US"/>
              <a:t> </a:t>
            </a:r>
            <a:r>
              <a:rPr lang="en-US" b="1"/>
              <a:t>RAILS</a:t>
            </a:r>
            <a:r>
              <a:rPr lang="en-US"/>
              <a:t> libraries</a:t>
            </a:r>
          </a:p>
          <a:p>
            <a:r>
              <a:rPr lang="en-US">
                <a:solidFill>
                  <a:schemeClr val="accent6"/>
                </a:solidFill>
              </a:rPr>
              <a:t>New</a:t>
            </a:r>
            <a:r>
              <a:rPr lang="en-US"/>
              <a:t> subscription period: 1/1/25-12/31/25</a:t>
            </a:r>
          </a:p>
          <a:p>
            <a:r>
              <a:rPr lang="en-US"/>
              <a:t>Current Udemy subscribers will be adjusted to get on the1/1/25 period and will receive a credit for the remaining length of their subscription</a:t>
            </a:r>
          </a:p>
          <a:p>
            <a:r>
              <a:rPr lang="en-US"/>
              <a:t>RAILS will handle all subscription requests</a:t>
            </a:r>
          </a:p>
          <a:p>
            <a:endParaRPr lang="en-US"/>
          </a:p>
          <a:p>
            <a:endParaRPr lang="en-US"/>
          </a:p>
        </p:txBody>
      </p:sp>
    </p:spTree>
    <p:extLst>
      <p:ext uri="{BB962C8B-B14F-4D97-AF65-F5344CB8AC3E}">
        <p14:creationId xmlns:p14="http://schemas.microsoft.com/office/powerpoint/2010/main" val="1642231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EF7B2-289E-9E6F-6C9B-079F2739FC3F}"/>
              </a:ext>
            </a:extLst>
          </p:cNvPr>
          <p:cNvSpPr>
            <a:spLocks noGrp="1"/>
          </p:cNvSpPr>
          <p:nvPr>
            <p:ph type="title"/>
          </p:nvPr>
        </p:nvSpPr>
        <p:spPr/>
        <p:txBody>
          <a:bodyPr/>
          <a:lstStyle/>
          <a:p>
            <a:r>
              <a:rPr lang="en-US"/>
              <a:t>Preview at pricing for SWAN </a:t>
            </a:r>
          </a:p>
        </p:txBody>
      </p:sp>
      <p:graphicFrame>
        <p:nvGraphicFramePr>
          <p:cNvPr id="4" name="Content Placeholder 3">
            <a:extLst>
              <a:ext uri="{FF2B5EF4-FFF2-40B4-BE49-F238E27FC236}">
                <a16:creationId xmlns:a16="http://schemas.microsoft.com/office/drawing/2014/main" id="{4122C92B-74C9-ADBE-9F62-55D8B614C2D1}"/>
              </a:ext>
            </a:extLst>
          </p:cNvPr>
          <p:cNvGraphicFramePr>
            <a:graphicFrameLocks noGrp="1" noChangeAspect="1"/>
          </p:cNvGraphicFramePr>
          <p:nvPr>
            <p:ph idx="1"/>
          </p:nvPr>
        </p:nvGraphicFramePr>
        <p:xfrm>
          <a:off x="357845" y="1690688"/>
          <a:ext cx="11464272" cy="2613683"/>
        </p:xfrm>
        <a:graphic>
          <a:graphicData uri="http://schemas.openxmlformats.org/presentationml/2006/ole">
            <mc:AlternateContent xmlns:mc="http://schemas.openxmlformats.org/markup-compatibility/2006">
              <mc:Choice xmlns:v="urn:schemas-microsoft-com:vml" Requires="v">
                <p:oleObj name="Worksheet" r:id="rId2" imgW="4429001" imgH="1009637" progId="Excel.Sheet.12">
                  <p:embed/>
                </p:oleObj>
              </mc:Choice>
              <mc:Fallback>
                <p:oleObj name="Worksheet" r:id="rId2" imgW="4429001" imgH="1009637" progId="Excel.Sheet.12">
                  <p:embed/>
                  <p:pic>
                    <p:nvPicPr>
                      <p:cNvPr id="4" name="Content Placeholder 3">
                        <a:extLst>
                          <a:ext uri="{FF2B5EF4-FFF2-40B4-BE49-F238E27FC236}">
                            <a16:creationId xmlns:a16="http://schemas.microsoft.com/office/drawing/2014/main" id="{4122C92B-74C9-ADBE-9F62-55D8B614C2D1}"/>
                          </a:ext>
                        </a:extLst>
                      </p:cNvPr>
                      <p:cNvPicPr/>
                      <p:nvPr/>
                    </p:nvPicPr>
                    <p:blipFill>
                      <a:blip r:embed="rId3"/>
                      <a:stretch>
                        <a:fillRect/>
                      </a:stretch>
                    </p:blipFill>
                    <p:spPr>
                      <a:xfrm>
                        <a:off x="357845" y="1690688"/>
                        <a:ext cx="11464272" cy="2613683"/>
                      </a:xfrm>
                      <a:prstGeom prst="rect">
                        <a:avLst/>
                      </a:prstGeom>
                    </p:spPr>
                  </p:pic>
                </p:oleObj>
              </mc:Fallback>
            </mc:AlternateContent>
          </a:graphicData>
        </a:graphic>
      </p:graphicFrame>
    </p:spTree>
    <p:extLst>
      <p:ext uri="{BB962C8B-B14F-4D97-AF65-F5344CB8AC3E}">
        <p14:creationId xmlns:p14="http://schemas.microsoft.com/office/powerpoint/2010/main" val="4166512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22">
            <a:extLst>
              <a:ext uri="{FF2B5EF4-FFF2-40B4-BE49-F238E27FC236}">
                <a16:creationId xmlns:a16="http://schemas.microsoft.com/office/drawing/2014/main" id="{78FD1E94-B12F-434F-8027-5DBEAC55A1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reeform: Shape 123">
            <a:extLst>
              <a:ext uri="{FF2B5EF4-FFF2-40B4-BE49-F238E27FC236}">
                <a16:creationId xmlns:a16="http://schemas.microsoft.com/office/drawing/2014/main" id="{1BC8109F-B452-45EE-8BB3-65433C039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3B80F07-C7A1-65B6-4B5C-E765232F537E}"/>
              </a:ext>
            </a:extLst>
          </p:cNvPr>
          <p:cNvSpPr>
            <a:spLocks noGrp="1"/>
          </p:cNvSpPr>
          <p:nvPr>
            <p:ph type="title"/>
          </p:nvPr>
        </p:nvSpPr>
        <p:spPr>
          <a:xfrm>
            <a:off x="838200" y="365125"/>
            <a:ext cx="10515600" cy="1325563"/>
          </a:xfrm>
        </p:spPr>
        <p:txBody>
          <a:bodyPr>
            <a:normAutofit/>
          </a:bodyPr>
          <a:lstStyle/>
          <a:p>
            <a:r>
              <a:rPr lang="en-US"/>
              <a:t>Important dates</a:t>
            </a:r>
          </a:p>
        </p:txBody>
      </p:sp>
      <p:graphicFrame>
        <p:nvGraphicFramePr>
          <p:cNvPr id="125" name="Content Placeholder 2">
            <a:extLst>
              <a:ext uri="{FF2B5EF4-FFF2-40B4-BE49-F238E27FC236}">
                <a16:creationId xmlns:a16="http://schemas.microsoft.com/office/drawing/2014/main" id="{777959AF-D741-531A-6EBF-3CB0CF88F743}"/>
              </a:ext>
            </a:extLst>
          </p:cNvPr>
          <p:cNvGraphicFramePr/>
          <p:nvPr/>
        </p:nvGraphicFramePr>
        <p:xfrm>
          <a:off x="838200" y="2011729"/>
          <a:ext cx="10515600" cy="4160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8011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AF19C-E978-38ED-E7FA-4469B3759A37}"/>
              </a:ext>
            </a:extLst>
          </p:cNvPr>
          <p:cNvSpPr>
            <a:spLocks noGrp="1"/>
          </p:cNvSpPr>
          <p:nvPr>
            <p:ph type="title"/>
          </p:nvPr>
        </p:nvSpPr>
        <p:spPr>
          <a:xfrm>
            <a:off x="838200" y="557188"/>
            <a:ext cx="10515600" cy="1133499"/>
          </a:xfrm>
        </p:spPr>
        <p:txBody>
          <a:bodyPr>
            <a:normAutofit/>
          </a:bodyPr>
          <a:lstStyle/>
          <a:p>
            <a:pPr algn="ctr"/>
            <a:r>
              <a:rPr lang="en-US" sz="5200"/>
              <a:t>Details</a:t>
            </a:r>
          </a:p>
        </p:txBody>
      </p:sp>
      <p:grpSp>
        <p:nvGrpSpPr>
          <p:cNvPr id="7" name="Group 6">
            <a:extLst>
              <a:ext uri="{FF2B5EF4-FFF2-40B4-BE49-F238E27FC236}">
                <a16:creationId xmlns:a16="http://schemas.microsoft.com/office/drawing/2014/main" id="{4870D033-0F2D-7960-9F38-8AE76E2C09E7}"/>
              </a:ext>
            </a:extLst>
          </p:cNvPr>
          <p:cNvGrpSpPr/>
          <p:nvPr/>
        </p:nvGrpSpPr>
        <p:grpSpPr>
          <a:xfrm>
            <a:off x="1006542" y="1829180"/>
            <a:ext cx="10178914" cy="3670575"/>
            <a:chOff x="1006542" y="1829180"/>
            <a:chExt cx="10178914" cy="3670575"/>
          </a:xfrm>
        </p:grpSpPr>
        <p:sp>
          <p:nvSpPr>
            <p:cNvPr id="8" name="Freeform: Shape 7">
              <a:extLst>
                <a:ext uri="{FF2B5EF4-FFF2-40B4-BE49-F238E27FC236}">
                  <a16:creationId xmlns:a16="http://schemas.microsoft.com/office/drawing/2014/main" id="{3A8F847D-6B7C-C7F2-2AEF-44B4CCFB7658}"/>
                </a:ext>
              </a:extLst>
            </p:cNvPr>
            <p:cNvSpPr/>
            <p:nvPr/>
          </p:nvSpPr>
          <p:spPr>
            <a:xfrm>
              <a:off x="1006542" y="1829180"/>
              <a:ext cx="2097471" cy="1048735"/>
            </a:xfrm>
            <a:custGeom>
              <a:avLst/>
              <a:gdLst>
                <a:gd name="connsiteX0" fmla="*/ 0 w 2097471"/>
                <a:gd name="connsiteY0" fmla="*/ 104874 h 1048735"/>
                <a:gd name="connsiteX1" fmla="*/ 104874 w 2097471"/>
                <a:gd name="connsiteY1" fmla="*/ 0 h 1048735"/>
                <a:gd name="connsiteX2" fmla="*/ 1992598 w 2097471"/>
                <a:gd name="connsiteY2" fmla="*/ 0 h 1048735"/>
                <a:gd name="connsiteX3" fmla="*/ 2097472 w 2097471"/>
                <a:gd name="connsiteY3" fmla="*/ 104874 h 1048735"/>
                <a:gd name="connsiteX4" fmla="*/ 2097471 w 2097471"/>
                <a:gd name="connsiteY4" fmla="*/ 943862 h 1048735"/>
                <a:gd name="connsiteX5" fmla="*/ 1992597 w 2097471"/>
                <a:gd name="connsiteY5" fmla="*/ 1048736 h 1048735"/>
                <a:gd name="connsiteX6" fmla="*/ 104874 w 2097471"/>
                <a:gd name="connsiteY6" fmla="*/ 1048735 h 1048735"/>
                <a:gd name="connsiteX7" fmla="*/ 0 w 2097471"/>
                <a:gd name="connsiteY7" fmla="*/ 943861 h 1048735"/>
                <a:gd name="connsiteX8" fmla="*/ 0 w 2097471"/>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7471" h="1048735">
                  <a:moveTo>
                    <a:pt x="0" y="104874"/>
                  </a:moveTo>
                  <a:cubicBezTo>
                    <a:pt x="0" y="46954"/>
                    <a:pt x="46954" y="0"/>
                    <a:pt x="104874" y="0"/>
                  </a:cubicBezTo>
                  <a:lnTo>
                    <a:pt x="1992598" y="0"/>
                  </a:lnTo>
                  <a:cubicBezTo>
                    <a:pt x="2050518" y="0"/>
                    <a:pt x="2097472" y="46954"/>
                    <a:pt x="2097472" y="104874"/>
                  </a:cubicBezTo>
                  <a:cubicBezTo>
                    <a:pt x="2097472" y="384537"/>
                    <a:pt x="2097471" y="664199"/>
                    <a:pt x="2097471" y="943862"/>
                  </a:cubicBezTo>
                  <a:cubicBezTo>
                    <a:pt x="2097471" y="1001782"/>
                    <a:pt x="2050517" y="1048736"/>
                    <a:pt x="1992597" y="1048736"/>
                  </a:cubicBezTo>
                  <a:lnTo>
                    <a:pt x="104874" y="1048735"/>
                  </a:lnTo>
                  <a:cubicBezTo>
                    <a:pt x="46954" y="1048735"/>
                    <a:pt x="0" y="1001781"/>
                    <a:pt x="0" y="943861"/>
                  </a:cubicBezTo>
                  <a:lnTo>
                    <a:pt x="0" y="104874"/>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1196" tIns="51036" rIns="61196" bIns="51036" numCol="1" spcCol="1270" anchor="ctr" anchorCtr="0">
              <a:noAutofit/>
            </a:bodyPr>
            <a:lstStyle/>
            <a:p>
              <a:pPr marL="0" lvl="0" indent="0" algn="ctr" defTabSz="711200">
                <a:lnSpc>
                  <a:spcPct val="90000"/>
                </a:lnSpc>
                <a:spcBef>
                  <a:spcPct val="0"/>
                </a:spcBef>
                <a:spcAft>
                  <a:spcPct val="35000"/>
                </a:spcAft>
                <a:buNone/>
              </a:pPr>
              <a:r>
                <a:rPr lang="en-US" sz="1600" kern="1200"/>
                <a:t>Gale Presents: Udemy one sheet</a:t>
              </a:r>
            </a:p>
          </p:txBody>
        </p:sp>
        <p:sp>
          <p:nvSpPr>
            <p:cNvPr id="10" name="Freeform: Shape 9">
              <a:extLst>
                <a:ext uri="{FF2B5EF4-FFF2-40B4-BE49-F238E27FC236}">
                  <a16:creationId xmlns:a16="http://schemas.microsoft.com/office/drawing/2014/main" id="{6729DC15-9095-7AE4-CA76-620E707AE210}"/>
                </a:ext>
              </a:extLst>
            </p:cNvPr>
            <p:cNvSpPr/>
            <p:nvPr/>
          </p:nvSpPr>
          <p:spPr>
            <a:xfrm>
              <a:off x="1216290" y="2877916"/>
              <a:ext cx="209747" cy="1782615"/>
            </a:xfrm>
            <a:custGeom>
              <a:avLst/>
              <a:gdLst/>
              <a:ahLst/>
              <a:cxnLst/>
              <a:rect l="0" t="0" r="0" b="0"/>
              <a:pathLst>
                <a:path>
                  <a:moveTo>
                    <a:pt x="0" y="0"/>
                  </a:moveTo>
                  <a:lnTo>
                    <a:pt x="0" y="1782615"/>
                  </a:lnTo>
                  <a:lnTo>
                    <a:pt x="209747" y="1782615"/>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6" name="Freeform: Shape 15">
              <a:extLst>
                <a:ext uri="{FF2B5EF4-FFF2-40B4-BE49-F238E27FC236}">
                  <a16:creationId xmlns:a16="http://schemas.microsoft.com/office/drawing/2014/main" id="{235981A8-6382-1ABF-97F2-C84F2F7DE235}"/>
                </a:ext>
              </a:extLst>
            </p:cNvPr>
            <p:cNvSpPr/>
            <p:nvPr/>
          </p:nvSpPr>
          <p:spPr>
            <a:xfrm>
              <a:off x="3844305" y="1829180"/>
              <a:ext cx="2097471" cy="1048735"/>
            </a:xfrm>
            <a:custGeom>
              <a:avLst/>
              <a:gdLst>
                <a:gd name="connsiteX0" fmla="*/ 0 w 2097471"/>
                <a:gd name="connsiteY0" fmla="*/ 104874 h 1048735"/>
                <a:gd name="connsiteX1" fmla="*/ 104874 w 2097471"/>
                <a:gd name="connsiteY1" fmla="*/ 0 h 1048735"/>
                <a:gd name="connsiteX2" fmla="*/ 1992598 w 2097471"/>
                <a:gd name="connsiteY2" fmla="*/ 0 h 1048735"/>
                <a:gd name="connsiteX3" fmla="*/ 2097472 w 2097471"/>
                <a:gd name="connsiteY3" fmla="*/ 104874 h 1048735"/>
                <a:gd name="connsiteX4" fmla="*/ 2097471 w 2097471"/>
                <a:gd name="connsiteY4" fmla="*/ 943862 h 1048735"/>
                <a:gd name="connsiteX5" fmla="*/ 1992597 w 2097471"/>
                <a:gd name="connsiteY5" fmla="*/ 1048736 h 1048735"/>
                <a:gd name="connsiteX6" fmla="*/ 104874 w 2097471"/>
                <a:gd name="connsiteY6" fmla="*/ 1048735 h 1048735"/>
                <a:gd name="connsiteX7" fmla="*/ 0 w 2097471"/>
                <a:gd name="connsiteY7" fmla="*/ 943861 h 1048735"/>
                <a:gd name="connsiteX8" fmla="*/ 0 w 2097471"/>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7471" h="1048735">
                  <a:moveTo>
                    <a:pt x="0" y="104874"/>
                  </a:moveTo>
                  <a:cubicBezTo>
                    <a:pt x="0" y="46954"/>
                    <a:pt x="46954" y="0"/>
                    <a:pt x="104874" y="0"/>
                  </a:cubicBezTo>
                  <a:lnTo>
                    <a:pt x="1992598" y="0"/>
                  </a:lnTo>
                  <a:cubicBezTo>
                    <a:pt x="2050518" y="0"/>
                    <a:pt x="2097472" y="46954"/>
                    <a:pt x="2097472" y="104874"/>
                  </a:cubicBezTo>
                  <a:cubicBezTo>
                    <a:pt x="2097472" y="384537"/>
                    <a:pt x="2097471" y="664199"/>
                    <a:pt x="2097471" y="943862"/>
                  </a:cubicBezTo>
                  <a:cubicBezTo>
                    <a:pt x="2097471" y="1001782"/>
                    <a:pt x="2050517" y="1048736"/>
                    <a:pt x="1992597" y="1048736"/>
                  </a:cubicBezTo>
                  <a:lnTo>
                    <a:pt x="104874" y="1048735"/>
                  </a:lnTo>
                  <a:cubicBezTo>
                    <a:pt x="46954" y="1048735"/>
                    <a:pt x="0" y="1001781"/>
                    <a:pt x="0" y="943861"/>
                  </a:cubicBezTo>
                  <a:lnTo>
                    <a:pt x="0" y="10487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61196" tIns="51036" rIns="61196" bIns="51036" numCol="1" spcCol="1270" anchor="ctr" anchorCtr="0">
              <a:noAutofit/>
            </a:bodyPr>
            <a:lstStyle/>
            <a:p>
              <a:pPr marL="0" lvl="0" indent="0" algn="ctr" defTabSz="711200">
                <a:lnSpc>
                  <a:spcPct val="90000"/>
                </a:lnSpc>
                <a:spcBef>
                  <a:spcPct val="0"/>
                </a:spcBef>
                <a:spcAft>
                  <a:spcPct val="35000"/>
                </a:spcAft>
                <a:buNone/>
              </a:pPr>
              <a:r>
                <a:rPr lang="en-US" sz="1600"/>
                <a:t>I</a:t>
              </a:r>
              <a:r>
                <a:rPr lang="en-US" sz="1600" kern="1200"/>
                <a:t>nformation sessions hosted by Gale:</a:t>
              </a:r>
            </a:p>
          </p:txBody>
        </p:sp>
        <p:sp>
          <p:nvSpPr>
            <p:cNvPr id="20" name="Freeform: Shape 19">
              <a:extLst>
                <a:ext uri="{FF2B5EF4-FFF2-40B4-BE49-F238E27FC236}">
                  <a16:creationId xmlns:a16="http://schemas.microsoft.com/office/drawing/2014/main" id="{C4949AF7-1EAD-1EB3-EA47-6EE19D9EA7EC}"/>
                </a:ext>
              </a:extLst>
            </p:cNvPr>
            <p:cNvSpPr/>
            <p:nvPr/>
          </p:nvSpPr>
          <p:spPr>
            <a:xfrm>
              <a:off x="4054052" y="2877916"/>
              <a:ext cx="209747" cy="786551"/>
            </a:xfrm>
            <a:custGeom>
              <a:avLst/>
              <a:gdLst/>
              <a:ahLst/>
              <a:cxnLst/>
              <a:rect l="0" t="0" r="0" b="0"/>
              <a:pathLst>
                <a:path>
                  <a:moveTo>
                    <a:pt x="0" y="0"/>
                  </a:moveTo>
                  <a:lnTo>
                    <a:pt x="0" y="786551"/>
                  </a:lnTo>
                  <a:lnTo>
                    <a:pt x="209747" y="786551"/>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5" name="Freeform: Shape 24">
              <a:extLst>
                <a:ext uri="{FF2B5EF4-FFF2-40B4-BE49-F238E27FC236}">
                  <a16:creationId xmlns:a16="http://schemas.microsoft.com/office/drawing/2014/main" id="{CC5AA371-6131-3564-462A-BE0290B70E1A}"/>
                </a:ext>
              </a:extLst>
            </p:cNvPr>
            <p:cNvSpPr/>
            <p:nvPr/>
          </p:nvSpPr>
          <p:spPr>
            <a:xfrm>
              <a:off x="4263799" y="3140100"/>
              <a:ext cx="1677977" cy="1048735"/>
            </a:xfrm>
            <a:custGeom>
              <a:avLst/>
              <a:gdLst>
                <a:gd name="connsiteX0" fmla="*/ 0 w 1677977"/>
                <a:gd name="connsiteY0" fmla="*/ 104874 h 1048735"/>
                <a:gd name="connsiteX1" fmla="*/ 104874 w 1677977"/>
                <a:gd name="connsiteY1" fmla="*/ 0 h 1048735"/>
                <a:gd name="connsiteX2" fmla="*/ 1573104 w 1677977"/>
                <a:gd name="connsiteY2" fmla="*/ 0 h 1048735"/>
                <a:gd name="connsiteX3" fmla="*/ 1677978 w 1677977"/>
                <a:gd name="connsiteY3" fmla="*/ 104874 h 1048735"/>
                <a:gd name="connsiteX4" fmla="*/ 1677977 w 1677977"/>
                <a:gd name="connsiteY4" fmla="*/ 943862 h 1048735"/>
                <a:gd name="connsiteX5" fmla="*/ 1573103 w 1677977"/>
                <a:gd name="connsiteY5" fmla="*/ 1048736 h 1048735"/>
                <a:gd name="connsiteX6" fmla="*/ 104874 w 1677977"/>
                <a:gd name="connsiteY6" fmla="*/ 1048735 h 1048735"/>
                <a:gd name="connsiteX7" fmla="*/ 0 w 1677977"/>
                <a:gd name="connsiteY7" fmla="*/ 943861 h 1048735"/>
                <a:gd name="connsiteX8" fmla="*/ 0 w 1677977"/>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7977" h="1048735">
                  <a:moveTo>
                    <a:pt x="0" y="104874"/>
                  </a:moveTo>
                  <a:cubicBezTo>
                    <a:pt x="0" y="46954"/>
                    <a:pt x="46954" y="0"/>
                    <a:pt x="104874" y="0"/>
                  </a:cubicBezTo>
                  <a:lnTo>
                    <a:pt x="1573104" y="0"/>
                  </a:lnTo>
                  <a:cubicBezTo>
                    <a:pt x="1631024" y="0"/>
                    <a:pt x="1677978" y="46954"/>
                    <a:pt x="1677978" y="104874"/>
                  </a:cubicBezTo>
                  <a:cubicBezTo>
                    <a:pt x="1677978" y="384537"/>
                    <a:pt x="1677977" y="664199"/>
                    <a:pt x="1677977" y="943862"/>
                  </a:cubicBezTo>
                  <a:cubicBezTo>
                    <a:pt x="1677977" y="1001782"/>
                    <a:pt x="1631023" y="1048736"/>
                    <a:pt x="1573103" y="1048736"/>
                  </a:cubicBezTo>
                  <a:lnTo>
                    <a:pt x="104874" y="1048735"/>
                  </a:lnTo>
                  <a:cubicBezTo>
                    <a:pt x="46954" y="1048735"/>
                    <a:pt x="0" y="1001781"/>
                    <a:pt x="0" y="943861"/>
                  </a:cubicBezTo>
                  <a:lnTo>
                    <a:pt x="0" y="104874"/>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01" tIns="52306" rIns="63101" bIns="52306" numCol="1" spcCol="1270" anchor="ctr" anchorCtr="0">
              <a:noAutofit/>
            </a:bodyPr>
            <a:lstStyle/>
            <a:p>
              <a:pPr marL="0" lvl="0" indent="0" algn="ctr" defTabSz="755650">
                <a:lnSpc>
                  <a:spcPct val="90000"/>
                </a:lnSpc>
                <a:spcBef>
                  <a:spcPct val="0"/>
                </a:spcBef>
                <a:spcAft>
                  <a:spcPct val="35000"/>
                </a:spcAft>
                <a:buNone/>
              </a:pPr>
              <a:r>
                <a:rPr lang="en-US" sz="1700" kern="1200"/>
                <a:t>#1 October 1 @ 2:00 PM: </a:t>
              </a:r>
              <a:r>
                <a:rPr lang="en-US" sz="1700" kern="1200">
                  <a:hlinkClick r:id="rId3"/>
                </a:rPr>
                <a:t>Registration link</a:t>
              </a:r>
              <a:endParaRPr lang="en-US" sz="1700" kern="1200"/>
            </a:p>
          </p:txBody>
        </p:sp>
        <p:sp>
          <p:nvSpPr>
            <p:cNvPr id="27" name="Freeform: Shape 26">
              <a:extLst>
                <a:ext uri="{FF2B5EF4-FFF2-40B4-BE49-F238E27FC236}">
                  <a16:creationId xmlns:a16="http://schemas.microsoft.com/office/drawing/2014/main" id="{9746247B-4ACC-01FE-F8BC-1DC3E028F181}"/>
                </a:ext>
              </a:extLst>
            </p:cNvPr>
            <p:cNvSpPr/>
            <p:nvPr/>
          </p:nvSpPr>
          <p:spPr>
            <a:xfrm>
              <a:off x="4054052" y="2877916"/>
              <a:ext cx="209747" cy="2097471"/>
            </a:xfrm>
            <a:custGeom>
              <a:avLst/>
              <a:gdLst/>
              <a:ahLst/>
              <a:cxnLst/>
              <a:rect l="0" t="0" r="0" b="0"/>
              <a:pathLst>
                <a:path>
                  <a:moveTo>
                    <a:pt x="0" y="0"/>
                  </a:moveTo>
                  <a:lnTo>
                    <a:pt x="0" y="2097471"/>
                  </a:lnTo>
                  <a:lnTo>
                    <a:pt x="209747" y="2097471"/>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9" name="Freeform: Shape 28">
              <a:extLst>
                <a:ext uri="{FF2B5EF4-FFF2-40B4-BE49-F238E27FC236}">
                  <a16:creationId xmlns:a16="http://schemas.microsoft.com/office/drawing/2014/main" id="{943674FA-7781-2580-F437-8CEF91B99AC4}"/>
                </a:ext>
              </a:extLst>
            </p:cNvPr>
            <p:cNvSpPr/>
            <p:nvPr/>
          </p:nvSpPr>
          <p:spPr>
            <a:xfrm>
              <a:off x="4263799" y="4451020"/>
              <a:ext cx="1677977" cy="1048735"/>
            </a:xfrm>
            <a:custGeom>
              <a:avLst/>
              <a:gdLst>
                <a:gd name="connsiteX0" fmla="*/ 0 w 1677977"/>
                <a:gd name="connsiteY0" fmla="*/ 104874 h 1048735"/>
                <a:gd name="connsiteX1" fmla="*/ 104874 w 1677977"/>
                <a:gd name="connsiteY1" fmla="*/ 0 h 1048735"/>
                <a:gd name="connsiteX2" fmla="*/ 1573104 w 1677977"/>
                <a:gd name="connsiteY2" fmla="*/ 0 h 1048735"/>
                <a:gd name="connsiteX3" fmla="*/ 1677978 w 1677977"/>
                <a:gd name="connsiteY3" fmla="*/ 104874 h 1048735"/>
                <a:gd name="connsiteX4" fmla="*/ 1677977 w 1677977"/>
                <a:gd name="connsiteY4" fmla="*/ 943862 h 1048735"/>
                <a:gd name="connsiteX5" fmla="*/ 1573103 w 1677977"/>
                <a:gd name="connsiteY5" fmla="*/ 1048736 h 1048735"/>
                <a:gd name="connsiteX6" fmla="*/ 104874 w 1677977"/>
                <a:gd name="connsiteY6" fmla="*/ 1048735 h 1048735"/>
                <a:gd name="connsiteX7" fmla="*/ 0 w 1677977"/>
                <a:gd name="connsiteY7" fmla="*/ 943861 h 1048735"/>
                <a:gd name="connsiteX8" fmla="*/ 0 w 1677977"/>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7977" h="1048735">
                  <a:moveTo>
                    <a:pt x="0" y="104874"/>
                  </a:moveTo>
                  <a:cubicBezTo>
                    <a:pt x="0" y="46954"/>
                    <a:pt x="46954" y="0"/>
                    <a:pt x="104874" y="0"/>
                  </a:cubicBezTo>
                  <a:lnTo>
                    <a:pt x="1573104" y="0"/>
                  </a:lnTo>
                  <a:cubicBezTo>
                    <a:pt x="1631024" y="0"/>
                    <a:pt x="1677978" y="46954"/>
                    <a:pt x="1677978" y="104874"/>
                  </a:cubicBezTo>
                  <a:cubicBezTo>
                    <a:pt x="1677978" y="384537"/>
                    <a:pt x="1677977" y="664199"/>
                    <a:pt x="1677977" y="943862"/>
                  </a:cubicBezTo>
                  <a:cubicBezTo>
                    <a:pt x="1677977" y="1001782"/>
                    <a:pt x="1631023" y="1048736"/>
                    <a:pt x="1573103" y="1048736"/>
                  </a:cubicBezTo>
                  <a:lnTo>
                    <a:pt x="104874" y="1048735"/>
                  </a:lnTo>
                  <a:cubicBezTo>
                    <a:pt x="46954" y="1048735"/>
                    <a:pt x="0" y="1001781"/>
                    <a:pt x="0" y="943861"/>
                  </a:cubicBezTo>
                  <a:lnTo>
                    <a:pt x="0" y="104874"/>
                  </a:ln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01" tIns="52306" rIns="63101" bIns="52306" numCol="1" spcCol="1270" anchor="ctr" anchorCtr="0">
              <a:noAutofit/>
            </a:bodyPr>
            <a:lstStyle/>
            <a:p>
              <a:pPr marL="0" lvl="0" indent="0" algn="ctr" defTabSz="755650">
                <a:lnSpc>
                  <a:spcPct val="90000"/>
                </a:lnSpc>
                <a:spcBef>
                  <a:spcPct val="0"/>
                </a:spcBef>
                <a:spcAft>
                  <a:spcPct val="35000"/>
                </a:spcAft>
                <a:buNone/>
              </a:pPr>
              <a:r>
                <a:rPr lang="en-US" sz="1700" kern="1200"/>
                <a:t>#2 November 6 @ 10:00 AM: </a:t>
              </a:r>
              <a:r>
                <a:rPr lang="en-US" sz="1700" kern="1200">
                  <a:hlinkClick r:id="rId4"/>
                </a:rPr>
                <a:t>Registration link</a:t>
              </a:r>
              <a:endParaRPr lang="en-US" sz="1700" kern="1200"/>
            </a:p>
          </p:txBody>
        </p:sp>
        <p:sp>
          <p:nvSpPr>
            <p:cNvPr id="32" name="Freeform: Shape 31">
              <a:extLst>
                <a:ext uri="{FF2B5EF4-FFF2-40B4-BE49-F238E27FC236}">
                  <a16:creationId xmlns:a16="http://schemas.microsoft.com/office/drawing/2014/main" id="{B14489E7-E01B-A380-F4E2-246D2AB8C5AF}"/>
                </a:ext>
              </a:extLst>
            </p:cNvPr>
            <p:cNvSpPr/>
            <p:nvPr/>
          </p:nvSpPr>
          <p:spPr>
            <a:xfrm>
              <a:off x="6466145" y="1829180"/>
              <a:ext cx="2097471" cy="1048735"/>
            </a:xfrm>
            <a:custGeom>
              <a:avLst/>
              <a:gdLst>
                <a:gd name="connsiteX0" fmla="*/ 0 w 2097471"/>
                <a:gd name="connsiteY0" fmla="*/ 104874 h 1048735"/>
                <a:gd name="connsiteX1" fmla="*/ 104874 w 2097471"/>
                <a:gd name="connsiteY1" fmla="*/ 0 h 1048735"/>
                <a:gd name="connsiteX2" fmla="*/ 1992598 w 2097471"/>
                <a:gd name="connsiteY2" fmla="*/ 0 h 1048735"/>
                <a:gd name="connsiteX3" fmla="*/ 2097472 w 2097471"/>
                <a:gd name="connsiteY3" fmla="*/ 104874 h 1048735"/>
                <a:gd name="connsiteX4" fmla="*/ 2097471 w 2097471"/>
                <a:gd name="connsiteY4" fmla="*/ 943862 h 1048735"/>
                <a:gd name="connsiteX5" fmla="*/ 1992597 w 2097471"/>
                <a:gd name="connsiteY5" fmla="*/ 1048736 h 1048735"/>
                <a:gd name="connsiteX6" fmla="*/ 104874 w 2097471"/>
                <a:gd name="connsiteY6" fmla="*/ 1048735 h 1048735"/>
                <a:gd name="connsiteX7" fmla="*/ 0 w 2097471"/>
                <a:gd name="connsiteY7" fmla="*/ 943861 h 1048735"/>
                <a:gd name="connsiteX8" fmla="*/ 0 w 2097471"/>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7471" h="1048735">
                  <a:moveTo>
                    <a:pt x="0" y="104874"/>
                  </a:moveTo>
                  <a:cubicBezTo>
                    <a:pt x="0" y="46954"/>
                    <a:pt x="46954" y="0"/>
                    <a:pt x="104874" y="0"/>
                  </a:cubicBezTo>
                  <a:lnTo>
                    <a:pt x="1992598" y="0"/>
                  </a:lnTo>
                  <a:cubicBezTo>
                    <a:pt x="2050518" y="0"/>
                    <a:pt x="2097472" y="46954"/>
                    <a:pt x="2097472" y="104874"/>
                  </a:cubicBezTo>
                  <a:cubicBezTo>
                    <a:pt x="2097472" y="384537"/>
                    <a:pt x="2097471" y="664199"/>
                    <a:pt x="2097471" y="943862"/>
                  </a:cubicBezTo>
                  <a:cubicBezTo>
                    <a:pt x="2097471" y="1001782"/>
                    <a:pt x="2050517" y="1048736"/>
                    <a:pt x="1992597" y="1048736"/>
                  </a:cubicBezTo>
                  <a:lnTo>
                    <a:pt x="104874" y="1048735"/>
                  </a:lnTo>
                  <a:cubicBezTo>
                    <a:pt x="46954" y="1048735"/>
                    <a:pt x="0" y="1001781"/>
                    <a:pt x="0" y="943861"/>
                  </a:cubicBezTo>
                  <a:lnTo>
                    <a:pt x="0" y="104874"/>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1196" tIns="51036" rIns="61196" bIns="51036" numCol="1" spcCol="1270" anchor="ctr" anchorCtr="0">
              <a:noAutofit/>
            </a:bodyPr>
            <a:lstStyle/>
            <a:p>
              <a:pPr marL="0" lvl="0" indent="0" algn="ctr" defTabSz="711200">
                <a:lnSpc>
                  <a:spcPct val="90000"/>
                </a:lnSpc>
                <a:spcBef>
                  <a:spcPct val="0"/>
                </a:spcBef>
                <a:spcAft>
                  <a:spcPct val="35000"/>
                </a:spcAft>
                <a:buNone/>
              </a:pPr>
              <a:r>
                <a:rPr lang="en-US" sz="1600" kern="1200"/>
                <a:t>RAILS – sign up</a:t>
              </a:r>
            </a:p>
          </p:txBody>
        </p:sp>
        <p:sp>
          <p:nvSpPr>
            <p:cNvPr id="35" name="Freeform: Shape 34">
              <a:extLst>
                <a:ext uri="{FF2B5EF4-FFF2-40B4-BE49-F238E27FC236}">
                  <a16:creationId xmlns:a16="http://schemas.microsoft.com/office/drawing/2014/main" id="{F3C5F0F8-EA7E-A6B3-5077-6C962F516AC7}"/>
                </a:ext>
              </a:extLst>
            </p:cNvPr>
            <p:cNvSpPr/>
            <p:nvPr/>
          </p:nvSpPr>
          <p:spPr>
            <a:xfrm>
              <a:off x="6675892" y="2877916"/>
              <a:ext cx="209747" cy="786551"/>
            </a:xfrm>
            <a:custGeom>
              <a:avLst/>
              <a:gdLst/>
              <a:ahLst/>
              <a:cxnLst/>
              <a:rect l="0" t="0" r="0" b="0"/>
              <a:pathLst>
                <a:path>
                  <a:moveTo>
                    <a:pt x="0" y="0"/>
                  </a:moveTo>
                  <a:lnTo>
                    <a:pt x="0" y="786551"/>
                  </a:lnTo>
                  <a:lnTo>
                    <a:pt x="209747" y="786551"/>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8" name="Freeform: Shape 37">
              <a:extLst>
                <a:ext uri="{FF2B5EF4-FFF2-40B4-BE49-F238E27FC236}">
                  <a16:creationId xmlns:a16="http://schemas.microsoft.com/office/drawing/2014/main" id="{9C0F2D0D-B920-4321-A9CE-50CC892B0B4C}"/>
                </a:ext>
              </a:extLst>
            </p:cNvPr>
            <p:cNvSpPr/>
            <p:nvPr/>
          </p:nvSpPr>
          <p:spPr>
            <a:xfrm>
              <a:off x="6885639" y="3140100"/>
              <a:ext cx="1677977" cy="1048735"/>
            </a:xfrm>
            <a:custGeom>
              <a:avLst/>
              <a:gdLst>
                <a:gd name="connsiteX0" fmla="*/ 0 w 1677977"/>
                <a:gd name="connsiteY0" fmla="*/ 104874 h 1048735"/>
                <a:gd name="connsiteX1" fmla="*/ 104874 w 1677977"/>
                <a:gd name="connsiteY1" fmla="*/ 0 h 1048735"/>
                <a:gd name="connsiteX2" fmla="*/ 1573104 w 1677977"/>
                <a:gd name="connsiteY2" fmla="*/ 0 h 1048735"/>
                <a:gd name="connsiteX3" fmla="*/ 1677978 w 1677977"/>
                <a:gd name="connsiteY3" fmla="*/ 104874 h 1048735"/>
                <a:gd name="connsiteX4" fmla="*/ 1677977 w 1677977"/>
                <a:gd name="connsiteY4" fmla="*/ 943862 h 1048735"/>
                <a:gd name="connsiteX5" fmla="*/ 1573103 w 1677977"/>
                <a:gd name="connsiteY5" fmla="*/ 1048736 h 1048735"/>
                <a:gd name="connsiteX6" fmla="*/ 104874 w 1677977"/>
                <a:gd name="connsiteY6" fmla="*/ 1048735 h 1048735"/>
                <a:gd name="connsiteX7" fmla="*/ 0 w 1677977"/>
                <a:gd name="connsiteY7" fmla="*/ 943861 h 1048735"/>
                <a:gd name="connsiteX8" fmla="*/ 0 w 1677977"/>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7977" h="1048735">
                  <a:moveTo>
                    <a:pt x="0" y="104874"/>
                  </a:moveTo>
                  <a:cubicBezTo>
                    <a:pt x="0" y="46954"/>
                    <a:pt x="46954" y="0"/>
                    <a:pt x="104874" y="0"/>
                  </a:cubicBezTo>
                  <a:lnTo>
                    <a:pt x="1573104" y="0"/>
                  </a:lnTo>
                  <a:cubicBezTo>
                    <a:pt x="1631024" y="0"/>
                    <a:pt x="1677978" y="46954"/>
                    <a:pt x="1677978" y="104874"/>
                  </a:cubicBezTo>
                  <a:cubicBezTo>
                    <a:pt x="1677978" y="384537"/>
                    <a:pt x="1677977" y="664199"/>
                    <a:pt x="1677977" y="943862"/>
                  </a:cubicBezTo>
                  <a:cubicBezTo>
                    <a:pt x="1677977" y="1001782"/>
                    <a:pt x="1631023" y="1048736"/>
                    <a:pt x="1573103" y="1048736"/>
                  </a:cubicBezTo>
                  <a:lnTo>
                    <a:pt x="104874" y="1048735"/>
                  </a:lnTo>
                  <a:cubicBezTo>
                    <a:pt x="46954" y="1048735"/>
                    <a:pt x="0" y="1001781"/>
                    <a:pt x="0" y="943861"/>
                  </a:cubicBezTo>
                  <a:lnTo>
                    <a:pt x="0" y="104874"/>
                  </a:lnTo>
                  <a:close/>
                </a:path>
              </a:pathLst>
            </a:custGeom>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01" tIns="52306" rIns="63101" bIns="52306" numCol="1" spcCol="1270" anchor="ctr" anchorCtr="0">
              <a:noAutofit/>
            </a:bodyPr>
            <a:lstStyle/>
            <a:p>
              <a:pPr algn="ctr" defTabSz="755650">
                <a:lnSpc>
                  <a:spcPct val="90000"/>
                </a:lnSpc>
                <a:spcBef>
                  <a:spcPct val="0"/>
                </a:spcBef>
                <a:spcAft>
                  <a:spcPct val="35000"/>
                </a:spcAft>
              </a:pPr>
              <a:r>
                <a:rPr lang="en-US" sz="1700"/>
                <a:t>Coming soon!</a:t>
              </a:r>
              <a:endParaRPr lang="en-US" sz="1700" kern="1200"/>
            </a:p>
          </p:txBody>
        </p:sp>
        <p:sp>
          <p:nvSpPr>
            <p:cNvPr id="41" name="Freeform: Shape 40">
              <a:extLst>
                <a:ext uri="{FF2B5EF4-FFF2-40B4-BE49-F238E27FC236}">
                  <a16:creationId xmlns:a16="http://schemas.microsoft.com/office/drawing/2014/main" id="{9D584B1B-6FA6-0A07-4B80-0CBCEEB1BCCE}"/>
                </a:ext>
              </a:extLst>
            </p:cNvPr>
            <p:cNvSpPr/>
            <p:nvPr/>
          </p:nvSpPr>
          <p:spPr>
            <a:xfrm>
              <a:off x="9087985" y="1829180"/>
              <a:ext cx="2097471" cy="1048735"/>
            </a:xfrm>
            <a:custGeom>
              <a:avLst/>
              <a:gdLst>
                <a:gd name="connsiteX0" fmla="*/ 0 w 2097471"/>
                <a:gd name="connsiteY0" fmla="*/ 104874 h 1048735"/>
                <a:gd name="connsiteX1" fmla="*/ 104874 w 2097471"/>
                <a:gd name="connsiteY1" fmla="*/ 0 h 1048735"/>
                <a:gd name="connsiteX2" fmla="*/ 1992598 w 2097471"/>
                <a:gd name="connsiteY2" fmla="*/ 0 h 1048735"/>
                <a:gd name="connsiteX3" fmla="*/ 2097472 w 2097471"/>
                <a:gd name="connsiteY3" fmla="*/ 104874 h 1048735"/>
                <a:gd name="connsiteX4" fmla="*/ 2097471 w 2097471"/>
                <a:gd name="connsiteY4" fmla="*/ 943862 h 1048735"/>
                <a:gd name="connsiteX5" fmla="*/ 1992597 w 2097471"/>
                <a:gd name="connsiteY5" fmla="*/ 1048736 h 1048735"/>
                <a:gd name="connsiteX6" fmla="*/ 104874 w 2097471"/>
                <a:gd name="connsiteY6" fmla="*/ 1048735 h 1048735"/>
                <a:gd name="connsiteX7" fmla="*/ 0 w 2097471"/>
                <a:gd name="connsiteY7" fmla="*/ 943861 h 1048735"/>
                <a:gd name="connsiteX8" fmla="*/ 0 w 2097471"/>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7471" h="1048735">
                  <a:moveTo>
                    <a:pt x="0" y="104874"/>
                  </a:moveTo>
                  <a:cubicBezTo>
                    <a:pt x="0" y="46954"/>
                    <a:pt x="46954" y="0"/>
                    <a:pt x="104874" y="0"/>
                  </a:cubicBezTo>
                  <a:lnTo>
                    <a:pt x="1992598" y="0"/>
                  </a:lnTo>
                  <a:cubicBezTo>
                    <a:pt x="2050518" y="0"/>
                    <a:pt x="2097472" y="46954"/>
                    <a:pt x="2097472" y="104874"/>
                  </a:cubicBezTo>
                  <a:cubicBezTo>
                    <a:pt x="2097472" y="384537"/>
                    <a:pt x="2097471" y="664199"/>
                    <a:pt x="2097471" y="943862"/>
                  </a:cubicBezTo>
                  <a:cubicBezTo>
                    <a:pt x="2097471" y="1001782"/>
                    <a:pt x="2050517" y="1048736"/>
                    <a:pt x="1992597" y="1048736"/>
                  </a:cubicBezTo>
                  <a:lnTo>
                    <a:pt x="104874" y="1048735"/>
                  </a:lnTo>
                  <a:cubicBezTo>
                    <a:pt x="46954" y="1048735"/>
                    <a:pt x="0" y="1001781"/>
                    <a:pt x="0" y="943861"/>
                  </a:cubicBezTo>
                  <a:lnTo>
                    <a:pt x="0" y="1048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61196" tIns="51036" rIns="61196" bIns="51036" numCol="1" spcCol="1270" anchor="ctr" anchorCtr="0">
              <a:noAutofit/>
            </a:bodyPr>
            <a:lstStyle/>
            <a:p>
              <a:pPr marL="0" lvl="0" indent="0" algn="ctr" defTabSz="711200">
                <a:lnSpc>
                  <a:spcPct val="90000"/>
                </a:lnSpc>
                <a:spcBef>
                  <a:spcPct val="0"/>
                </a:spcBef>
                <a:spcAft>
                  <a:spcPct val="35000"/>
                </a:spcAft>
                <a:buNone/>
              </a:pPr>
              <a:r>
                <a:rPr lang="en-US" sz="1600" kern="1200"/>
                <a:t>List of SWAN libraries</a:t>
              </a:r>
            </a:p>
          </p:txBody>
        </p:sp>
        <p:sp>
          <p:nvSpPr>
            <p:cNvPr id="42" name="Freeform: Shape 41">
              <a:extLst>
                <a:ext uri="{FF2B5EF4-FFF2-40B4-BE49-F238E27FC236}">
                  <a16:creationId xmlns:a16="http://schemas.microsoft.com/office/drawing/2014/main" id="{92A9D591-2C98-9D0F-95D7-D15A0AB26E2E}"/>
                </a:ext>
              </a:extLst>
            </p:cNvPr>
            <p:cNvSpPr/>
            <p:nvPr/>
          </p:nvSpPr>
          <p:spPr>
            <a:xfrm>
              <a:off x="9297732" y="2877916"/>
              <a:ext cx="209747" cy="786551"/>
            </a:xfrm>
            <a:custGeom>
              <a:avLst/>
              <a:gdLst/>
              <a:ahLst/>
              <a:cxnLst/>
              <a:rect l="0" t="0" r="0" b="0"/>
              <a:pathLst>
                <a:path>
                  <a:moveTo>
                    <a:pt x="0" y="0"/>
                  </a:moveTo>
                  <a:lnTo>
                    <a:pt x="0" y="786551"/>
                  </a:lnTo>
                  <a:lnTo>
                    <a:pt x="209747" y="786551"/>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3" name="Freeform: Shape 42">
              <a:extLst>
                <a:ext uri="{FF2B5EF4-FFF2-40B4-BE49-F238E27FC236}">
                  <a16:creationId xmlns:a16="http://schemas.microsoft.com/office/drawing/2014/main" id="{5A2CA70A-E4F5-7EB2-C4DF-EAC3C57D868D}"/>
                </a:ext>
              </a:extLst>
            </p:cNvPr>
            <p:cNvSpPr/>
            <p:nvPr/>
          </p:nvSpPr>
          <p:spPr>
            <a:xfrm>
              <a:off x="9507479" y="3140100"/>
              <a:ext cx="1677977" cy="1048735"/>
            </a:xfrm>
            <a:custGeom>
              <a:avLst/>
              <a:gdLst>
                <a:gd name="connsiteX0" fmla="*/ 0 w 1677977"/>
                <a:gd name="connsiteY0" fmla="*/ 104874 h 1048735"/>
                <a:gd name="connsiteX1" fmla="*/ 104874 w 1677977"/>
                <a:gd name="connsiteY1" fmla="*/ 0 h 1048735"/>
                <a:gd name="connsiteX2" fmla="*/ 1573104 w 1677977"/>
                <a:gd name="connsiteY2" fmla="*/ 0 h 1048735"/>
                <a:gd name="connsiteX3" fmla="*/ 1677978 w 1677977"/>
                <a:gd name="connsiteY3" fmla="*/ 104874 h 1048735"/>
                <a:gd name="connsiteX4" fmla="*/ 1677977 w 1677977"/>
                <a:gd name="connsiteY4" fmla="*/ 943862 h 1048735"/>
                <a:gd name="connsiteX5" fmla="*/ 1573103 w 1677977"/>
                <a:gd name="connsiteY5" fmla="*/ 1048736 h 1048735"/>
                <a:gd name="connsiteX6" fmla="*/ 104874 w 1677977"/>
                <a:gd name="connsiteY6" fmla="*/ 1048735 h 1048735"/>
                <a:gd name="connsiteX7" fmla="*/ 0 w 1677977"/>
                <a:gd name="connsiteY7" fmla="*/ 943861 h 1048735"/>
                <a:gd name="connsiteX8" fmla="*/ 0 w 1677977"/>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7977" h="1048735">
                  <a:moveTo>
                    <a:pt x="0" y="104874"/>
                  </a:moveTo>
                  <a:cubicBezTo>
                    <a:pt x="0" y="46954"/>
                    <a:pt x="46954" y="0"/>
                    <a:pt x="104874" y="0"/>
                  </a:cubicBezTo>
                  <a:lnTo>
                    <a:pt x="1573104" y="0"/>
                  </a:lnTo>
                  <a:cubicBezTo>
                    <a:pt x="1631024" y="0"/>
                    <a:pt x="1677978" y="46954"/>
                    <a:pt x="1677978" y="104874"/>
                  </a:cubicBezTo>
                  <a:cubicBezTo>
                    <a:pt x="1677978" y="384537"/>
                    <a:pt x="1677977" y="664199"/>
                    <a:pt x="1677977" y="943862"/>
                  </a:cubicBezTo>
                  <a:cubicBezTo>
                    <a:pt x="1677977" y="1001782"/>
                    <a:pt x="1631023" y="1048736"/>
                    <a:pt x="1573103" y="1048736"/>
                  </a:cubicBezTo>
                  <a:lnTo>
                    <a:pt x="104874" y="1048735"/>
                  </a:lnTo>
                  <a:cubicBezTo>
                    <a:pt x="46954" y="1048735"/>
                    <a:pt x="0" y="1001781"/>
                    <a:pt x="0" y="943861"/>
                  </a:cubicBezTo>
                  <a:lnTo>
                    <a:pt x="0" y="104874"/>
                  </a:lnTo>
                  <a:close/>
                </a:path>
              </a:pathLst>
            </a:custGeom>
          </p:spPr>
          <p:style>
            <a:lnRef idx="2">
              <a:schemeClr val="accent6">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01" tIns="52306" rIns="63101" bIns="52306" numCol="1" spcCol="1270" anchor="ctr" anchorCtr="0">
              <a:noAutofit/>
            </a:bodyPr>
            <a:lstStyle/>
            <a:p>
              <a:pPr marL="0" lvl="0" indent="0" algn="ctr" defTabSz="755650">
                <a:lnSpc>
                  <a:spcPct val="90000"/>
                </a:lnSpc>
                <a:spcBef>
                  <a:spcPct val="0"/>
                </a:spcBef>
                <a:spcAft>
                  <a:spcPct val="35000"/>
                </a:spcAft>
                <a:buNone/>
              </a:pPr>
              <a:r>
                <a:rPr lang="en-US" sz="1700" kern="1200"/>
                <a:t>Udemy list price</a:t>
              </a:r>
            </a:p>
          </p:txBody>
        </p:sp>
        <p:sp>
          <p:nvSpPr>
            <p:cNvPr id="44" name="Freeform: Shape 43">
              <a:extLst>
                <a:ext uri="{FF2B5EF4-FFF2-40B4-BE49-F238E27FC236}">
                  <a16:creationId xmlns:a16="http://schemas.microsoft.com/office/drawing/2014/main" id="{A192A902-FCE4-96C6-3C0B-5193387EAC1D}"/>
                </a:ext>
              </a:extLst>
            </p:cNvPr>
            <p:cNvSpPr/>
            <p:nvPr/>
          </p:nvSpPr>
          <p:spPr>
            <a:xfrm>
              <a:off x="9297732" y="2877916"/>
              <a:ext cx="209747" cy="2097471"/>
            </a:xfrm>
            <a:custGeom>
              <a:avLst/>
              <a:gdLst/>
              <a:ahLst/>
              <a:cxnLst/>
              <a:rect l="0" t="0" r="0" b="0"/>
              <a:pathLst>
                <a:path>
                  <a:moveTo>
                    <a:pt x="0" y="0"/>
                  </a:moveTo>
                  <a:lnTo>
                    <a:pt x="0" y="2097471"/>
                  </a:lnTo>
                  <a:lnTo>
                    <a:pt x="209747" y="2097471"/>
                  </a:lnTo>
                </a:path>
              </a:pathLst>
            </a:custGeom>
            <a:noFill/>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5" name="Freeform: Shape 44">
              <a:extLst>
                <a:ext uri="{FF2B5EF4-FFF2-40B4-BE49-F238E27FC236}">
                  <a16:creationId xmlns:a16="http://schemas.microsoft.com/office/drawing/2014/main" id="{D7BE640D-8624-DB79-5055-CD3DE2EB4124}"/>
                </a:ext>
              </a:extLst>
            </p:cNvPr>
            <p:cNvSpPr/>
            <p:nvPr/>
          </p:nvSpPr>
          <p:spPr>
            <a:xfrm>
              <a:off x="9507479" y="4451020"/>
              <a:ext cx="1677977" cy="1048735"/>
            </a:xfrm>
            <a:custGeom>
              <a:avLst/>
              <a:gdLst>
                <a:gd name="connsiteX0" fmla="*/ 0 w 1677977"/>
                <a:gd name="connsiteY0" fmla="*/ 104874 h 1048735"/>
                <a:gd name="connsiteX1" fmla="*/ 104874 w 1677977"/>
                <a:gd name="connsiteY1" fmla="*/ 0 h 1048735"/>
                <a:gd name="connsiteX2" fmla="*/ 1573104 w 1677977"/>
                <a:gd name="connsiteY2" fmla="*/ 0 h 1048735"/>
                <a:gd name="connsiteX3" fmla="*/ 1677978 w 1677977"/>
                <a:gd name="connsiteY3" fmla="*/ 104874 h 1048735"/>
                <a:gd name="connsiteX4" fmla="*/ 1677977 w 1677977"/>
                <a:gd name="connsiteY4" fmla="*/ 943862 h 1048735"/>
                <a:gd name="connsiteX5" fmla="*/ 1573103 w 1677977"/>
                <a:gd name="connsiteY5" fmla="*/ 1048736 h 1048735"/>
                <a:gd name="connsiteX6" fmla="*/ 104874 w 1677977"/>
                <a:gd name="connsiteY6" fmla="*/ 1048735 h 1048735"/>
                <a:gd name="connsiteX7" fmla="*/ 0 w 1677977"/>
                <a:gd name="connsiteY7" fmla="*/ 943861 h 1048735"/>
                <a:gd name="connsiteX8" fmla="*/ 0 w 1677977"/>
                <a:gd name="connsiteY8" fmla="*/ 104874 h 10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7977" h="1048735">
                  <a:moveTo>
                    <a:pt x="0" y="104874"/>
                  </a:moveTo>
                  <a:cubicBezTo>
                    <a:pt x="0" y="46954"/>
                    <a:pt x="46954" y="0"/>
                    <a:pt x="104874" y="0"/>
                  </a:cubicBezTo>
                  <a:lnTo>
                    <a:pt x="1573104" y="0"/>
                  </a:lnTo>
                  <a:cubicBezTo>
                    <a:pt x="1631024" y="0"/>
                    <a:pt x="1677978" y="46954"/>
                    <a:pt x="1677978" y="104874"/>
                  </a:cubicBezTo>
                  <a:cubicBezTo>
                    <a:pt x="1677978" y="384537"/>
                    <a:pt x="1677977" y="664199"/>
                    <a:pt x="1677977" y="943862"/>
                  </a:cubicBezTo>
                  <a:cubicBezTo>
                    <a:pt x="1677977" y="1001782"/>
                    <a:pt x="1631023" y="1048736"/>
                    <a:pt x="1573103" y="1048736"/>
                  </a:cubicBezTo>
                  <a:lnTo>
                    <a:pt x="104874" y="1048735"/>
                  </a:lnTo>
                  <a:cubicBezTo>
                    <a:pt x="46954" y="1048735"/>
                    <a:pt x="0" y="1001781"/>
                    <a:pt x="0" y="943861"/>
                  </a:cubicBezTo>
                  <a:lnTo>
                    <a:pt x="0" y="104874"/>
                  </a:lnTo>
                  <a:close/>
                </a:path>
              </a:pathLst>
            </a:custGeom>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101" tIns="52306" rIns="63101" bIns="52306" numCol="1" spcCol="1270" anchor="ctr" anchorCtr="0">
              <a:noAutofit/>
            </a:bodyPr>
            <a:lstStyle/>
            <a:p>
              <a:pPr marL="0" lvl="0" indent="0" algn="ctr" defTabSz="755650">
                <a:lnSpc>
                  <a:spcPct val="90000"/>
                </a:lnSpc>
                <a:spcBef>
                  <a:spcPct val="0"/>
                </a:spcBef>
                <a:spcAft>
                  <a:spcPct val="35000"/>
                </a:spcAft>
                <a:buNone/>
              </a:pPr>
              <a:r>
                <a:rPr lang="en-US" sz="1700" kern="1200"/>
                <a:t>Price with 50% discount</a:t>
              </a:r>
            </a:p>
          </p:txBody>
        </p:sp>
      </p:grpSp>
      <p:graphicFrame>
        <p:nvGraphicFramePr>
          <p:cNvPr id="4" name="Object 3">
            <a:extLst>
              <a:ext uri="{FF2B5EF4-FFF2-40B4-BE49-F238E27FC236}">
                <a16:creationId xmlns:a16="http://schemas.microsoft.com/office/drawing/2014/main" id="{DE42CE62-B5EE-54E5-3B91-FF15C2AA708E}"/>
              </a:ext>
            </a:extLst>
          </p:cNvPr>
          <p:cNvGraphicFramePr>
            <a:graphicFrameLocks noChangeAspect="1"/>
          </p:cNvGraphicFramePr>
          <p:nvPr/>
        </p:nvGraphicFramePr>
        <p:xfrm>
          <a:off x="1456188" y="3140100"/>
          <a:ext cx="2184108" cy="2826834"/>
        </p:xfrm>
        <a:graphic>
          <a:graphicData uri="http://schemas.openxmlformats.org/presentationml/2006/ole">
            <mc:AlternateContent xmlns:mc="http://schemas.openxmlformats.org/markup-compatibility/2006">
              <mc:Choice xmlns:v="urn:schemas-microsoft-com:vml" Requires="v">
                <p:oleObj name="Acrobat Document" r:id="rId5" imgW="5829165" imgH="7543680" progId="Acrobat.Document.DC">
                  <p:embed/>
                </p:oleObj>
              </mc:Choice>
              <mc:Fallback>
                <p:oleObj name="Acrobat Document" r:id="rId5" imgW="5829165" imgH="7543680" progId="Acrobat.Document.DC">
                  <p:embed/>
                  <p:pic>
                    <p:nvPicPr>
                      <p:cNvPr id="4" name="Object 3">
                        <a:extLst>
                          <a:ext uri="{FF2B5EF4-FFF2-40B4-BE49-F238E27FC236}">
                            <a16:creationId xmlns:a16="http://schemas.microsoft.com/office/drawing/2014/main" id="{DE42CE62-B5EE-54E5-3B91-FF15C2AA708E}"/>
                          </a:ext>
                        </a:extLst>
                      </p:cNvPr>
                      <p:cNvPicPr/>
                      <p:nvPr/>
                    </p:nvPicPr>
                    <p:blipFill>
                      <a:blip r:embed="rId6"/>
                      <a:stretch>
                        <a:fillRect/>
                      </a:stretch>
                    </p:blipFill>
                    <p:spPr>
                      <a:xfrm>
                        <a:off x="1456188" y="3140100"/>
                        <a:ext cx="2184108" cy="2826834"/>
                      </a:xfrm>
                      <a:prstGeom prst="rect">
                        <a:avLst/>
                      </a:prstGeom>
                      <a:ln w="19050">
                        <a:solidFill>
                          <a:schemeClr val="accent2"/>
                        </a:solidFill>
                      </a:ln>
                    </p:spPr>
                  </p:pic>
                </p:oleObj>
              </mc:Fallback>
            </mc:AlternateContent>
          </a:graphicData>
        </a:graphic>
      </p:graphicFrame>
      <p:sp>
        <p:nvSpPr>
          <p:cNvPr id="3" name="TextBox 2">
            <a:extLst>
              <a:ext uri="{FF2B5EF4-FFF2-40B4-BE49-F238E27FC236}">
                <a16:creationId xmlns:a16="http://schemas.microsoft.com/office/drawing/2014/main" id="{29F506C9-FD89-12B4-30B6-72087F5DE0D1}"/>
              </a:ext>
            </a:extLst>
          </p:cNvPr>
          <p:cNvSpPr txBox="1"/>
          <p:nvPr/>
        </p:nvSpPr>
        <p:spPr>
          <a:xfrm>
            <a:off x="3962223" y="6130511"/>
            <a:ext cx="4264503" cy="369332"/>
          </a:xfrm>
          <a:prstGeom prst="rect">
            <a:avLst/>
          </a:prstGeom>
          <a:solidFill>
            <a:srgbClr val="FDD835">
              <a:alpha val="89804"/>
            </a:srgbClr>
          </a:solidFill>
        </p:spPr>
        <p:txBody>
          <a:bodyPr wrap="square" rtlCol="0" anchor="ctr">
            <a:spAutoFit/>
          </a:bodyPr>
          <a:lstStyle/>
          <a:p>
            <a:pPr algn="ctr"/>
            <a:r>
              <a:rPr lang="en-US"/>
              <a:t>support.swanlibraries.net/deals</a:t>
            </a:r>
          </a:p>
        </p:txBody>
      </p:sp>
    </p:spTree>
    <p:extLst>
      <p:ext uri="{BB962C8B-B14F-4D97-AF65-F5344CB8AC3E}">
        <p14:creationId xmlns:p14="http://schemas.microsoft.com/office/powerpoint/2010/main" val="589833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57AF8-D8EA-0E7F-4D33-837C1B61B49D}"/>
              </a:ext>
            </a:extLst>
          </p:cNvPr>
          <p:cNvSpPr>
            <a:spLocks noGrp="1"/>
          </p:cNvSpPr>
          <p:nvPr>
            <p:ph type="title"/>
          </p:nvPr>
        </p:nvSpPr>
        <p:spPr/>
        <p:txBody>
          <a:bodyPr>
            <a:normAutofit/>
          </a:bodyPr>
          <a:lstStyle/>
          <a:p>
            <a:r>
              <a:rPr lang="en-US"/>
              <a:t>Reminder: Database links</a:t>
            </a:r>
          </a:p>
        </p:txBody>
      </p:sp>
      <p:sp>
        <p:nvSpPr>
          <p:cNvPr id="3" name="Content Placeholder 2">
            <a:extLst>
              <a:ext uri="{FF2B5EF4-FFF2-40B4-BE49-F238E27FC236}">
                <a16:creationId xmlns:a16="http://schemas.microsoft.com/office/drawing/2014/main" id="{F452DAD5-BC22-972D-538D-0AE1B8ABCC37}"/>
              </a:ext>
            </a:extLst>
          </p:cNvPr>
          <p:cNvSpPr>
            <a:spLocks noGrp="1"/>
          </p:cNvSpPr>
          <p:nvPr>
            <p:ph idx="1"/>
          </p:nvPr>
        </p:nvSpPr>
        <p:spPr/>
        <p:txBody>
          <a:bodyPr>
            <a:normAutofit fontScale="92500"/>
          </a:bodyPr>
          <a:lstStyle/>
          <a:p>
            <a:pPr marL="0" indent="0">
              <a:buNone/>
            </a:pPr>
            <a:r>
              <a:rPr lang="en-US"/>
              <a:t>Links for the Illinois State Library EBSCO package are available.</a:t>
            </a:r>
            <a:br>
              <a:rPr lang="en-US"/>
            </a:br>
            <a:br>
              <a:rPr lang="en-US"/>
            </a:br>
            <a:r>
              <a:rPr lang="en-US" sz="2400">
                <a:highlight>
                  <a:srgbClr val="FDD835"/>
                </a:highlight>
              </a:rPr>
              <a:t>support.swanlibraries.net/</a:t>
            </a:r>
            <a:r>
              <a:rPr lang="en-US" sz="2400" err="1">
                <a:highlight>
                  <a:srgbClr val="FDD835"/>
                </a:highlight>
              </a:rPr>
              <a:t>EBSCOdatabases</a:t>
            </a:r>
            <a:endParaRPr lang="en-US" sz="2400">
              <a:highlight>
                <a:srgbClr val="FDD835"/>
              </a:highlight>
            </a:endParaRPr>
          </a:p>
          <a:p>
            <a:pPr marL="0" indent="0">
              <a:buNone/>
            </a:pPr>
            <a:endParaRPr lang="en-US" sz="2400"/>
          </a:p>
          <a:p>
            <a:pPr marL="0" indent="0">
              <a:buNone/>
            </a:pPr>
            <a:r>
              <a:rPr lang="en-US" sz="2800"/>
              <a:t>There is no need to contact EBSCO or the State Library to start using your databases.</a:t>
            </a:r>
          </a:p>
          <a:p>
            <a:pPr marL="0" indent="0">
              <a:buNone/>
            </a:pPr>
            <a:endParaRPr lang="en-US" sz="2800"/>
          </a:p>
          <a:p>
            <a:pPr marL="0" indent="0">
              <a:buNone/>
            </a:pPr>
            <a:r>
              <a:rPr lang="en-US" sz="2800"/>
              <a:t>Upcoming Illinois State Library webinars:</a:t>
            </a:r>
            <a:br>
              <a:rPr lang="en-US" sz="2800"/>
            </a:br>
            <a:r>
              <a:rPr lang="en-US" sz="2600">
                <a:hlinkClick r:id="rId3"/>
              </a:rPr>
              <a:t>https://librarylearning.org/event/2024-09-05/statewide-database-package-training-public-libraries</a:t>
            </a:r>
            <a:endParaRPr lang="en-US" sz="2600"/>
          </a:p>
          <a:p>
            <a:pPr marL="0" indent="0">
              <a:buNone/>
            </a:pPr>
            <a:endParaRPr lang="en-US" sz="3600"/>
          </a:p>
        </p:txBody>
      </p:sp>
      <p:sp>
        <p:nvSpPr>
          <p:cNvPr id="4" name="Text Placeholder 3">
            <a:extLst>
              <a:ext uri="{FF2B5EF4-FFF2-40B4-BE49-F238E27FC236}">
                <a16:creationId xmlns:a16="http://schemas.microsoft.com/office/drawing/2014/main" id="{B2D0891C-DBFA-B262-F5CF-A5A72276001C}"/>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A6A94BC5-4FA9-B954-F13E-00CF09E8D15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C4BC7137-3785-F6BB-BC6A-8BE48F9D8241}"/>
              </a:ext>
            </a:extLst>
          </p:cNvPr>
          <p:cNvSpPr>
            <a:spLocks noGrp="1"/>
          </p:cNvSpPr>
          <p:nvPr>
            <p:ph type="sldNum" sz="quarter" idx="12"/>
          </p:nvPr>
        </p:nvSpPr>
        <p:spPr/>
        <p:txBody>
          <a:bodyPr/>
          <a:lstStyle/>
          <a:p>
            <a:fld id="{1FAA610F-65FB-4D76-A9F7-0135426F9A2E}" type="slidenum">
              <a:rPr lang="en-US" smtClean="0"/>
              <a:t>10</a:t>
            </a:fld>
            <a:endParaRPr lang="en-US"/>
          </a:p>
        </p:txBody>
      </p:sp>
      <p:sp>
        <p:nvSpPr>
          <p:cNvPr id="7" name="Date Placeholder 6">
            <a:extLst>
              <a:ext uri="{FF2B5EF4-FFF2-40B4-BE49-F238E27FC236}">
                <a16:creationId xmlns:a16="http://schemas.microsoft.com/office/drawing/2014/main" id="{4433251A-51D8-D7C3-4DC9-4C6EBFF20877}"/>
              </a:ext>
            </a:extLst>
          </p:cNvPr>
          <p:cNvSpPr>
            <a:spLocks noGrp="1"/>
          </p:cNvSpPr>
          <p:nvPr>
            <p:ph type="dt" sz="half" idx="13"/>
          </p:nvPr>
        </p:nvSpPr>
        <p:spPr/>
        <p:txBody>
          <a:bodyPr/>
          <a:lstStyle/>
          <a:p>
            <a:fld id="{3B511C61-DAC0-4F98-B858-B71E6CBFB21D}" type="datetime4">
              <a:rPr lang="en-US" smtClean="0"/>
              <a:t>September 9, 2024</a:t>
            </a:fld>
            <a:endParaRPr lang="en-US"/>
          </a:p>
        </p:txBody>
      </p:sp>
    </p:spTree>
    <p:extLst>
      <p:ext uri="{BB962C8B-B14F-4D97-AF65-F5344CB8AC3E}">
        <p14:creationId xmlns:p14="http://schemas.microsoft.com/office/powerpoint/2010/main" val="3699936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D9DAA44-4196-2D9B-E309-38AF5DE6DA67}"/>
              </a:ext>
            </a:extLst>
          </p:cNvPr>
          <p:cNvSpPr>
            <a:spLocks noGrp="1"/>
          </p:cNvSpPr>
          <p:nvPr>
            <p:ph type="title"/>
          </p:nvPr>
        </p:nvSpPr>
        <p:spPr/>
        <p:txBody>
          <a:bodyPr/>
          <a:lstStyle/>
          <a:p>
            <a:r>
              <a:rPr lang="en-US"/>
              <a:t>Revision to SWAN networking &amp; working groups</a:t>
            </a:r>
          </a:p>
        </p:txBody>
      </p:sp>
      <p:sp>
        <p:nvSpPr>
          <p:cNvPr id="9" name="Text Placeholder 8">
            <a:extLst>
              <a:ext uri="{FF2B5EF4-FFF2-40B4-BE49-F238E27FC236}">
                <a16:creationId xmlns:a16="http://schemas.microsoft.com/office/drawing/2014/main" id="{AC2910E4-BFD3-D73E-3673-BAC774768279}"/>
              </a:ext>
            </a:extLst>
          </p:cNvPr>
          <p:cNvSpPr>
            <a:spLocks noGrp="1"/>
          </p:cNvSpPr>
          <p:nvPr>
            <p:ph type="body" idx="1"/>
          </p:nvPr>
        </p:nvSpPr>
        <p:spPr/>
        <p:txBody>
          <a:bodyPr/>
          <a:lstStyle/>
          <a:p>
            <a:r>
              <a:rPr lang="en-US"/>
              <a:t>Scott Brandwein, SWAN Assistant Director</a:t>
            </a:r>
          </a:p>
        </p:txBody>
      </p:sp>
      <p:sp>
        <p:nvSpPr>
          <p:cNvPr id="5" name="Footer Placeholder 4">
            <a:extLst>
              <a:ext uri="{FF2B5EF4-FFF2-40B4-BE49-F238E27FC236}">
                <a16:creationId xmlns:a16="http://schemas.microsoft.com/office/drawing/2014/main" id="{6B62CF6E-88A4-4108-7C5D-31749B1803E2}"/>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6FE8B2F5-9601-9768-CF52-C087989F11A4}"/>
              </a:ext>
            </a:extLst>
          </p:cNvPr>
          <p:cNvSpPr>
            <a:spLocks noGrp="1"/>
          </p:cNvSpPr>
          <p:nvPr>
            <p:ph type="dt" sz="half" idx="2"/>
          </p:nvPr>
        </p:nvSpPr>
        <p:spPr/>
        <p:txBody>
          <a:bodyPr/>
          <a:lstStyle/>
          <a:p>
            <a:fld id="{BE77881E-05EA-445D-A401-3F862F6B3C8C}" type="datetime4">
              <a:rPr lang="en-US" smtClean="0"/>
              <a:t>September 9, 2024</a:t>
            </a:fld>
            <a:endParaRPr lang="en-US"/>
          </a:p>
        </p:txBody>
      </p:sp>
      <p:sp>
        <p:nvSpPr>
          <p:cNvPr id="6" name="Slide Number Placeholder 5">
            <a:extLst>
              <a:ext uri="{FF2B5EF4-FFF2-40B4-BE49-F238E27FC236}">
                <a16:creationId xmlns:a16="http://schemas.microsoft.com/office/drawing/2014/main" id="{255264A4-303A-9C21-DEEE-3A3F576DE102}"/>
              </a:ext>
            </a:extLst>
          </p:cNvPr>
          <p:cNvSpPr>
            <a:spLocks noGrp="1"/>
          </p:cNvSpPr>
          <p:nvPr>
            <p:ph type="sldNum" sz="quarter" idx="12"/>
          </p:nvPr>
        </p:nvSpPr>
        <p:spPr/>
        <p:txBody>
          <a:bodyPr/>
          <a:lstStyle/>
          <a:p>
            <a:fld id="{1FAA610F-65FB-4D76-A9F7-0135426F9A2E}" type="slidenum">
              <a:rPr lang="en-US" smtClean="0"/>
              <a:t>11</a:t>
            </a:fld>
            <a:endParaRPr lang="en-US"/>
          </a:p>
        </p:txBody>
      </p:sp>
    </p:spTree>
    <p:extLst>
      <p:ext uri="{BB962C8B-B14F-4D97-AF65-F5344CB8AC3E}">
        <p14:creationId xmlns:p14="http://schemas.microsoft.com/office/powerpoint/2010/main" val="3925271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E328-BAF4-9833-F754-59CD58824B50}"/>
              </a:ext>
            </a:extLst>
          </p:cNvPr>
          <p:cNvSpPr>
            <a:spLocks noGrp="1"/>
          </p:cNvSpPr>
          <p:nvPr>
            <p:ph type="title"/>
          </p:nvPr>
        </p:nvSpPr>
        <p:spPr/>
        <p:txBody>
          <a:bodyPr/>
          <a:lstStyle/>
          <a:p>
            <a:r>
              <a:rPr lang="en-US"/>
              <a:t>Types of groups</a:t>
            </a:r>
          </a:p>
        </p:txBody>
      </p:sp>
      <p:sp>
        <p:nvSpPr>
          <p:cNvPr id="8" name="Text Placeholder 7">
            <a:extLst>
              <a:ext uri="{FF2B5EF4-FFF2-40B4-BE49-F238E27FC236}">
                <a16:creationId xmlns:a16="http://schemas.microsoft.com/office/drawing/2014/main" id="{2502A4A4-F63C-07DB-12AA-B3F5C82FB252}"/>
              </a:ext>
            </a:extLst>
          </p:cNvPr>
          <p:cNvSpPr>
            <a:spLocks noGrp="1"/>
          </p:cNvSpPr>
          <p:nvPr>
            <p:ph type="body" idx="1"/>
          </p:nvPr>
        </p:nvSpPr>
        <p:spPr/>
        <p:txBody>
          <a:bodyPr/>
          <a:lstStyle/>
          <a:p>
            <a:r>
              <a:rPr lang="en-US"/>
              <a:t>Working Groups</a:t>
            </a:r>
          </a:p>
        </p:txBody>
      </p:sp>
      <p:sp>
        <p:nvSpPr>
          <p:cNvPr id="9" name="Content Placeholder 8">
            <a:extLst>
              <a:ext uri="{FF2B5EF4-FFF2-40B4-BE49-F238E27FC236}">
                <a16:creationId xmlns:a16="http://schemas.microsoft.com/office/drawing/2014/main" id="{AF5237AD-8B14-351B-6841-1957D12B1F43}"/>
              </a:ext>
            </a:extLst>
          </p:cNvPr>
          <p:cNvSpPr>
            <a:spLocks noGrp="1"/>
          </p:cNvSpPr>
          <p:nvPr>
            <p:ph sz="half" idx="2"/>
          </p:nvPr>
        </p:nvSpPr>
        <p:spPr/>
        <p:txBody>
          <a:bodyPr/>
          <a:lstStyle/>
          <a:p>
            <a:r>
              <a:rPr lang="en-US"/>
              <a:t>Formerly “Advisory Groups”</a:t>
            </a:r>
          </a:p>
          <a:p>
            <a:r>
              <a:rPr lang="en-US"/>
              <a:t>Emphasis on collaboration, tasks, assignments, outreach, and decision-making</a:t>
            </a:r>
          </a:p>
          <a:p>
            <a:r>
              <a:rPr lang="en-US"/>
              <a:t>Membership set in fall and committed to attendance</a:t>
            </a:r>
          </a:p>
        </p:txBody>
      </p:sp>
      <p:sp>
        <p:nvSpPr>
          <p:cNvPr id="10" name="Text Placeholder 9">
            <a:extLst>
              <a:ext uri="{FF2B5EF4-FFF2-40B4-BE49-F238E27FC236}">
                <a16:creationId xmlns:a16="http://schemas.microsoft.com/office/drawing/2014/main" id="{A94764C1-48A3-6B21-C841-6394FFB3F7B3}"/>
              </a:ext>
            </a:extLst>
          </p:cNvPr>
          <p:cNvSpPr>
            <a:spLocks noGrp="1"/>
          </p:cNvSpPr>
          <p:nvPr>
            <p:ph type="body" sz="quarter" idx="3"/>
          </p:nvPr>
        </p:nvSpPr>
        <p:spPr/>
        <p:txBody>
          <a:bodyPr/>
          <a:lstStyle/>
          <a:p>
            <a:r>
              <a:rPr lang="en-US"/>
              <a:t>Networking Groups</a:t>
            </a:r>
          </a:p>
        </p:txBody>
      </p:sp>
      <p:sp>
        <p:nvSpPr>
          <p:cNvPr id="11" name="Content Placeholder 10">
            <a:extLst>
              <a:ext uri="{FF2B5EF4-FFF2-40B4-BE49-F238E27FC236}">
                <a16:creationId xmlns:a16="http://schemas.microsoft.com/office/drawing/2014/main" id="{72561B20-9E47-97AF-E2A5-445BC13E50FB}"/>
              </a:ext>
            </a:extLst>
          </p:cNvPr>
          <p:cNvSpPr>
            <a:spLocks noGrp="1"/>
          </p:cNvSpPr>
          <p:nvPr>
            <p:ph sz="quarter" idx="4"/>
          </p:nvPr>
        </p:nvSpPr>
        <p:spPr/>
        <p:txBody>
          <a:bodyPr/>
          <a:lstStyle/>
          <a:p>
            <a:r>
              <a:rPr lang="en-US"/>
              <a:t>Formerly “User Groups”</a:t>
            </a:r>
          </a:p>
          <a:p>
            <a:r>
              <a:rPr lang="en-US"/>
              <a:t>Emphasis on discussion, networking, Q&amp;A, connecting with SWAN staff and fellow members</a:t>
            </a:r>
          </a:p>
          <a:p>
            <a:r>
              <a:rPr lang="en-US"/>
              <a:t>One in-person meeting/event per year</a:t>
            </a:r>
          </a:p>
        </p:txBody>
      </p:sp>
      <p:sp>
        <p:nvSpPr>
          <p:cNvPr id="5" name="Footer Placeholder 4">
            <a:extLst>
              <a:ext uri="{FF2B5EF4-FFF2-40B4-BE49-F238E27FC236}">
                <a16:creationId xmlns:a16="http://schemas.microsoft.com/office/drawing/2014/main" id="{02789227-0A6B-0EA3-674A-68FCA710F6C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C769B24-049A-6424-0BAC-2B2943300EAC}"/>
              </a:ext>
            </a:extLst>
          </p:cNvPr>
          <p:cNvSpPr>
            <a:spLocks noGrp="1"/>
          </p:cNvSpPr>
          <p:nvPr>
            <p:ph type="sldNum" sz="quarter" idx="12"/>
          </p:nvPr>
        </p:nvSpPr>
        <p:spPr/>
        <p:txBody>
          <a:bodyPr/>
          <a:lstStyle/>
          <a:p>
            <a:fld id="{1FAA610F-65FB-4D76-A9F7-0135426F9A2E}" type="slidenum">
              <a:rPr lang="en-US" smtClean="0"/>
              <a:t>12</a:t>
            </a:fld>
            <a:endParaRPr lang="en-US"/>
          </a:p>
        </p:txBody>
      </p:sp>
      <p:sp>
        <p:nvSpPr>
          <p:cNvPr id="7" name="Date Placeholder 6">
            <a:extLst>
              <a:ext uri="{FF2B5EF4-FFF2-40B4-BE49-F238E27FC236}">
                <a16:creationId xmlns:a16="http://schemas.microsoft.com/office/drawing/2014/main" id="{9A7ABC84-6C73-80CE-23AB-478571FE7FAB}"/>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353047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34A8EE2-6A56-C88B-DE68-8F54A8039012}"/>
              </a:ext>
            </a:extLst>
          </p:cNvPr>
          <p:cNvSpPr>
            <a:spLocks noGrp="1"/>
          </p:cNvSpPr>
          <p:nvPr>
            <p:ph type="title"/>
          </p:nvPr>
        </p:nvSpPr>
        <p:spPr/>
        <p:txBody>
          <a:bodyPr/>
          <a:lstStyle/>
          <a:p>
            <a:r>
              <a:rPr lang="en-US"/>
              <a:t>Networking and working groups</a:t>
            </a:r>
          </a:p>
        </p:txBody>
      </p:sp>
      <p:sp>
        <p:nvSpPr>
          <p:cNvPr id="5" name="Footer Placeholder 4">
            <a:extLst>
              <a:ext uri="{FF2B5EF4-FFF2-40B4-BE49-F238E27FC236}">
                <a16:creationId xmlns:a16="http://schemas.microsoft.com/office/drawing/2014/main" id="{02789227-0A6B-0EA3-674A-68FCA710F6C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C769B24-049A-6424-0BAC-2B2943300EAC}"/>
              </a:ext>
            </a:extLst>
          </p:cNvPr>
          <p:cNvSpPr>
            <a:spLocks noGrp="1"/>
          </p:cNvSpPr>
          <p:nvPr>
            <p:ph type="sldNum" sz="quarter" idx="12"/>
          </p:nvPr>
        </p:nvSpPr>
        <p:spPr/>
        <p:txBody>
          <a:bodyPr/>
          <a:lstStyle/>
          <a:p>
            <a:fld id="{1FAA610F-65FB-4D76-A9F7-0135426F9A2E}" type="slidenum">
              <a:rPr lang="en-US" smtClean="0"/>
              <a:t>13</a:t>
            </a:fld>
            <a:endParaRPr lang="en-US"/>
          </a:p>
        </p:txBody>
      </p:sp>
      <p:sp>
        <p:nvSpPr>
          <p:cNvPr id="7" name="Date Placeholder 6">
            <a:extLst>
              <a:ext uri="{FF2B5EF4-FFF2-40B4-BE49-F238E27FC236}">
                <a16:creationId xmlns:a16="http://schemas.microsoft.com/office/drawing/2014/main" id="{9A7ABC84-6C73-80CE-23AB-478571FE7FAB}"/>
              </a:ext>
            </a:extLst>
          </p:cNvPr>
          <p:cNvSpPr>
            <a:spLocks noGrp="1"/>
          </p:cNvSpPr>
          <p:nvPr>
            <p:ph type="dt" sz="half" idx="2"/>
          </p:nvPr>
        </p:nvSpPr>
        <p:spPr/>
        <p:txBody>
          <a:bodyPr/>
          <a:lstStyle/>
          <a:p>
            <a:fld id="{BE77881E-05EA-445D-A401-3F862F6B3C8C}" type="datetime4">
              <a:rPr lang="en-US" smtClean="0"/>
              <a:t>September 9, 2024</a:t>
            </a:fld>
            <a:endParaRPr lang="en-US"/>
          </a:p>
        </p:txBody>
      </p:sp>
      <p:graphicFrame>
        <p:nvGraphicFramePr>
          <p:cNvPr id="3" name="Table 2">
            <a:extLst>
              <a:ext uri="{FF2B5EF4-FFF2-40B4-BE49-F238E27FC236}">
                <a16:creationId xmlns:a16="http://schemas.microsoft.com/office/drawing/2014/main" id="{B788501B-E7E1-61D9-D462-DCBC91E16148}"/>
              </a:ext>
            </a:extLst>
          </p:cNvPr>
          <p:cNvGraphicFramePr>
            <a:graphicFrameLocks noGrp="1"/>
          </p:cNvGraphicFramePr>
          <p:nvPr>
            <p:extLst>
              <p:ext uri="{D42A27DB-BD31-4B8C-83A1-F6EECF244321}">
                <p14:modId xmlns:p14="http://schemas.microsoft.com/office/powerpoint/2010/main" val="825266327"/>
              </p:ext>
            </p:extLst>
          </p:nvPr>
        </p:nvGraphicFramePr>
        <p:xfrm>
          <a:off x="766762" y="2005541"/>
          <a:ext cx="10658475" cy="3657600"/>
        </p:xfrm>
        <a:graphic>
          <a:graphicData uri="http://schemas.openxmlformats.org/drawingml/2006/table">
            <a:tbl>
              <a:tblPr firstRow="1" bandRow="1">
                <a:tableStyleId>{5C22544A-7EE6-4342-B048-85BDC9FD1C3A}</a:tableStyleId>
              </a:tblPr>
              <a:tblGrid>
                <a:gridCol w="1413054">
                  <a:extLst>
                    <a:ext uri="{9D8B030D-6E8A-4147-A177-3AD203B41FA5}">
                      <a16:colId xmlns:a16="http://schemas.microsoft.com/office/drawing/2014/main" val="2616178772"/>
                    </a:ext>
                  </a:extLst>
                </a:gridCol>
                <a:gridCol w="1158696">
                  <a:extLst>
                    <a:ext uri="{9D8B030D-6E8A-4147-A177-3AD203B41FA5}">
                      <a16:colId xmlns:a16="http://schemas.microsoft.com/office/drawing/2014/main" val="1671652646"/>
                    </a:ext>
                  </a:extLst>
                </a:gridCol>
                <a:gridCol w="828675">
                  <a:extLst>
                    <a:ext uri="{9D8B030D-6E8A-4147-A177-3AD203B41FA5}">
                      <a16:colId xmlns:a16="http://schemas.microsoft.com/office/drawing/2014/main" val="382411779"/>
                    </a:ext>
                  </a:extLst>
                </a:gridCol>
                <a:gridCol w="2690132">
                  <a:extLst>
                    <a:ext uri="{9D8B030D-6E8A-4147-A177-3AD203B41FA5}">
                      <a16:colId xmlns:a16="http://schemas.microsoft.com/office/drawing/2014/main" val="3306215415"/>
                    </a:ext>
                  </a:extLst>
                </a:gridCol>
                <a:gridCol w="1624693">
                  <a:extLst>
                    <a:ext uri="{9D8B030D-6E8A-4147-A177-3AD203B41FA5}">
                      <a16:colId xmlns:a16="http://schemas.microsoft.com/office/drawing/2014/main" val="3256854622"/>
                    </a:ext>
                  </a:extLst>
                </a:gridCol>
                <a:gridCol w="1266825">
                  <a:extLst>
                    <a:ext uri="{9D8B030D-6E8A-4147-A177-3AD203B41FA5}">
                      <a16:colId xmlns:a16="http://schemas.microsoft.com/office/drawing/2014/main" val="3252629525"/>
                    </a:ext>
                  </a:extLst>
                </a:gridCol>
                <a:gridCol w="1676400">
                  <a:extLst>
                    <a:ext uri="{9D8B030D-6E8A-4147-A177-3AD203B41FA5}">
                      <a16:colId xmlns:a16="http://schemas.microsoft.com/office/drawing/2014/main" val="4279750177"/>
                    </a:ext>
                  </a:extLst>
                </a:gridCol>
              </a:tblGrid>
              <a:tr h="370840">
                <a:tc>
                  <a:txBody>
                    <a:bodyPr/>
                    <a:lstStyle/>
                    <a:p>
                      <a:r>
                        <a:rPr lang="en-US"/>
                        <a:t>Meeting Type</a:t>
                      </a:r>
                    </a:p>
                  </a:txBody>
                  <a:tcPr/>
                </a:tc>
                <a:tc>
                  <a:txBody>
                    <a:bodyPr/>
                    <a:lstStyle/>
                    <a:p>
                      <a:r>
                        <a:rPr lang="en-US"/>
                        <a:t>Recorded</a:t>
                      </a:r>
                    </a:p>
                  </a:txBody>
                  <a:tcPr/>
                </a:tc>
                <a:tc>
                  <a:txBody>
                    <a:bodyPr/>
                    <a:lstStyle/>
                    <a:p>
                      <a:r>
                        <a:rPr lang="en-US"/>
                        <a:t>Notes</a:t>
                      </a:r>
                    </a:p>
                  </a:txBody>
                  <a:tcPr/>
                </a:tc>
                <a:tc>
                  <a:txBody>
                    <a:bodyPr/>
                    <a:lstStyle/>
                    <a:p>
                      <a:r>
                        <a:rPr lang="en-US"/>
                        <a:t>Agenda</a:t>
                      </a:r>
                    </a:p>
                  </a:txBody>
                  <a:tcPr/>
                </a:tc>
                <a:tc>
                  <a:txBody>
                    <a:bodyPr/>
                    <a:lstStyle/>
                    <a:p>
                      <a:r>
                        <a:rPr lang="en-US"/>
                        <a:t>Calendar</a:t>
                      </a:r>
                    </a:p>
                  </a:txBody>
                  <a:tcPr/>
                </a:tc>
                <a:tc>
                  <a:txBody>
                    <a:bodyPr/>
                    <a:lstStyle/>
                    <a:p>
                      <a:r>
                        <a:rPr lang="en-US"/>
                        <a:t>Chair</a:t>
                      </a:r>
                    </a:p>
                  </a:txBody>
                  <a:tcPr/>
                </a:tc>
                <a:tc>
                  <a:txBody>
                    <a:bodyPr/>
                    <a:lstStyle/>
                    <a:p>
                      <a:r>
                        <a:rPr lang="en-US"/>
                        <a:t>In-person</a:t>
                      </a:r>
                    </a:p>
                  </a:txBody>
                  <a:tcPr/>
                </a:tc>
                <a:extLst>
                  <a:ext uri="{0D108BD9-81ED-4DB2-BD59-A6C34878D82A}">
                    <a16:rowId xmlns:a16="http://schemas.microsoft.com/office/drawing/2014/main" val="2253317803"/>
                  </a:ext>
                </a:extLst>
              </a:tr>
              <a:tr h="370840">
                <a:tc>
                  <a:txBody>
                    <a:bodyPr/>
                    <a:lstStyle/>
                    <a:p>
                      <a:r>
                        <a:rPr lang="en-US"/>
                        <a:t>Working Group</a:t>
                      </a:r>
                    </a:p>
                  </a:txBody>
                  <a:tcPr/>
                </a:tc>
                <a:tc>
                  <a:txBody>
                    <a:bodyPr/>
                    <a:lstStyle/>
                    <a:p>
                      <a:r>
                        <a:rPr lang="en-US"/>
                        <a:t>No</a:t>
                      </a:r>
                    </a:p>
                  </a:txBody>
                  <a:tcPr/>
                </a:tc>
                <a:tc>
                  <a:txBody>
                    <a:bodyPr/>
                    <a:lstStyle/>
                    <a:p>
                      <a:r>
                        <a:rPr lang="en-US"/>
                        <a:t>Yes</a:t>
                      </a:r>
                    </a:p>
                  </a:txBody>
                  <a:tcPr/>
                </a:tc>
                <a:tc>
                  <a:txBody>
                    <a:bodyPr/>
                    <a:lstStyle/>
                    <a:p>
                      <a:r>
                        <a:rPr lang="en-US"/>
                        <a:t>Created by SWAN staff, shared with participants only</a:t>
                      </a:r>
                    </a:p>
                  </a:txBody>
                  <a:tcPr/>
                </a:tc>
                <a:tc>
                  <a:txBody>
                    <a:bodyPr/>
                    <a:lstStyle/>
                    <a:p>
                      <a:r>
                        <a:rPr lang="en-US"/>
                        <a:t>Personal invitations sent to participants.</a:t>
                      </a:r>
                    </a:p>
                  </a:txBody>
                  <a:tcPr/>
                </a:tc>
                <a:tc>
                  <a:txBody>
                    <a:bodyPr/>
                    <a:lstStyle/>
                    <a:p>
                      <a:r>
                        <a:rPr lang="en-US"/>
                        <a:t>SWAN Staff</a:t>
                      </a:r>
                    </a:p>
                  </a:txBody>
                  <a:tcPr/>
                </a:tc>
                <a:tc>
                  <a:txBody>
                    <a:bodyPr/>
                    <a:lstStyle/>
                    <a:p>
                      <a:r>
                        <a:rPr lang="en-US"/>
                        <a:t>Chair’s/group’s discretion</a:t>
                      </a:r>
                    </a:p>
                  </a:txBody>
                  <a:tcPr/>
                </a:tc>
                <a:extLst>
                  <a:ext uri="{0D108BD9-81ED-4DB2-BD59-A6C34878D82A}">
                    <a16:rowId xmlns:a16="http://schemas.microsoft.com/office/drawing/2014/main" val="428255542"/>
                  </a:ext>
                </a:extLst>
              </a:tr>
              <a:tr h="370840">
                <a:tc>
                  <a:txBody>
                    <a:bodyPr/>
                    <a:lstStyle/>
                    <a:p>
                      <a:r>
                        <a:rPr lang="en-US"/>
                        <a:t>Networking Group</a:t>
                      </a:r>
                    </a:p>
                  </a:txBody>
                  <a:tcPr/>
                </a:tc>
                <a:tc>
                  <a:txBody>
                    <a:bodyPr/>
                    <a:lstStyle/>
                    <a:p>
                      <a:r>
                        <a:rPr lang="en-US"/>
                        <a:t>Yes</a:t>
                      </a:r>
                    </a:p>
                  </a:txBody>
                  <a:tcPr/>
                </a:tc>
                <a:tc>
                  <a:txBody>
                    <a:bodyPr/>
                    <a:lstStyle/>
                    <a:p>
                      <a:r>
                        <a:rPr lang="en-US"/>
                        <a:t>No</a:t>
                      </a:r>
                    </a:p>
                  </a:txBody>
                  <a:tcPr/>
                </a:tc>
                <a:tc>
                  <a:txBody>
                    <a:bodyPr/>
                    <a:lstStyle/>
                    <a:p>
                      <a:r>
                        <a:rPr lang="en-US"/>
                        <a:t>Created by member staff chair(s) with input from membership</a:t>
                      </a:r>
                    </a:p>
                  </a:txBody>
                  <a:tcPr/>
                </a:tc>
                <a:tc>
                  <a:txBody>
                    <a:bodyPr/>
                    <a:lstStyle/>
                    <a:p>
                      <a:r>
                        <a:rPr lang="en-US"/>
                        <a:t>L2/Zoom</a:t>
                      </a:r>
                    </a:p>
                  </a:txBody>
                  <a:tcPr/>
                </a:tc>
                <a:tc>
                  <a:txBody>
                    <a:bodyPr/>
                    <a:lstStyle/>
                    <a:p>
                      <a:r>
                        <a:rPr lang="en-US"/>
                        <a:t>Member Staff with SWAN facilitator</a:t>
                      </a:r>
                    </a:p>
                  </a:txBody>
                  <a:tcPr/>
                </a:tc>
                <a:tc>
                  <a:txBody>
                    <a:bodyPr/>
                    <a:lstStyle/>
                    <a:p>
                      <a:r>
                        <a:rPr lang="en-US"/>
                        <a:t>Once a year</a:t>
                      </a:r>
                    </a:p>
                  </a:txBody>
                  <a:tcPr/>
                </a:tc>
                <a:extLst>
                  <a:ext uri="{0D108BD9-81ED-4DB2-BD59-A6C34878D82A}">
                    <a16:rowId xmlns:a16="http://schemas.microsoft.com/office/drawing/2014/main" val="1560294079"/>
                  </a:ext>
                </a:extLst>
              </a:tr>
              <a:tr h="370840">
                <a:tc>
                  <a:txBody>
                    <a:bodyPr/>
                    <a:lstStyle/>
                    <a:p>
                      <a:r>
                        <a:rPr lang="en-US"/>
                        <a:t>SWAN Update</a:t>
                      </a:r>
                    </a:p>
                  </a:txBody>
                  <a:tcPr/>
                </a:tc>
                <a:tc>
                  <a:txBody>
                    <a:bodyPr/>
                    <a:lstStyle/>
                    <a:p>
                      <a:r>
                        <a:rPr lang="en-US"/>
                        <a:t>Yes</a:t>
                      </a:r>
                    </a:p>
                  </a:txBody>
                  <a:tcPr/>
                </a:tc>
                <a:tc>
                  <a:txBody>
                    <a:bodyPr/>
                    <a:lstStyle/>
                    <a:p>
                      <a:r>
                        <a:rPr lang="en-US"/>
                        <a:t>No</a:t>
                      </a:r>
                    </a:p>
                  </a:txBody>
                  <a:tcPr/>
                </a:tc>
                <a:tc>
                  <a:txBody>
                    <a:bodyPr/>
                    <a:lstStyle/>
                    <a:p>
                      <a:r>
                        <a:rPr lang="en-US"/>
                        <a:t>Created by SWAN staff, shared publicly</a:t>
                      </a:r>
                    </a:p>
                  </a:txBody>
                  <a:tcPr/>
                </a:tc>
                <a:tc>
                  <a:txBody>
                    <a:bodyPr/>
                    <a:lstStyle/>
                    <a:p>
                      <a:r>
                        <a:rPr lang="en-US"/>
                        <a:t>L2/Zoom</a:t>
                      </a:r>
                    </a:p>
                  </a:txBody>
                  <a:tcPr/>
                </a:tc>
                <a:tc>
                  <a:txBody>
                    <a:bodyPr/>
                    <a:lstStyle/>
                    <a:p>
                      <a:r>
                        <a:rPr lang="en-US"/>
                        <a:t>SWAN Staff</a:t>
                      </a:r>
                    </a:p>
                  </a:txBody>
                  <a:tcPr/>
                </a:tc>
                <a:tc>
                  <a:txBody>
                    <a:bodyPr/>
                    <a:lstStyle/>
                    <a:p>
                      <a:r>
                        <a:rPr lang="en-US"/>
                        <a:t>No</a:t>
                      </a:r>
                    </a:p>
                  </a:txBody>
                  <a:tcPr/>
                </a:tc>
                <a:extLst>
                  <a:ext uri="{0D108BD9-81ED-4DB2-BD59-A6C34878D82A}">
                    <a16:rowId xmlns:a16="http://schemas.microsoft.com/office/drawing/2014/main" val="2595757277"/>
                  </a:ext>
                </a:extLst>
              </a:tr>
            </a:tbl>
          </a:graphicData>
        </a:graphic>
      </p:graphicFrame>
    </p:spTree>
    <p:extLst>
      <p:ext uri="{BB962C8B-B14F-4D97-AF65-F5344CB8AC3E}">
        <p14:creationId xmlns:p14="http://schemas.microsoft.com/office/powerpoint/2010/main" val="1701069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02DDA6-A93C-45B5-315E-7B3488D5842C}"/>
              </a:ext>
            </a:extLst>
          </p:cNvPr>
          <p:cNvSpPr>
            <a:spLocks noGrp="1"/>
          </p:cNvSpPr>
          <p:nvPr>
            <p:ph type="title"/>
          </p:nvPr>
        </p:nvSpPr>
        <p:spPr/>
        <p:txBody>
          <a:bodyPr/>
          <a:lstStyle/>
          <a:p>
            <a:r>
              <a:rPr lang="en-US"/>
              <a:t>2025 Groups</a:t>
            </a:r>
          </a:p>
        </p:txBody>
      </p:sp>
      <p:sp>
        <p:nvSpPr>
          <p:cNvPr id="7" name="Content Placeholder 6">
            <a:extLst>
              <a:ext uri="{FF2B5EF4-FFF2-40B4-BE49-F238E27FC236}">
                <a16:creationId xmlns:a16="http://schemas.microsoft.com/office/drawing/2014/main" id="{F4D3A16B-FE7F-1042-DA6A-BA0065CE8B99}"/>
              </a:ext>
            </a:extLst>
          </p:cNvPr>
          <p:cNvSpPr>
            <a:spLocks noGrp="1"/>
          </p:cNvSpPr>
          <p:nvPr>
            <p:ph idx="1"/>
          </p:nvPr>
        </p:nvSpPr>
        <p:spPr/>
        <p:txBody>
          <a:bodyPr/>
          <a:lstStyle/>
          <a:p>
            <a:r>
              <a:rPr lang="en-US"/>
              <a:t>Networking Groups</a:t>
            </a:r>
          </a:p>
          <a:p>
            <a:pPr lvl="1"/>
            <a:r>
              <a:rPr lang="en-US"/>
              <a:t>Acquisitions and Cataloging</a:t>
            </a:r>
          </a:p>
          <a:p>
            <a:pPr lvl="1"/>
            <a:r>
              <a:rPr lang="en-US"/>
              <a:t>Circulation</a:t>
            </a:r>
          </a:p>
          <a:p>
            <a:pPr lvl="1"/>
            <a:r>
              <a:rPr lang="en-US"/>
              <a:t>Aspen</a:t>
            </a:r>
          </a:p>
          <a:p>
            <a:r>
              <a:rPr lang="en-US"/>
              <a:t>Working Groups</a:t>
            </a:r>
          </a:p>
          <a:p>
            <a:pPr lvl="1"/>
            <a:r>
              <a:rPr lang="en-US"/>
              <a:t>Circulation</a:t>
            </a:r>
          </a:p>
          <a:p>
            <a:pPr lvl="1"/>
            <a:r>
              <a:rPr lang="en-US"/>
              <a:t>Cataloging</a:t>
            </a:r>
          </a:p>
          <a:p>
            <a:pPr lvl="1"/>
            <a:r>
              <a:rPr lang="en-US"/>
              <a:t>Discovery &amp; User Experience</a:t>
            </a:r>
          </a:p>
          <a:p>
            <a:endParaRPr lang="en-US"/>
          </a:p>
        </p:txBody>
      </p:sp>
      <p:sp>
        <p:nvSpPr>
          <p:cNvPr id="8" name="Text Placeholder 7">
            <a:extLst>
              <a:ext uri="{FF2B5EF4-FFF2-40B4-BE49-F238E27FC236}">
                <a16:creationId xmlns:a16="http://schemas.microsoft.com/office/drawing/2014/main" id="{47C37547-D067-7133-B37C-69CF3993B838}"/>
              </a:ext>
            </a:extLst>
          </p:cNvPr>
          <p:cNvSpPr>
            <a:spLocks noGrp="1"/>
          </p:cNvSpPr>
          <p:nvPr>
            <p:ph type="body" sz="half" idx="2"/>
          </p:nvPr>
        </p:nvSpPr>
        <p:spPr/>
        <p:txBody>
          <a:bodyPr/>
          <a:lstStyle/>
          <a:p>
            <a:endParaRPr lang="en-US"/>
          </a:p>
        </p:txBody>
      </p:sp>
      <p:sp>
        <p:nvSpPr>
          <p:cNvPr id="3" name="Footer Placeholder 2">
            <a:extLst>
              <a:ext uri="{FF2B5EF4-FFF2-40B4-BE49-F238E27FC236}">
                <a16:creationId xmlns:a16="http://schemas.microsoft.com/office/drawing/2014/main" id="{D012C78F-69B6-E545-A5C6-5D503787E13B}"/>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C113002B-3879-F417-9694-CAFE95F9E5F4}"/>
              </a:ext>
            </a:extLst>
          </p:cNvPr>
          <p:cNvSpPr>
            <a:spLocks noGrp="1"/>
          </p:cNvSpPr>
          <p:nvPr>
            <p:ph type="sldNum" sz="quarter" idx="12"/>
          </p:nvPr>
        </p:nvSpPr>
        <p:spPr/>
        <p:txBody>
          <a:bodyPr/>
          <a:lstStyle/>
          <a:p>
            <a:fld id="{1FAA610F-65FB-4D76-A9F7-0135426F9A2E}" type="slidenum">
              <a:rPr lang="en-US" smtClean="0"/>
              <a:t>14</a:t>
            </a:fld>
            <a:endParaRPr lang="en-US"/>
          </a:p>
        </p:txBody>
      </p:sp>
      <p:sp>
        <p:nvSpPr>
          <p:cNvPr id="5" name="Date Placeholder 4">
            <a:extLst>
              <a:ext uri="{FF2B5EF4-FFF2-40B4-BE49-F238E27FC236}">
                <a16:creationId xmlns:a16="http://schemas.microsoft.com/office/drawing/2014/main" id="{A45E9903-7D87-26EB-0039-316F166F7D50}"/>
              </a:ext>
            </a:extLst>
          </p:cNvPr>
          <p:cNvSpPr>
            <a:spLocks noGrp="1"/>
          </p:cNvSpPr>
          <p:nvPr>
            <p:ph type="dt" sz="half" idx="13"/>
          </p:nvPr>
        </p:nvSpPr>
        <p:spPr/>
        <p:txBody>
          <a:bodyPr/>
          <a:lstStyle/>
          <a:p>
            <a:fld id="{38A104C2-794D-408E-B7D4-19D0A0004167}" type="datetime4">
              <a:rPr lang="en-US" smtClean="0"/>
              <a:t>September 9, 2024</a:t>
            </a:fld>
            <a:endParaRPr lang="en-US"/>
          </a:p>
        </p:txBody>
      </p:sp>
    </p:spTree>
    <p:extLst>
      <p:ext uri="{BB962C8B-B14F-4D97-AF65-F5344CB8AC3E}">
        <p14:creationId xmlns:p14="http://schemas.microsoft.com/office/powerpoint/2010/main" val="3115843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202DDA6-A93C-45B5-315E-7B3488D5842C}"/>
              </a:ext>
            </a:extLst>
          </p:cNvPr>
          <p:cNvSpPr>
            <a:spLocks noGrp="1"/>
          </p:cNvSpPr>
          <p:nvPr>
            <p:ph type="title"/>
          </p:nvPr>
        </p:nvSpPr>
        <p:spPr/>
        <p:txBody>
          <a:bodyPr/>
          <a:lstStyle/>
          <a:p>
            <a:r>
              <a:rPr lang="en-US"/>
              <a:t>Defunct groups</a:t>
            </a:r>
          </a:p>
        </p:txBody>
      </p:sp>
      <p:sp>
        <p:nvSpPr>
          <p:cNvPr id="7" name="Content Placeholder 6">
            <a:extLst>
              <a:ext uri="{FF2B5EF4-FFF2-40B4-BE49-F238E27FC236}">
                <a16:creationId xmlns:a16="http://schemas.microsoft.com/office/drawing/2014/main" id="{F4D3A16B-FE7F-1042-DA6A-BA0065CE8B99}"/>
              </a:ext>
            </a:extLst>
          </p:cNvPr>
          <p:cNvSpPr>
            <a:spLocks noGrp="1"/>
          </p:cNvSpPr>
          <p:nvPr>
            <p:ph idx="1"/>
          </p:nvPr>
        </p:nvSpPr>
        <p:spPr/>
        <p:txBody>
          <a:bodyPr/>
          <a:lstStyle/>
          <a:p>
            <a:r>
              <a:rPr lang="en-US"/>
              <a:t>Groups ending in 2024 include</a:t>
            </a:r>
          </a:p>
          <a:p>
            <a:pPr lvl="1"/>
            <a:r>
              <a:rPr lang="en-US"/>
              <a:t>ILL Users</a:t>
            </a:r>
          </a:p>
          <a:p>
            <a:pPr lvl="1"/>
            <a:r>
              <a:rPr lang="en-US"/>
              <a:t>RFID Users</a:t>
            </a:r>
          </a:p>
          <a:p>
            <a:pPr lvl="1"/>
            <a:r>
              <a:rPr lang="en-US"/>
              <a:t>Book Club Users</a:t>
            </a:r>
          </a:p>
          <a:p>
            <a:pPr lvl="1"/>
            <a:r>
              <a:rPr lang="en-US"/>
              <a:t>Technology Update</a:t>
            </a:r>
          </a:p>
          <a:p>
            <a:r>
              <a:rPr lang="en-US"/>
              <a:t>Instead, we will plan individual events and work on a series of topical sessions throughout 2025.</a:t>
            </a:r>
          </a:p>
          <a:p>
            <a:endParaRPr lang="en-US"/>
          </a:p>
        </p:txBody>
      </p:sp>
      <p:sp>
        <p:nvSpPr>
          <p:cNvPr id="8" name="Text Placeholder 7">
            <a:extLst>
              <a:ext uri="{FF2B5EF4-FFF2-40B4-BE49-F238E27FC236}">
                <a16:creationId xmlns:a16="http://schemas.microsoft.com/office/drawing/2014/main" id="{47C37547-D067-7133-B37C-69CF3993B838}"/>
              </a:ext>
            </a:extLst>
          </p:cNvPr>
          <p:cNvSpPr>
            <a:spLocks noGrp="1"/>
          </p:cNvSpPr>
          <p:nvPr>
            <p:ph type="body" sz="half" idx="2"/>
          </p:nvPr>
        </p:nvSpPr>
        <p:spPr/>
        <p:txBody>
          <a:bodyPr/>
          <a:lstStyle/>
          <a:p>
            <a:endParaRPr lang="en-US"/>
          </a:p>
        </p:txBody>
      </p:sp>
      <p:sp>
        <p:nvSpPr>
          <p:cNvPr id="3" name="Footer Placeholder 2">
            <a:extLst>
              <a:ext uri="{FF2B5EF4-FFF2-40B4-BE49-F238E27FC236}">
                <a16:creationId xmlns:a16="http://schemas.microsoft.com/office/drawing/2014/main" id="{D012C78F-69B6-E545-A5C6-5D503787E13B}"/>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C113002B-3879-F417-9694-CAFE95F9E5F4}"/>
              </a:ext>
            </a:extLst>
          </p:cNvPr>
          <p:cNvSpPr>
            <a:spLocks noGrp="1"/>
          </p:cNvSpPr>
          <p:nvPr>
            <p:ph type="sldNum" sz="quarter" idx="12"/>
          </p:nvPr>
        </p:nvSpPr>
        <p:spPr/>
        <p:txBody>
          <a:bodyPr/>
          <a:lstStyle/>
          <a:p>
            <a:fld id="{1FAA610F-65FB-4D76-A9F7-0135426F9A2E}" type="slidenum">
              <a:rPr lang="en-US" smtClean="0"/>
              <a:t>15</a:t>
            </a:fld>
            <a:endParaRPr lang="en-US"/>
          </a:p>
        </p:txBody>
      </p:sp>
      <p:sp>
        <p:nvSpPr>
          <p:cNvPr id="5" name="Date Placeholder 4">
            <a:extLst>
              <a:ext uri="{FF2B5EF4-FFF2-40B4-BE49-F238E27FC236}">
                <a16:creationId xmlns:a16="http://schemas.microsoft.com/office/drawing/2014/main" id="{A45E9903-7D87-26EB-0039-316F166F7D50}"/>
              </a:ext>
            </a:extLst>
          </p:cNvPr>
          <p:cNvSpPr>
            <a:spLocks noGrp="1"/>
          </p:cNvSpPr>
          <p:nvPr>
            <p:ph type="dt" sz="half" idx="13"/>
          </p:nvPr>
        </p:nvSpPr>
        <p:spPr/>
        <p:txBody>
          <a:bodyPr/>
          <a:lstStyle/>
          <a:p>
            <a:fld id="{38A104C2-794D-408E-B7D4-19D0A0004167}" type="datetime4">
              <a:rPr lang="en-US" smtClean="0"/>
              <a:t>September 9, 2024</a:t>
            </a:fld>
            <a:endParaRPr lang="en-US"/>
          </a:p>
        </p:txBody>
      </p:sp>
    </p:spTree>
    <p:extLst>
      <p:ext uri="{BB962C8B-B14F-4D97-AF65-F5344CB8AC3E}">
        <p14:creationId xmlns:p14="http://schemas.microsoft.com/office/powerpoint/2010/main" val="2024682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8FE4-E861-AE54-0F89-CAFD5871B805}"/>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02E17E12-F253-9BB8-2D29-DFAD01AFE464}"/>
              </a:ext>
            </a:extLst>
          </p:cNvPr>
          <p:cNvSpPr>
            <a:spLocks noGrp="1"/>
          </p:cNvSpPr>
          <p:nvPr>
            <p:ph idx="1"/>
          </p:nvPr>
        </p:nvSpPr>
        <p:spPr/>
        <p:txBody>
          <a:bodyPr/>
          <a:lstStyle/>
          <a:p>
            <a:r>
              <a:rPr lang="en-US"/>
              <a:t>“Getting Involved” informational session on Zoom</a:t>
            </a:r>
          </a:p>
          <a:p>
            <a:pPr lvl="1"/>
            <a:r>
              <a:rPr lang="en-US"/>
              <a:t>September 18</a:t>
            </a:r>
            <a:r>
              <a:rPr lang="en-US" baseline="30000"/>
              <a:t>th</a:t>
            </a:r>
            <a:r>
              <a:rPr lang="en-US"/>
              <a:t> at 10:00 a.m.</a:t>
            </a:r>
          </a:p>
          <a:p>
            <a:pPr lvl="1"/>
            <a:r>
              <a:rPr lang="en-US"/>
              <a:t>Covers information provided here + information about each group</a:t>
            </a:r>
          </a:p>
          <a:p>
            <a:r>
              <a:rPr lang="en-US"/>
              <a:t>SWAN reworking charges and descriptions</a:t>
            </a:r>
          </a:p>
          <a:p>
            <a:r>
              <a:rPr lang="en-US"/>
              <a:t>Scheduling to take place in October</a:t>
            </a:r>
          </a:p>
        </p:txBody>
      </p:sp>
      <p:sp>
        <p:nvSpPr>
          <p:cNvPr id="4" name="Text Placeholder 3">
            <a:extLst>
              <a:ext uri="{FF2B5EF4-FFF2-40B4-BE49-F238E27FC236}">
                <a16:creationId xmlns:a16="http://schemas.microsoft.com/office/drawing/2014/main" id="{B258A0F5-C8C6-3FB4-23C3-AF4DAB74B52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D25DB0A8-079D-7048-48FB-D14239DEA27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2763832-5504-6FE2-1F5B-157FC99E88F4}"/>
              </a:ext>
            </a:extLst>
          </p:cNvPr>
          <p:cNvSpPr>
            <a:spLocks noGrp="1"/>
          </p:cNvSpPr>
          <p:nvPr>
            <p:ph type="sldNum" sz="quarter" idx="12"/>
          </p:nvPr>
        </p:nvSpPr>
        <p:spPr/>
        <p:txBody>
          <a:bodyPr/>
          <a:lstStyle/>
          <a:p>
            <a:fld id="{1FAA610F-65FB-4D76-A9F7-0135426F9A2E}" type="slidenum">
              <a:rPr lang="en-US" smtClean="0"/>
              <a:t>16</a:t>
            </a:fld>
            <a:endParaRPr lang="en-US"/>
          </a:p>
        </p:txBody>
      </p:sp>
      <p:sp>
        <p:nvSpPr>
          <p:cNvPr id="7" name="Date Placeholder 6">
            <a:extLst>
              <a:ext uri="{FF2B5EF4-FFF2-40B4-BE49-F238E27FC236}">
                <a16:creationId xmlns:a16="http://schemas.microsoft.com/office/drawing/2014/main" id="{2AC227A6-8DBB-879A-1764-55685E8CD7C0}"/>
              </a:ext>
            </a:extLst>
          </p:cNvPr>
          <p:cNvSpPr>
            <a:spLocks noGrp="1"/>
          </p:cNvSpPr>
          <p:nvPr>
            <p:ph type="dt" sz="half" idx="13"/>
          </p:nvPr>
        </p:nvSpPr>
        <p:spPr/>
        <p:txBody>
          <a:bodyPr/>
          <a:lstStyle/>
          <a:p>
            <a:fld id="{0C271E5E-31FA-4190-9796-0C03067BB122}" type="datetime4">
              <a:rPr lang="en-US" smtClean="0"/>
              <a:t>September 9, 2024</a:t>
            </a:fld>
            <a:endParaRPr lang="en-US"/>
          </a:p>
        </p:txBody>
      </p:sp>
    </p:spTree>
    <p:extLst>
      <p:ext uri="{BB962C8B-B14F-4D97-AF65-F5344CB8AC3E}">
        <p14:creationId xmlns:p14="http://schemas.microsoft.com/office/powerpoint/2010/main" val="4398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F19D7AC-195A-C6DA-D825-894152F295B0}"/>
              </a:ext>
            </a:extLst>
          </p:cNvPr>
          <p:cNvSpPr>
            <a:spLocks noGrp="1"/>
          </p:cNvSpPr>
          <p:nvPr>
            <p:ph type="title"/>
          </p:nvPr>
        </p:nvSpPr>
        <p:spPr/>
        <p:txBody>
          <a:bodyPr/>
          <a:lstStyle/>
          <a:p>
            <a:r>
              <a:rPr lang="en-US"/>
              <a:t>Online patron registration</a:t>
            </a:r>
          </a:p>
        </p:txBody>
      </p:sp>
      <p:sp>
        <p:nvSpPr>
          <p:cNvPr id="9" name="Text Placeholder 8">
            <a:extLst>
              <a:ext uri="{FF2B5EF4-FFF2-40B4-BE49-F238E27FC236}">
                <a16:creationId xmlns:a16="http://schemas.microsoft.com/office/drawing/2014/main" id="{78AB3F53-05C5-1AF6-196B-79C62966BF12}"/>
              </a:ext>
            </a:extLst>
          </p:cNvPr>
          <p:cNvSpPr>
            <a:spLocks noGrp="1"/>
          </p:cNvSpPr>
          <p:nvPr>
            <p:ph type="body" idx="1"/>
          </p:nvPr>
        </p:nvSpPr>
        <p:spPr/>
        <p:txBody>
          <a:bodyPr/>
          <a:lstStyle/>
          <a:p>
            <a:r>
              <a:rPr lang="en-US"/>
              <a:t>Tara Wood, SWAN User Experience Manager</a:t>
            </a:r>
          </a:p>
        </p:txBody>
      </p:sp>
      <p:sp>
        <p:nvSpPr>
          <p:cNvPr id="5" name="Footer Placeholder 4">
            <a:extLst>
              <a:ext uri="{FF2B5EF4-FFF2-40B4-BE49-F238E27FC236}">
                <a16:creationId xmlns:a16="http://schemas.microsoft.com/office/drawing/2014/main" id="{827A58F6-47EF-CEE5-7AAD-2B65AD028540}"/>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E3A73D08-1A1B-0884-0F6E-D3571B6E6412}"/>
              </a:ext>
            </a:extLst>
          </p:cNvPr>
          <p:cNvSpPr>
            <a:spLocks noGrp="1"/>
          </p:cNvSpPr>
          <p:nvPr>
            <p:ph type="dt" sz="half" idx="2"/>
          </p:nvPr>
        </p:nvSpPr>
        <p:spPr/>
        <p:txBody>
          <a:bodyPr/>
          <a:lstStyle/>
          <a:p>
            <a:fld id="{BE77881E-05EA-445D-A401-3F862F6B3C8C}" type="datetime4">
              <a:rPr lang="en-US" smtClean="0"/>
              <a:t>September 9, 2024</a:t>
            </a:fld>
            <a:endParaRPr lang="en-US"/>
          </a:p>
        </p:txBody>
      </p:sp>
      <p:sp>
        <p:nvSpPr>
          <p:cNvPr id="6" name="Slide Number Placeholder 5">
            <a:extLst>
              <a:ext uri="{FF2B5EF4-FFF2-40B4-BE49-F238E27FC236}">
                <a16:creationId xmlns:a16="http://schemas.microsoft.com/office/drawing/2014/main" id="{45FD4318-BEE2-27C2-DEDA-2B6C4BF0ABB1}"/>
              </a:ext>
            </a:extLst>
          </p:cNvPr>
          <p:cNvSpPr>
            <a:spLocks noGrp="1"/>
          </p:cNvSpPr>
          <p:nvPr>
            <p:ph type="sldNum" sz="quarter" idx="12"/>
          </p:nvPr>
        </p:nvSpPr>
        <p:spPr/>
        <p:txBody>
          <a:bodyPr/>
          <a:lstStyle/>
          <a:p>
            <a:fld id="{1FAA610F-65FB-4D76-A9F7-0135426F9A2E}" type="slidenum">
              <a:rPr lang="en-US" smtClean="0"/>
              <a:t>17</a:t>
            </a:fld>
            <a:endParaRPr lang="en-US"/>
          </a:p>
        </p:txBody>
      </p:sp>
    </p:spTree>
    <p:extLst>
      <p:ext uri="{BB962C8B-B14F-4D97-AF65-F5344CB8AC3E}">
        <p14:creationId xmlns:p14="http://schemas.microsoft.com/office/powerpoint/2010/main" val="2030552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C4C4-E72F-303A-5FD4-D01BBDC3B4C3}"/>
              </a:ext>
            </a:extLst>
          </p:cNvPr>
          <p:cNvSpPr>
            <a:spLocks noGrp="1"/>
          </p:cNvSpPr>
          <p:nvPr>
            <p:ph type="title"/>
          </p:nvPr>
        </p:nvSpPr>
        <p:spPr/>
        <p:txBody>
          <a:bodyPr/>
          <a:lstStyle/>
          <a:p>
            <a:r>
              <a:rPr lang="en-US"/>
              <a:t>Current</a:t>
            </a:r>
          </a:p>
        </p:txBody>
      </p:sp>
      <p:pic>
        <p:nvPicPr>
          <p:cNvPr id="8" name="Content Placeholder 7" descr="A screenshot of a computer&#10;&#10;Description automatically generated">
            <a:extLst>
              <a:ext uri="{FF2B5EF4-FFF2-40B4-BE49-F238E27FC236}">
                <a16:creationId xmlns:a16="http://schemas.microsoft.com/office/drawing/2014/main" id="{198389FC-9702-67AF-AC45-0B125EEF2528}"/>
              </a:ext>
            </a:extLst>
          </p:cNvPr>
          <p:cNvPicPr>
            <a:picLocks noGrp="1" noChangeAspect="1"/>
          </p:cNvPicPr>
          <p:nvPr>
            <p:ph sz="half" idx="1"/>
          </p:nvPr>
        </p:nvPicPr>
        <p:blipFill>
          <a:blip r:embed="rId3"/>
          <a:stretch>
            <a:fillRect/>
          </a:stretch>
        </p:blipFill>
        <p:spPr>
          <a:xfrm>
            <a:off x="1609812" y="1943894"/>
            <a:ext cx="3638376" cy="4114800"/>
          </a:xfrm>
        </p:spPr>
      </p:pic>
      <p:sp>
        <p:nvSpPr>
          <p:cNvPr id="4" name="Content Placeholder 3">
            <a:extLst>
              <a:ext uri="{FF2B5EF4-FFF2-40B4-BE49-F238E27FC236}">
                <a16:creationId xmlns:a16="http://schemas.microsoft.com/office/drawing/2014/main" id="{8D25C836-A2E4-B312-5474-9EAA1DD2B801}"/>
              </a:ext>
            </a:extLst>
          </p:cNvPr>
          <p:cNvSpPr>
            <a:spLocks noGrp="1"/>
          </p:cNvSpPr>
          <p:nvPr>
            <p:ph sz="half" idx="2"/>
          </p:nvPr>
        </p:nvSpPr>
        <p:spPr/>
        <p:txBody>
          <a:bodyPr vert="horz" lIns="91440" tIns="45720" rIns="91440" bIns="45720" rtlCol="0" anchor="t">
            <a:normAutofit/>
          </a:bodyPr>
          <a:lstStyle/>
          <a:p>
            <a:r>
              <a:rPr lang="en-US">
                <a:ea typeface="Source Sans Pro"/>
              </a:rPr>
              <a:t>63 libraries use the SWAN Online Patron Registration tool, through the SWAN patron site</a:t>
            </a:r>
          </a:p>
          <a:p>
            <a:r>
              <a:rPr lang="en-US">
                <a:ea typeface="Source Sans Pro"/>
              </a:rPr>
              <a:t>No address validation </a:t>
            </a:r>
          </a:p>
          <a:p>
            <a:r>
              <a:rPr lang="en-US">
                <a:ea typeface="Source Sans Pro"/>
              </a:rPr>
              <a:t>No verification of identity or address within library district</a:t>
            </a:r>
          </a:p>
        </p:txBody>
      </p:sp>
      <p:sp>
        <p:nvSpPr>
          <p:cNvPr id="5" name="Footer Placeholder 4">
            <a:extLst>
              <a:ext uri="{FF2B5EF4-FFF2-40B4-BE49-F238E27FC236}">
                <a16:creationId xmlns:a16="http://schemas.microsoft.com/office/drawing/2014/main" id="{9A89D517-8E09-E364-2AF2-26926FFE2D5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D2F8053F-30A2-D7FA-C20F-92C6EA2F51DA}"/>
              </a:ext>
            </a:extLst>
          </p:cNvPr>
          <p:cNvSpPr>
            <a:spLocks noGrp="1"/>
          </p:cNvSpPr>
          <p:nvPr>
            <p:ph type="sldNum" sz="quarter" idx="12"/>
          </p:nvPr>
        </p:nvSpPr>
        <p:spPr/>
        <p:txBody>
          <a:bodyPr/>
          <a:lstStyle/>
          <a:p>
            <a:fld id="{1FAA610F-65FB-4D76-A9F7-0135426F9A2E}" type="slidenum">
              <a:rPr lang="en-US" smtClean="0"/>
              <a:t>18</a:t>
            </a:fld>
            <a:endParaRPr lang="en-US"/>
          </a:p>
        </p:txBody>
      </p:sp>
      <p:sp>
        <p:nvSpPr>
          <p:cNvPr id="7" name="Date Placeholder 6">
            <a:extLst>
              <a:ext uri="{FF2B5EF4-FFF2-40B4-BE49-F238E27FC236}">
                <a16:creationId xmlns:a16="http://schemas.microsoft.com/office/drawing/2014/main" id="{23C10292-0433-B037-74BF-EC783B4D4426}"/>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1972552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76E15-D855-1FF2-8E37-05EC6772B06D}"/>
              </a:ext>
            </a:extLst>
          </p:cNvPr>
          <p:cNvSpPr>
            <a:spLocks noGrp="1"/>
          </p:cNvSpPr>
          <p:nvPr>
            <p:ph type="title"/>
          </p:nvPr>
        </p:nvSpPr>
        <p:spPr/>
        <p:txBody>
          <a:bodyPr/>
          <a:lstStyle/>
          <a:p>
            <a:r>
              <a:rPr lang="en-US">
                <a:ea typeface="Source Sans Pro SemiBold"/>
              </a:rPr>
              <a:t>Features to consider for a new tool</a:t>
            </a:r>
            <a:endParaRPr lang="en-US"/>
          </a:p>
        </p:txBody>
      </p:sp>
      <p:sp>
        <p:nvSpPr>
          <p:cNvPr id="3" name="Content Placeholder 2">
            <a:extLst>
              <a:ext uri="{FF2B5EF4-FFF2-40B4-BE49-F238E27FC236}">
                <a16:creationId xmlns:a16="http://schemas.microsoft.com/office/drawing/2014/main" id="{3DA1C5FE-A434-49CC-A86F-D5DC98B36264}"/>
              </a:ext>
            </a:extLst>
          </p:cNvPr>
          <p:cNvSpPr>
            <a:spLocks noGrp="1"/>
          </p:cNvSpPr>
          <p:nvPr>
            <p:ph idx="1"/>
          </p:nvPr>
        </p:nvSpPr>
        <p:spPr/>
        <p:txBody>
          <a:bodyPr vert="horz" lIns="91440" tIns="45720" rIns="91440" bIns="45720" rtlCol="0" anchor="t">
            <a:normAutofit/>
          </a:bodyPr>
          <a:lstStyle/>
          <a:p>
            <a:r>
              <a:rPr lang="en-US">
                <a:ea typeface="Source Sans Pro"/>
              </a:rPr>
              <a:t>Registration forms</a:t>
            </a:r>
          </a:p>
          <a:p>
            <a:r>
              <a:rPr lang="en-US">
                <a:ea typeface="Source Sans Pro"/>
              </a:rPr>
              <a:t>Welcome emails</a:t>
            </a:r>
          </a:p>
          <a:p>
            <a:r>
              <a:rPr lang="en-US">
                <a:ea typeface="Source Sans Pro"/>
              </a:rPr>
              <a:t>Address verification</a:t>
            </a:r>
          </a:p>
          <a:p>
            <a:r>
              <a:rPr lang="en-US">
                <a:ea typeface="Source Sans Pro"/>
              </a:rPr>
              <a:t>Identity verification</a:t>
            </a:r>
          </a:p>
          <a:p>
            <a:r>
              <a:rPr lang="en-US">
                <a:ea typeface="Source Sans Pro"/>
              </a:rPr>
              <a:t>Duplicate checking</a:t>
            </a:r>
          </a:p>
          <a:p>
            <a:r>
              <a:rPr lang="en-US">
                <a:ea typeface="Source Sans Pro"/>
              </a:rPr>
              <a:t>Provisional cards and non-residents</a:t>
            </a:r>
          </a:p>
          <a:p>
            <a:r>
              <a:rPr lang="en-US">
                <a:ea typeface="Source Sans Pro"/>
              </a:rPr>
              <a:t>Minor registrations</a:t>
            </a:r>
          </a:p>
        </p:txBody>
      </p:sp>
      <p:sp>
        <p:nvSpPr>
          <p:cNvPr id="4" name="Content Placeholder 3">
            <a:extLst>
              <a:ext uri="{FF2B5EF4-FFF2-40B4-BE49-F238E27FC236}">
                <a16:creationId xmlns:a16="http://schemas.microsoft.com/office/drawing/2014/main" id="{3F617472-3711-3036-A034-6196D72AFF37}"/>
              </a:ext>
            </a:extLst>
          </p:cNvPr>
          <p:cNvSpPr>
            <a:spLocks noGrp="1"/>
          </p:cNvSpPr>
          <p:nvPr>
            <p:ph type="body" sz="half" idx="2"/>
          </p:nvPr>
        </p:nvSpPr>
        <p:spPr/>
        <p:txBody>
          <a:bodyPr/>
          <a:lstStyle/>
          <a:p>
            <a:endParaRPr lang="en-US"/>
          </a:p>
        </p:txBody>
      </p:sp>
      <p:sp>
        <p:nvSpPr>
          <p:cNvPr id="5" name="Footer Placeholder 4">
            <a:extLst>
              <a:ext uri="{FF2B5EF4-FFF2-40B4-BE49-F238E27FC236}">
                <a16:creationId xmlns:a16="http://schemas.microsoft.com/office/drawing/2014/main" id="{3CB20F60-AC25-16DD-0EDD-CA1CB515A700}"/>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742D4608-3AB6-DA9E-987A-A153EE187929}"/>
              </a:ext>
            </a:extLst>
          </p:cNvPr>
          <p:cNvSpPr>
            <a:spLocks noGrp="1"/>
          </p:cNvSpPr>
          <p:nvPr>
            <p:ph type="sldNum" sz="quarter" idx="12"/>
          </p:nvPr>
        </p:nvSpPr>
        <p:spPr/>
        <p:txBody>
          <a:bodyPr/>
          <a:lstStyle/>
          <a:p>
            <a:fld id="{1FAA610F-65FB-4D76-A9F7-0135426F9A2E}" type="slidenum">
              <a:rPr lang="en-US" smtClean="0"/>
              <a:t>19</a:t>
            </a:fld>
            <a:endParaRPr lang="en-US"/>
          </a:p>
        </p:txBody>
      </p:sp>
      <p:sp>
        <p:nvSpPr>
          <p:cNvPr id="7" name="Date Placeholder 6">
            <a:extLst>
              <a:ext uri="{FF2B5EF4-FFF2-40B4-BE49-F238E27FC236}">
                <a16:creationId xmlns:a16="http://schemas.microsoft.com/office/drawing/2014/main" id="{FF29C793-8284-6F33-E989-571C8B84FD18}"/>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164355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65B3AA9-896D-052A-DC46-083A95FEB4B3}"/>
              </a:ext>
            </a:extLst>
          </p:cNvPr>
          <p:cNvSpPr>
            <a:spLocks noGrp="1"/>
          </p:cNvSpPr>
          <p:nvPr>
            <p:ph idx="1"/>
          </p:nvPr>
        </p:nvSpPr>
        <p:spPr/>
        <p:txBody>
          <a:bodyPr/>
          <a:lstStyle/>
          <a:p>
            <a:pPr marL="0" marR="0" indent="0">
              <a:lnSpc>
                <a:spcPct val="115000"/>
              </a:lnSpc>
              <a:spcBef>
                <a:spcPts val="0"/>
              </a:spcBef>
              <a:spcAft>
                <a:spcPts val="800"/>
              </a:spcAft>
              <a:buNone/>
            </a:pPr>
            <a:r>
              <a:rPr lang="en-US" sz="1800" kern="100">
                <a:effectLst/>
                <a:latin typeface="Aptos" panose="020B0004020202020204" pitchFamily="34" charset="0"/>
                <a:ea typeface="Aptos" panose="020B0004020202020204" pitchFamily="34" charset="0"/>
                <a:cs typeface="Arial" panose="020B0604020202020204" pitchFamily="34" charset="0"/>
              </a:rPr>
              <a:t>The registration form would collect all necessary information from the patron at the time of registration. Features to consider with registration forms include:</a:t>
            </a:r>
          </a:p>
          <a:p>
            <a:pPr marL="342900" marR="0" lvl="0" indent="-342900">
              <a:lnSpc>
                <a:spcPct val="115000"/>
              </a:lnSpc>
              <a:spcBef>
                <a:spcPts val="0"/>
              </a:spcBef>
              <a:spcAft>
                <a:spcPts val="0"/>
              </a:spcAft>
              <a:buFont typeface="Symbol" panose="05050102010706020507" pitchFamily="18" charset="2"/>
              <a:buChar char=""/>
            </a:pPr>
            <a:r>
              <a:rPr lang="en-US" sz="1800" b="1" kern="100">
                <a:effectLst/>
                <a:latin typeface="Aptos" panose="020B0004020202020204" pitchFamily="34" charset="0"/>
                <a:ea typeface="Aptos" panose="020B0004020202020204" pitchFamily="34" charset="0"/>
                <a:cs typeface="Arial" panose="020B0604020202020204" pitchFamily="34" charset="0"/>
              </a:rPr>
              <a:t>Customization: </a:t>
            </a:r>
            <a:r>
              <a:rPr lang="en-US" sz="1800" kern="100">
                <a:effectLst/>
                <a:latin typeface="Aptos" panose="020B0004020202020204" pitchFamily="34" charset="0"/>
                <a:ea typeface="Aptos" panose="020B0004020202020204" pitchFamily="34" charset="0"/>
                <a:cs typeface="Arial" panose="020B0604020202020204" pitchFamily="34" charset="0"/>
              </a:rPr>
              <a:t>Can the form be customized</a:t>
            </a:r>
            <a:r>
              <a:rPr lang="en-US" sz="1800" b="1" kern="100">
                <a:effectLst/>
                <a:latin typeface="Aptos" panose="020B0004020202020204" pitchFamily="34" charset="0"/>
                <a:ea typeface="Aptos" panose="020B0004020202020204" pitchFamily="34" charset="0"/>
                <a:cs typeface="Arial" panose="020B0604020202020204" pitchFamily="34" charset="0"/>
              </a:rPr>
              <a:t> </a:t>
            </a:r>
            <a:r>
              <a:rPr lang="en-US" sz="1800" kern="100">
                <a:effectLst/>
                <a:latin typeface="Aptos" panose="020B0004020202020204" pitchFamily="34" charset="0"/>
                <a:ea typeface="Aptos" panose="020B0004020202020204" pitchFamily="34" charset="0"/>
                <a:cs typeface="Arial" panose="020B0604020202020204" pitchFamily="34" charset="0"/>
              </a:rPr>
              <a:t>on a per-library basis versus a shared form across the consortium, can we add custom fields (e.g. for notice preference).</a:t>
            </a:r>
          </a:p>
          <a:p>
            <a:pPr marL="342900" indent="-342900">
              <a:lnSpc>
                <a:spcPct val="115000"/>
              </a:lnSpc>
              <a:spcBef>
                <a:spcPts val="0"/>
              </a:spcBef>
              <a:buFont typeface="Symbol" panose="05050102010706020507" pitchFamily="18" charset="2"/>
              <a:buChar char=""/>
            </a:pPr>
            <a:r>
              <a:rPr lang="en-US" sz="1800" b="1" kern="100">
                <a:effectLst/>
                <a:latin typeface="Aptos" panose="020B0004020202020204" pitchFamily="34" charset="0"/>
                <a:ea typeface="Aptos" panose="020B0004020202020204" pitchFamily="34" charset="0"/>
                <a:cs typeface="Arial" panose="020B0604020202020204" pitchFamily="34" charset="0"/>
              </a:rPr>
              <a:t>Home library assignment: </a:t>
            </a:r>
            <a:r>
              <a:rPr lang="en-US" sz="1800" kern="100">
                <a:effectLst/>
                <a:latin typeface="Aptos" panose="020B0004020202020204" pitchFamily="34" charset="0"/>
                <a:ea typeface="Aptos" panose="020B0004020202020204" pitchFamily="34" charset="0"/>
                <a:cs typeface="Arial" panose="020B0604020202020204" pitchFamily="34" charset="0"/>
              </a:rPr>
              <a:t>Can the form automatically assign the users home library based on address verification, or does the user need to select a home library.</a:t>
            </a:r>
          </a:p>
          <a:p>
            <a:pPr marL="342900" marR="0" lvl="0" indent="-342900">
              <a:lnSpc>
                <a:spcPct val="115000"/>
              </a:lnSpc>
              <a:spcBef>
                <a:spcPts val="0"/>
              </a:spcBef>
              <a:spcAft>
                <a:spcPts val="0"/>
              </a:spcAft>
              <a:buFont typeface="Symbol" panose="05050102010706020507" pitchFamily="18" charset="2"/>
              <a:buChar char=""/>
            </a:pPr>
            <a:r>
              <a:rPr lang="en-US" sz="1800" b="1" kern="100">
                <a:effectLst/>
                <a:latin typeface="Aptos" panose="020B0004020202020204" pitchFamily="34" charset="0"/>
                <a:ea typeface="Aptos" panose="020B0004020202020204" pitchFamily="34" charset="0"/>
                <a:cs typeface="Arial" panose="020B0604020202020204" pitchFamily="34" charset="0"/>
              </a:rPr>
              <a:t>Format standardization</a:t>
            </a:r>
            <a:r>
              <a:rPr lang="en-US" sz="1800" kern="100">
                <a:effectLst/>
                <a:latin typeface="Aptos" panose="020B0004020202020204" pitchFamily="34" charset="0"/>
                <a:ea typeface="Aptos" panose="020B0004020202020204" pitchFamily="34" charset="0"/>
                <a:cs typeface="Arial" panose="020B0604020202020204" pitchFamily="34" charset="0"/>
              </a:rPr>
              <a:t> i.e. correcting information entered by the patron before it is passed to the ILS.</a:t>
            </a:r>
          </a:p>
          <a:p>
            <a:pPr marL="342900" marR="0" lvl="0" indent="-342900">
              <a:lnSpc>
                <a:spcPct val="115000"/>
              </a:lnSpc>
              <a:spcBef>
                <a:spcPts val="0"/>
              </a:spcBef>
              <a:spcAft>
                <a:spcPts val="0"/>
              </a:spcAft>
              <a:buFont typeface="Symbol" panose="05050102010706020507" pitchFamily="18" charset="2"/>
              <a:buChar char=""/>
            </a:pPr>
            <a:r>
              <a:rPr lang="en-US" sz="1800" b="1" kern="100">
                <a:effectLst/>
                <a:latin typeface="Aptos" panose="020B0004020202020204" pitchFamily="34" charset="0"/>
                <a:ea typeface="Aptos" panose="020B0004020202020204" pitchFamily="34" charset="0"/>
                <a:cs typeface="Arial" panose="020B0604020202020204" pitchFamily="34" charset="0"/>
              </a:rPr>
              <a:t>Statement of responsibility: </a:t>
            </a:r>
            <a:r>
              <a:rPr lang="en-US" sz="1800" kern="100">
                <a:effectLst/>
                <a:latin typeface="Aptos" panose="020B0004020202020204" pitchFamily="34" charset="0"/>
                <a:ea typeface="Aptos" panose="020B0004020202020204" pitchFamily="34" charset="0"/>
                <a:cs typeface="Arial" panose="020B0604020202020204" pitchFamily="34" charset="0"/>
              </a:rPr>
              <a:t>An agreement page the user must complete to apply for a card, either customized on a per-library basis or shared across the consortium.</a:t>
            </a:r>
          </a:p>
          <a:p>
            <a:pPr marL="342900" marR="0" lvl="0" indent="-342900">
              <a:lnSpc>
                <a:spcPct val="115000"/>
              </a:lnSpc>
              <a:spcBef>
                <a:spcPts val="0"/>
              </a:spcBef>
              <a:spcAft>
                <a:spcPts val="800"/>
              </a:spcAft>
              <a:buFont typeface="Symbol" panose="05050102010706020507" pitchFamily="18" charset="2"/>
              <a:buChar char=""/>
            </a:pPr>
            <a:r>
              <a:rPr lang="en-US" sz="1800" b="1" kern="100">
                <a:effectLst/>
                <a:latin typeface="Aptos" panose="020B0004020202020204" pitchFamily="34" charset="0"/>
                <a:ea typeface="Aptos" panose="020B0004020202020204" pitchFamily="34" charset="0"/>
                <a:cs typeface="Arial" panose="020B0604020202020204" pitchFamily="34" charset="0"/>
              </a:rPr>
              <a:t>Languages: </a:t>
            </a:r>
            <a:r>
              <a:rPr lang="en-US" sz="1800" kern="100">
                <a:effectLst/>
                <a:latin typeface="Aptos" panose="020B0004020202020204" pitchFamily="34" charset="0"/>
                <a:ea typeface="Aptos" panose="020B0004020202020204" pitchFamily="34" charset="0"/>
                <a:cs typeface="Arial" panose="020B0604020202020204" pitchFamily="34" charset="0"/>
              </a:rPr>
              <a:t>Form can be offered in more than one language.</a:t>
            </a:r>
          </a:p>
          <a:p>
            <a:endParaRPr lang="en-US"/>
          </a:p>
        </p:txBody>
      </p:sp>
      <p:sp>
        <p:nvSpPr>
          <p:cNvPr id="5" name="Footer Placeholder 4">
            <a:extLst>
              <a:ext uri="{FF2B5EF4-FFF2-40B4-BE49-F238E27FC236}">
                <a16:creationId xmlns:a16="http://schemas.microsoft.com/office/drawing/2014/main" id="{A003D31C-3597-20B4-2613-319556C17B73}"/>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E3CD928E-BCCF-4FC9-E3FE-3D10E63E8A07}"/>
              </a:ext>
            </a:extLst>
          </p:cNvPr>
          <p:cNvSpPr>
            <a:spLocks noGrp="1"/>
          </p:cNvSpPr>
          <p:nvPr>
            <p:ph type="sldNum" sz="quarter" idx="12"/>
          </p:nvPr>
        </p:nvSpPr>
        <p:spPr/>
        <p:txBody>
          <a:bodyPr/>
          <a:lstStyle/>
          <a:p>
            <a:fld id="{1FAA610F-65FB-4D76-A9F7-0135426F9A2E}" type="slidenum">
              <a:rPr lang="en-US" smtClean="0"/>
              <a:t>20</a:t>
            </a:fld>
            <a:endParaRPr lang="en-US"/>
          </a:p>
        </p:txBody>
      </p:sp>
      <p:sp>
        <p:nvSpPr>
          <p:cNvPr id="8" name="Title 7">
            <a:extLst>
              <a:ext uri="{FF2B5EF4-FFF2-40B4-BE49-F238E27FC236}">
                <a16:creationId xmlns:a16="http://schemas.microsoft.com/office/drawing/2014/main" id="{3BB44799-570E-58D0-CFE2-513C8E6BB789}"/>
              </a:ext>
            </a:extLst>
          </p:cNvPr>
          <p:cNvSpPr>
            <a:spLocks noGrp="1"/>
          </p:cNvSpPr>
          <p:nvPr>
            <p:ph type="title"/>
          </p:nvPr>
        </p:nvSpPr>
        <p:spPr/>
        <p:txBody>
          <a:bodyPr/>
          <a:lstStyle/>
          <a:p>
            <a:r>
              <a:rPr lang="en-US"/>
              <a:t>Registration forms</a:t>
            </a:r>
          </a:p>
        </p:txBody>
      </p:sp>
      <p:sp>
        <p:nvSpPr>
          <p:cNvPr id="7" name="Date Placeholder 6">
            <a:extLst>
              <a:ext uri="{FF2B5EF4-FFF2-40B4-BE49-F238E27FC236}">
                <a16:creationId xmlns:a16="http://schemas.microsoft.com/office/drawing/2014/main" id="{ECC527BE-06E9-9638-CD77-E980AAC5FD9F}"/>
              </a:ext>
            </a:extLst>
          </p:cNvPr>
          <p:cNvSpPr>
            <a:spLocks noGrp="1"/>
          </p:cNvSpPr>
          <p:nvPr>
            <p:ph type="dt" sz="half" idx="2"/>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675308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0D0CE4-FF1A-55F7-B15A-F6E2B354070A}"/>
              </a:ext>
            </a:extLst>
          </p:cNvPr>
          <p:cNvSpPr>
            <a:spLocks noGrp="1"/>
          </p:cNvSpPr>
          <p:nvPr>
            <p:ph type="title"/>
          </p:nvPr>
        </p:nvSpPr>
        <p:spPr/>
        <p:txBody>
          <a:bodyPr/>
          <a:lstStyle/>
          <a:p>
            <a:r>
              <a:rPr lang="en-US"/>
              <a:t>Welcome emails</a:t>
            </a:r>
          </a:p>
        </p:txBody>
      </p:sp>
      <p:sp>
        <p:nvSpPr>
          <p:cNvPr id="2" name="Content Placeholder 1">
            <a:extLst>
              <a:ext uri="{FF2B5EF4-FFF2-40B4-BE49-F238E27FC236}">
                <a16:creationId xmlns:a16="http://schemas.microsoft.com/office/drawing/2014/main" id="{32802110-8424-11FD-3EE3-0901E68791A6}"/>
              </a:ext>
            </a:extLst>
          </p:cNvPr>
          <p:cNvSpPr>
            <a:spLocks noGrp="1"/>
          </p:cNvSpPr>
          <p:nvPr>
            <p:ph sz="half" idx="1"/>
          </p:nvPr>
        </p:nvSpPr>
        <p:spPr/>
        <p:txBody>
          <a:bodyPr/>
          <a:lstStyle/>
          <a:p>
            <a:pPr marL="0" marR="0" indent="0">
              <a:lnSpc>
                <a:spcPct val="115000"/>
              </a:lnSpc>
              <a:spcBef>
                <a:spcPts val="0"/>
              </a:spcBef>
              <a:spcAft>
                <a:spcPts val="800"/>
              </a:spcAft>
              <a:buNone/>
            </a:pPr>
            <a:r>
              <a:rPr lang="en-US" sz="1800" kern="100">
                <a:effectLst/>
                <a:latin typeface="Aptos" panose="020B0004020202020204" pitchFamily="34" charset="0"/>
                <a:ea typeface="Aptos" panose="020B0004020202020204" pitchFamily="34" charset="0"/>
                <a:cs typeface="Arial" panose="020B0604020202020204" pitchFamily="34" charset="0"/>
              </a:rPr>
              <a:t>Welcome emails are delivered to the patron after a successful registration, with details about their account and information about the library. Features to consider with welcome emails include:</a:t>
            </a:r>
          </a:p>
          <a:p>
            <a:pPr marL="342900" marR="0" lvl="0" indent="-342900">
              <a:lnSpc>
                <a:spcPct val="115000"/>
              </a:lnSpc>
              <a:spcBef>
                <a:spcPts val="0"/>
              </a:spcBef>
              <a:spcAft>
                <a:spcPts val="800"/>
              </a:spcAft>
              <a:buFont typeface="Symbol" panose="05050102010706020507" pitchFamily="18" charset="2"/>
              <a:buChar char=""/>
            </a:pPr>
            <a:r>
              <a:rPr lang="en-US" sz="1800" b="1" kern="100">
                <a:effectLst/>
                <a:latin typeface="Aptos" panose="020B0004020202020204" pitchFamily="34" charset="0"/>
                <a:ea typeface="Aptos" panose="020B0004020202020204" pitchFamily="34" charset="0"/>
                <a:cs typeface="Arial" panose="020B0604020202020204" pitchFamily="34" charset="0"/>
              </a:rPr>
              <a:t>Customization</a:t>
            </a:r>
            <a:r>
              <a:rPr lang="en-US" sz="1800" kern="100">
                <a:effectLst/>
                <a:latin typeface="Aptos" panose="020B0004020202020204" pitchFamily="34" charset="0"/>
                <a:ea typeface="Aptos" panose="020B0004020202020204" pitchFamily="34" charset="0"/>
                <a:cs typeface="Arial" panose="020B0604020202020204" pitchFamily="34" charset="0"/>
              </a:rPr>
              <a:t>: Can the emails be customized on a per library basis, or is one email template shared across the consortium with library details dynamically populated (e.g. library name, contact information, etc.).</a:t>
            </a:r>
          </a:p>
          <a:p>
            <a:endParaRPr lang="en-US"/>
          </a:p>
        </p:txBody>
      </p:sp>
      <p:pic>
        <p:nvPicPr>
          <p:cNvPr id="8" name="Content Placeholder 7">
            <a:extLst>
              <a:ext uri="{FF2B5EF4-FFF2-40B4-BE49-F238E27FC236}">
                <a16:creationId xmlns:a16="http://schemas.microsoft.com/office/drawing/2014/main" id="{3889796A-8099-C91D-49B0-B9F34B9E1791}"/>
              </a:ext>
            </a:extLst>
          </p:cNvPr>
          <p:cNvPicPr>
            <a:picLocks noGrp="1" noChangeAspect="1"/>
          </p:cNvPicPr>
          <p:nvPr>
            <p:ph sz="half" idx="2"/>
          </p:nvPr>
        </p:nvPicPr>
        <p:blipFill>
          <a:blip r:embed="rId2"/>
          <a:stretch>
            <a:fillRect/>
          </a:stretch>
        </p:blipFill>
        <p:spPr>
          <a:xfrm>
            <a:off x="6914875" y="1943894"/>
            <a:ext cx="3696250" cy="4114800"/>
          </a:xfrm>
        </p:spPr>
      </p:pic>
      <p:sp>
        <p:nvSpPr>
          <p:cNvPr id="3" name="Footer Placeholder 2">
            <a:extLst>
              <a:ext uri="{FF2B5EF4-FFF2-40B4-BE49-F238E27FC236}">
                <a16:creationId xmlns:a16="http://schemas.microsoft.com/office/drawing/2014/main" id="{831A9886-7546-7AB1-2FFC-74AE2CA409E2}"/>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E4172537-F568-3DC8-20B6-87542D83BA7F}"/>
              </a:ext>
            </a:extLst>
          </p:cNvPr>
          <p:cNvSpPr>
            <a:spLocks noGrp="1"/>
          </p:cNvSpPr>
          <p:nvPr>
            <p:ph type="sldNum" sz="quarter" idx="12"/>
          </p:nvPr>
        </p:nvSpPr>
        <p:spPr/>
        <p:txBody>
          <a:bodyPr/>
          <a:lstStyle/>
          <a:p>
            <a:fld id="{1FAA610F-65FB-4D76-A9F7-0135426F9A2E}" type="slidenum">
              <a:rPr lang="en-US" smtClean="0"/>
              <a:t>21</a:t>
            </a:fld>
            <a:endParaRPr lang="en-US"/>
          </a:p>
        </p:txBody>
      </p:sp>
      <p:sp>
        <p:nvSpPr>
          <p:cNvPr id="6" name="Date Placeholder 5">
            <a:extLst>
              <a:ext uri="{FF2B5EF4-FFF2-40B4-BE49-F238E27FC236}">
                <a16:creationId xmlns:a16="http://schemas.microsoft.com/office/drawing/2014/main" id="{6EB34231-38AC-5744-C497-5A4A236CC20B}"/>
              </a:ext>
            </a:extLst>
          </p:cNvPr>
          <p:cNvSpPr>
            <a:spLocks noGrp="1"/>
          </p:cNvSpPr>
          <p:nvPr>
            <p:ph type="dt" sz="half" idx="13"/>
          </p:nvPr>
        </p:nvSpPr>
        <p:spPr/>
        <p:txBody>
          <a:bodyPr/>
          <a:lstStyle/>
          <a:p>
            <a:fld id="{A99684E3-A0FF-49CA-B05E-EC4BBEDCAE69}" type="datetime4">
              <a:rPr lang="en-US" smtClean="0"/>
              <a:t>September 9, 2024</a:t>
            </a:fld>
            <a:endParaRPr lang="en-US"/>
          </a:p>
        </p:txBody>
      </p:sp>
    </p:spTree>
    <p:extLst>
      <p:ext uri="{BB962C8B-B14F-4D97-AF65-F5344CB8AC3E}">
        <p14:creationId xmlns:p14="http://schemas.microsoft.com/office/powerpoint/2010/main" val="2864908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892B3-7FFE-34B9-02F2-61D60B3E9C58}"/>
              </a:ext>
            </a:extLst>
          </p:cNvPr>
          <p:cNvSpPr>
            <a:spLocks noGrp="1"/>
          </p:cNvSpPr>
          <p:nvPr>
            <p:ph type="title"/>
          </p:nvPr>
        </p:nvSpPr>
        <p:spPr/>
        <p:txBody>
          <a:bodyPr/>
          <a:lstStyle/>
          <a:p>
            <a:r>
              <a:rPr lang="en-US"/>
              <a:t>Address &amp; GIS verification</a:t>
            </a:r>
          </a:p>
        </p:txBody>
      </p:sp>
      <p:sp>
        <p:nvSpPr>
          <p:cNvPr id="3" name="Content Placeholder 2">
            <a:extLst>
              <a:ext uri="{FF2B5EF4-FFF2-40B4-BE49-F238E27FC236}">
                <a16:creationId xmlns:a16="http://schemas.microsoft.com/office/drawing/2014/main" id="{F3966007-1E8C-4966-C62B-2578D98487CC}"/>
              </a:ext>
            </a:extLst>
          </p:cNvPr>
          <p:cNvSpPr>
            <a:spLocks noGrp="1"/>
          </p:cNvSpPr>
          <p:nvPr>
            <p:ph sz="half" idx="1"/>
          </p:nvPr>
        </p:nvSpPr>
        <p:spPr/>
        <p:txBody>
          <a:bodyPr/>
          <a:lstStyle/>
          <a:p>
            <a:pPr marL="0" marR="0">
              <a:lnSpc>
                <a:spcPct val="115000"/>
              </a:lnSpc>
              <a:spcBef>
                <a:spcPts val="0"/>
              </a:spcBef>
              <a:spcAft>
                <a:spcPts val="800"/>
              </a:spcAft>
            </a:pPr>
            <a:r>
              <a:rPr lang="en-US" sz="1800" kern="100">
                <a:effectLst/>
                <a:latin typeface="Aptos" panose="020B0004020202020204" pitchFamily="34" charset="0"/>
                <a:ea typeface="Aptos" panose="020B0004020202020204" pitchFamily="34" charset="0"/>
                <a:cs typeface="Arial" panose="020B0604020202020204" pitchFamily="34" charset="0"/>
              </a:rPr>
              <a:t>Address verification checks the patron’s entered address and confirms it is a valid address.</a:t>
            </a:r>
          </a:p>
          <a:p>
            <a:pPr marL="0" marR="0">
              <a:lnSpc>
                <a:spcPct val="115000"/>
              </a:lnSpc>
              <a:spcBef>
                <a:spcPts val="0"/>
              </a:spcBef>
              <a:spcAft>
                <a:spcPts val="800"/>
              </a:spcAft>
            </a:pPr>
            <a:r>
              <a:rPr lang="en-US" sz="1800" kern="100">
                <a:effectLst/>
                <a:latin typeface="Aptos" panose="020B0004020202020204" pitchFamily="34" charset="0"/>
                <a:ea typeface="Aptos" panose="020B0004020202020204" pitchFamily="34" charset="0"/>
                <a:cs typeface="Arial" panose="020B0604020202020204" pitchFamily="34" charset="0"/>
              </a:rPr>
              <a:t>At the most basic level, a tool can verify that the address is a valid USPS address. At a more advanced level, a tool can use a map of the library district in the form of a shape file to verify that the patron lives in the library district.</a:t>
            </a:r>
          </a:p>
          <a:p>
            <a:endParaRPr lang="en-US"/>
          </a:p>
        </p:txBody>
      </p:sp>
      <p:pic>
        <p:nvPicPr>
          <p:cNvPr id="9" name="Content Placeholder 8">
            <a:extLst>
              <a:ext uri="{FF2B5EF4-FFF2-40B4-BE49-F238E27FC236}">
                <a16:creationId xmlns:a16="http://schemas.microsoft.com/office/drawing/2014/main" id="{C879D765-641C-D75C-C346-9544CF36EBC6}"/>
              </a:ext>
            </a:extLst>
          </p:cNvPr>
          <p:cNvPicPr>
            <a:picLocks noGrp="1" noChangeAspect="1"/>
          </p:cNvPicPr>
          <p:nvPr>
            <p:ph sz="half" idx="2"/>
          </p:nvPr>
        </p:nvPicPr>
        <p:blipFill>
          <a:blip r:embed="rId3"/>
          <a:stretch>
            <a:fillRect/>
          </a:stretch>
        </p:blipFill>
        <p:spPr>
          <a:xfrm>
            <a:off x="5253487" y="2951"/>
            <a:ext cx="6904006" cy="6875252"/>
          </a:xfrm>
        </p:spPr>
      </p:pic>
      <p:sp>
        <p:nvSpPr>
          <p:cNvPr id="5" name="Footer Placeholder 4">
            <a:extLst>
              <a:ext uri="{FF2B5EF4-FFF2-40B4-BE49-F238E27FC236}">
                <a16:creationId xmlns:a16="http://schemas.microsoft.com/office/drawing/2014/main" id="{F905C582-CC89-2EC9-E415-E9A272354604}"/>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1CF0749-9971-CFC8-D661-A6B209127AD4}"/>
              </a:ext>
            </a:extLst>
          </p:cNvPr>
          <p:cNvSpPr>
            <a:spLocks noGrp="1"/>
          </p:cNvSpPr>
          <p:nvPr>
            <p:ph type="sldNum" sz="quarter" idx="12"/>
          </p:nvPr>
        </p:nvSpPr>
        <p:spPr/>
        <p:txBody>
          <a:bodyPr/>
          <a:lstStyle/>
          <a:p>
            <a:fld id="{1FAA610F-65FB-4D76-A9F7-0135426F9A2E}" type="slidenum">
              <a:rPr lang="en-US" smtClean="0"/>
              <a:t>22</a:t>
            </a:fld>
            <a:endParaRPr lang="en-US"/>
          </a:p>
        </p:txBody>
      </p:sp>
      <p:sp>
        <p:nvSpPr>
          <p:cNvPr id="7" name="Date Placeholder 6">
            <a:extLst>
              <a:ext uri="{FF2B5EF4-FFF2-40B4-BE49-F238E27FC236}">
                <a16:creationId xmlns:a16="http://schemas.microsoft.com/office/drawing/2014/main" id="{003D5BAA-3119-6673-5839-732C771E70D1}"/>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3756303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66AE8-7C69-33AD-31AB-BD390E776B75}"/>
              </a:ext>
            </a:extLst>
          </p:cNvPr>
          <p:cNvSpPr>
            <a:spLocks noGrp="1"/>
          </p:cNvSpPr>
          <p:nvPr>
            <p:ph type="title"/>
          </p:nvPr>
        </p:nvSpPr>
        <p:spPr/>
        <p:txBody>
          <a:bodyPr/>
          <a:lstStyle/>
          <a:p>
            <a:r>
              <a:rPr lang="en-US"/>
              <a:t>Identity verification</a:t>
            </a:r>
          </a:p>
        </p:txBody>
      </p:sp>
      <p:sp>
        <p:nvSpPr>
          <p:cNvPr id="3" name="Content Placeholder 2">
            <a:extLst>
              <a:ext uri="{FF2B5EF4-FFF2-40B4-BE49-F238E27FC236}">
                <a16:creationId xmlns:a16="http://schemas.microsoft.com/office/drawing/2014/main" id="{85780E2C-EF85-6E36-9A30-73658B2B6216}"/>
              </a:ext>
            </a:extLst>
          </p:cNvPr>
          <p:cNvSpPr>
            <a:spLocks noGrp="1"/>
          </p:cNvSpPr>
          <p:nvPr>
            <p:ph sz="half" idx="1"/>
          </p:nvPr>
        </p:nvSpPr>
        <p:spPr/>
        <p:txBody>
          <a:bodyPr vert="horz" lIns="91440" tIns="45720" rIns="91440" bIns="45720" rtlCol="0" anchor="t">
            <a:normAutofit/>
          </a:bodyPr>
          <a:lstStyle/>
          <a:p>
            <a:pPr marL="0" marR="0" indent="0">
              <a:lnSpc>
                <a:spcPct val="115000"/>
              </a:lnSpc>
              <a:spcBef>
                <a:spcPts val="0"/>
              </a:spcBef>
              <a:spcAft>
                <a:spcPts val="800"/>
              </a:spcAft>
              <a:buNone/>
            </a:pPr>
            <a:r>
              <a:rPr lang="en-US" sz="1800" kern="100">
                <a:effectLst/>
                <a:latin typeface="Aptos"/>
                <a:ea typeface="Aptos" panose="020B0004020202020204" pitchFamily="34" charset="0"/>
                <a:cs typeface="Arial"/>
              </a:rPr>
              <a:t>Some tools will verify that a patron actually lives at the entered address. </a:t>
            </a:r>
          </a:p>
          <a:p>
            <a:pPr marL="342900" indent="-342900">
              <a:lnSpc>
                <a:spcPct val="115000"/>
              </a:lnSpc>
              <a:spcBef>
                <a:spcPts val="0"/>
              </a:spcBef>
              <a:spcAft>
                <a:spcPts val="800"/>
              </a:spcAft>
              <a:buFont typeface="Symbol" panose="05050102010706020507" pitchFamily="18" charset="2"/>
              <a:buChar char=""/>
            </a:pPr>
            <a:r>
              <a:rPr lang="en-US" sz="1800" b="1" kern="100">
                <a:effectLst/>
                <a:latin typeface="Aptos"/>
                <a:ea typeface="Aptos" panose="020B0004020202020204" pitchFamily="34" charset="0"/>
                <a:cs typeface="Arial"/>
              </a:rPr>
              <a:t>Basic verification: </a:t>
            </a:r>
            <a:r>
              <a:rPr lang="en-US" sz="1800" kern="100">
                <a:ea typeface="+mn-lt"/>
                <a:cs typeface="+mn-lt"/>
              </a:rPr>
              <a:t>Checks USPS Change of Address information and marketing databases; this is not as reliable as advanced verification but comes at a lower cost.</a:t>
            </a:r>
            <a:endParaRPr lang="en-US">
              <a:latin typeface="Source Sans Pro"/>
              <a:ea typeface="Source Sans Pro"/>
              <a:cs typeface="Arial"/>
            </a:endParaRPr>
          </a:p>
          <a:p>
            <a:pPr marL="342900" indent="-342900">
              <a:lnSpc>
                <a:spcPct val="114999"/>
              </a:lnSpc>
              <a:spcBef>
                <a:spcPts val="0"/>
              </a:spcBef>
              <a:spcAft>
                <a:spcPts val="800"/>
              </a:spcAft>
              <a:buFont typeface="Symbol" panose="05050102010706020507" pitchFamily="18" charset="2"/>
              <a:buChar char=""/>
            </a:pPr>
            <a:r>
              <a:rPr lang="en-US" sz="1800" b="1">
                <a:effectLst/>
                <a:latin typeface="Aptos"/>
                <a:ea typeface="Aptos" panose="020B0004020202020204" pitchFamily="34" charset="0"/>
                <a:cs typeface="Arial"/>
              </a:rPr>
              <a:t>Advanced verification</a:t>
            </a:r>
            <a:r>
              <a:rPr lang="en-US" sz="1800">
                <a:effectLst/>
                <a:latin typeface="Aptos"/>
                <a:ea typeface="Aptos" panose="020B0004020202020204" pitchFamily="34" charset="0"/>
                <a:cs typeface="Arial"/>
              </a:rPr>
              <a:t>: Through an additional third-party provider, verifies identity against multiple points of data using the same technology banks and credit card companies use; this is more reliable, but comes at a higher </a:t>
            </a:r>
            <a:r>
              <a:rPr lang="en-US" sz="1800">
                <a:latin typeface="Aptos"/>
                <a:ea typeface="Aptos" panose="020B0004020202020204" pitchFamily="34" charset="0"/>
                <a:cs typeface="Arial"/>
              </a:rPr>
              <a:t>cost.</a:t>
            </a:r>
            <a:endParaRPr lang="en-US">
              <a:ea typeface="Source Sans Pro"/>
            </a:endParaRPr>
          </a:p>
        </p:txBody>
      </p:sp>
      <p:pic>
        <p:nvPicPr>
          <p:cNvPr id="8" name="Content Placeholder 7">
            <a:extLst>
              <a:ext uri="{FF2B5EF4-FFF2-40B4-BE49-F238E27FC236}">
                <a16:creationId xmlns:a16="http://schemas.microsoft.com/office/drawing/2014/main" id="{5CF49DE3-527F-DA67-2301-3F215ABA93EF}"/>
              </a:ext>
            </a:extLst>
          </p:cNvPr>
          <p:cNvPicPr>
            <a:picLocks noGrp="1" noChangeAspect="1"/>
          </p:cNvPicPr>
          <p:nvPr>
            <p:ph sz="half" idx="2"/>
          </p:nvPr>
        </p:nvPicPr>
        <p:blipFill>
          <a:blip r:embed="rId3"/>
          <a:stretch>
            <a:fillRect/>
          </a:stretch>
        </p:blipFill>
        <p:spPr>
          <a:xfrm>
            <a:off x="6705600" y="1943894"/>
            <a:ext cx="4114800" cy="4114800"/>
          </a:xfrm>
        </p:spPr>
      </p:pic>
      <p:sp>
        <p:nvSpPr>
          <p:cNvPr id="5" name="Footer Placeholder 4">
            <a:extLst>
              <a:ext uri="{FF2B5EF4-FFF2-40B4-BE49-F238E27FC236}">
                <a16:creationId xmlns:a16="http://schemas.microsoft.com/office/drawing/2014/main" id="{20E922A6-644E-5BA6-4E5A-0D3BCD8577B6}"/>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606D3B3-9699-870E-2B15-CA0DA20B2287}"/>
              </a:ext>
            </a:extLst>
          </p:cNvPr>
          <p:cNvSpPr>
            <a:spLocks noGrp="1"/>
          </p:cNvSpPr>
          <p:nvPr>
            <p:ph type="sldNum" sz="quarter" idx="12"/>
          </p:nvPr>
        </p:nvSpPr>
        <p:spPr/>
        <p:txBody>
          <a:bodyPr/>
          <a:lstStyle/>
          <a:p>
            <a:fld id="{1FAA610F-65FB-4D76-A9F7-0135426F9A2E}" type="slidenum">
              <a:rPr lang="en-US" smtClean="0"/>
              <a:t>23</a:t>
            </a:fld>
            <a:endParaRPr lang="en-US"/>
          </a:p>
        </p:txBody>
      </p:sp>
      <p:sp>
        <p:nvSpPr>
          <p:cNvPr id="7" name="Date Placeholder 6">
            <a:extLst>
              <a:ext uri="{FF2B5EF4-FFF2-40B4-BE49-F238E27FC236}">
                <a16:creationId xmlns:a16="http://schemas.microsoft.com/office/drawing/2014/main" id="{479BD4AB-C1C0-8EF2-A99D-429B3C61D95D}"/>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437972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CBDC2-0F04-DCA2-4CB4-91AB283DEC1B}"/>
              </a:ext>
            </a:extLst>
          </p:cNvPr>
          <p:cNvSpPr>
            <a:spLocks noGrp="1"/>
          </p:cNvSpPr>
          <p:nvPr>
            <p:ph type="title"/>
          </p:nvPr>
        </p:nvSpPr>
        <p:spPr>
          <a:xfrm>
            <a:off x="838200" y="365125"/>
            <a:ext cx="5257800" cy="1325563"/>
          </a:xfrm>
        </p:spPr>
        <p:txBody>
          <a:bodyPr/>
          <a:lstStyle/>
          <a:p>
            <a:r>
              <a:rPr lang="en-US">
                <a:ea typeface="Source Sans Pro SemiBold"/>
              </a:rPr>
              <a:t>Additional checks &amp; fallbacks</a:t>
            </a:r>
            <a:endParaRPr lang="en-US"/>
          </a:p>
        </p:txBody>
      </p:sp>
      <p:sp>
        <p:nvSpPr>
          <p:cNvPr id="3" name="Content Placeholder 2">
            <a:extLst>
              <a:ext uri="{FF2B5EF4-FFF2-40B4-BE49-F238E27FC236}">
                <a16:creationId xmlns:a16="http://schemas.microsoft.com/office/drawing/2014/main" id="{F23F0478-2BBC-7E53-AB40-92F8374F6E6C}"/>
              </a:ext>
            </a:extLst>
          </p:cNvPr>
          <p:cNvSpPr>
            <a:spLocks noGrp="1"/>
          </p:cNvSpPr>
          <p:nvPr>
            <p:ph sz="half" idx="1"/>
          </p:nvPr>
        </p:nvSpPr>
        <p:spPr/>
        <p:txBody>
          <a:bodyPr vert="horz" lIns="91440" tIns="45720" rIns="91440" bIns="45720" rtlCol="0" anchor="t">
            <a:normAutofit fontScale="62500" lnSpcReduction="20000"/>
          </a:bodyPr>
          <a:lstStyle/>
          <a:p>
            <a:pPr marL="0" indent="0">
              <a:lnSpc>
                <a:spcPct val="115000"/>
              </a:lnSpc>
              <a:spcBef>
                <a:spcPts val="800"/>
              </a:spcBef>
              <a:spcAft>
                <a:spcPts val="400"/>
              </a:spcAft>
              <a:buNone/>
            </a:pPr>
            <a:r>
              <a:rPr lang="en-US" sz="2900" b="1" kern="100">
                <a:solidFill>
                  <a:srgbClr val="0F4761"/>
                </a:solidFill>
                <a:latin typeface="Aptos Display"/>
                <a:ea typeface="Yu Gothic Light"/>
                <a:cs typeface="Times New Roman"/>
              </a:rPr>
              <a:t>Duplicate checking</a:t>
            </a:r>
          </a:p>
          <a:p>
            <a:pPr marL="0">
              <a:lnSpc>
                <a:spcPct val="115000"/>
              </a:lnSpc>
              <a:spcBef>
                <a:spcPts val="0"/>
              </a:spcBef>
              <a:spcAft>
                <a:spcPts val="800"/>
              </a:spcAft>
            </a:pPr>
            <a:r>
              <a:rPr lang="en-US" sz="2900" kern="100">
                <a:latin typeface="Aptos"/>
                <a:cs typeface="Arial"/>
              </a:rPr>
              <a:t>A tool may check the ILS to ensure the same patron is not registering multiple times - typically check using name and birth date.</a:t>
            </a:r>
          </a:p>
          <a:p>
            <a:pPr marL="0" marR="0" indent="0">
              <a:lnSpc>
                <a:spcPct val="115000"/>
              </a:lnSpc>
              <a:spcBef>
                <a:spcPts val="800"/>
              </a:spcBef>
              <a:spcAft>
                <a:spcPts val="400"/>
              </a:spcAft>
              <a:buNone/>
            </a:pPr>
            <a:r>
              <a:rPr lang="en-US" sz="2800" b="1" kern="100">
                <a:solidFill>
                  <a:srgbClr val="0F4761"/>
                </a:solidFill>
                <a:effectLst/>
                <a:latin typeface="Aptos Display"/>
                <a:ea typeface="Yu Gothic Light"/>
                <a:cs typeface="Times New Roman"/>
              </a:rPr>
              <a:t>Provisional cards</a:t>
            </a:r>
          </a:p>
          <a:p>
            <a:pPr marL="0">
              <a:lnSpc>
                <a:spcPct val="115000"/>
              </a:lnSpc>
              <a:spcBef>
                <a:spcPts val="0"/>
              </a:spcBef>
              <a:spcAft>
                <a:spcPts val="800"/>
              </a:spcAft>
            </a:pPr>
            <a:r>
              <a:rPr lang="en-US" kern="100">
                <a:latin typeface="Aptos"/>
                <a:ea typeface="Aptos" panose="020B0004020202020204" pitchFamily="34" charset="0"/>
                <a:cs typeface="Arial"/>
              </a:rPr>
              <a:t>A tool may</a:t>
            </a:r>
            <a:r>
              <a:rPr lang="en-US" sz="2800" kern="100">
                <a:effectLst/>
                <a:latin typeface="Aptos"/>
                <a:ea typeface="Aptos" panose="020B0004020202020204" pitchFamily="34" charset="0"/>
                <a:cs typeface="Arial"/>
              </a:rPr>
              <a:t> provide only a provisional, or temporary card, that requires the patron to come into the library to verify their identity to receive a full access card.</a:t>
            </a:r>
          </a:p>
          <a:p>
            <a:pPr marL="457200" marR="0" lvl="1">
              <a:lnSpc>
                <a:spcPct val="115000"/>
              </a:lnSpc>
              <a:spcBef>
                <a:spcPts val="0"/>
              </a:spcBef>
              <a:spcAft>
                <a:spcPts val="800"/>
              </a:spcAft>
              <a:buFont typeface="Courier New" panose="020B0604020202020204" pitchFamily="34" charset="0"/>
              <a:buChar char="o"/>
            </a:pPr>
            <a:r>
              <a:rPr lang="en-US" kern="100">
                <a:latin typeface="Aptos"/>
                <a:ea typeface="Aptos" panose="020B0004020202020204" pitchFamily="34" charset="0"/>
                <a:cs typeface="Arial"/>
              </a:rPr>
              <a:t>For</a:t>
            </a:r>
            <a:r>
              <a:rPr lang="en-US" kern="100">
                <a:effectLst/>
                <a:latin typeface="Aptos"/>
                <a:ea typeface="Aptos" panose="020B0004020202020204" pitchFamily="34" charset="0"/>
                <a:cs typeface="Arial"/>
              </a:rPr>
              <a:t> example</a:t>
            </a:r>
            <a:r>
              <a:rPr lang="en-US" kern="100">
                <a:latin typeface="Aptos"/>
                <a:ea typeface="Aptos" panose="020B0004020202020204" pitchFamily="34" charset="0"/>
                <a:cs typeface="Arial"/>
              </a:rPr>
              <a:t>:</a:t>
            </a:r>
            <a:r>
              <a:rPr lang="en-US" kern="100">
                <a:effectLst/>
                <a:latin typeface="Aptos"/>
                <a:ea typeface="Aptos" panose="020B0004020202020204" pitchFamily="34" charset="0"/>
                <a:cs typeface="Arial"/>
              </a:rPr>
              <a:t> </a:t>
            </a:r>
            <a:r>
              <a:rPr lang="en-US" kern="100">
                <a:latin typeface="Aptos"/>
                <a:ea typeface="Aptos" panose="020B0004020202020204" pitchFamily="34" charset="0"/>
                <a:cs typeface="Arial"/>
              </a:rPr>
              <a:t>If</a:t>
            </a:r>
            <a:r>
              <a:rPr lang="en-US" kern="100">
                <a:effectLst/>
                <a:latin typeface="Aptos"/>
                <a:ea typeface="Aptos" panose="020B0004020202020204" pitchFamily="34" charset="0"/>
                <a:cs typeface="Arial"/>
              </a:rPr>
              <a:t> they did not pass the automated identity verification in the tool</a:t>
            </a:r>
            <a:r>
              <a:rPr lang="en-US" kern="100">
                <a:latin typeface="Aptos"/>
                <a:ea typeface="Aptos" panose="020B0004020202020204" pitchFamily="34" charset="0"/>
                <a:cs typeface="Arial"/>
              </a:rPr>
              <a:t>.</a:t>
            </a:r>
          </a:p>
          <a:p>
            <a:pPr marL="0" indent="0">
              <a:lnSpc>
                <a:spcPct val="114999"/>
              </a:lnSpc>
              <a:spcBef>
                <a:spcPts val="0"/>
              </a:spcBef>
              <a:spcAft>
                <a:spcPts val="800"/>
              </a:spcAft>
              <a:buNone/>
            </a:pPr>
            <a:r>
              <a:rPr lang="en-US" b="1" kern="100">
                <a:solidFill>
                  <a:schemeClr val="accent4"/>
                </a:solidFill>
                <a:latin typeface="Aptos"/>
                <a:ea typeface="Aptos" panose="020B0004020202020204" pitchFamily="34" charset="0"/>
                <a:cs typeface="Arial"/>
              </a:rPr>
              <a:t>Non-resident registration</a:t>
            </a:r>
          </a:p>
          <a:p>
            <a:pPr marL="0" indent="0">
              <a:lnSpc>
                <a:spcPct val="114999"/>
              </a:lnSpc>
              <a:spcBef>
                <a:spcPts val="0"/>
              </a:spcBef>
              <a:spcAft>
                <a:spcPts val="800"/>
              </a:spcAft>
              <a:buNone/>
            </a:pPr>
            <a:r>
              <a:rPr lang="en-US" kern="100">
                <a:latin typeface="Aptos"/>
                <a:ea typeface="Aptos" panose="020B0004020202020204" pitchFamily="34" charset="0"/>
                <a:cs typeface="Arial"/>
              </a:rPr>
              <a:t>Tools can redirect to the library's web page for non-resident card application.</a:t>
            </a:r>
          </a:p>
        </p:txBody>
      </p:sp>
      <p:sp>
        <p:nvSpPr>
          <p:cNvPr id="5" name="Footer Placeholder 4">
            <a:extLst>
              <a:ext uri="{FF2B5EF4-FFF2-40B4-BE49-F238E27FC236}">
                <a16:creationId xmlns:a16="http://schemas.microsoft.com/office/drawing/2014/main" id="{B39F31D6-CF93-DB38-8D5C-D6D301749026}"/>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0C0283DA-8EDB-E004-FB54-B6C368381141}"/>
              </a:ext>
            </a:extLst>
          </p:cNvPr>
          <p:cNvSpPr>
            <a:spLocks noGrp="1"/>
          </p:cNvSpPr>
          <p:nvPr>
            <p:ph type="sldNum" sz="quarter" idx="12"/>
          </p:nvPr>
        </p:nvSpPr>
        <p:spPr/>
        <p:txBody>
          <a:bodyPr/>
          <a:lstStyle/>
          <a:p>
            <a:fld id="{1FAA610F-65FB-4D76-A9F7-0135426F9A2E}" type="slidenum">
              <a:rPr lang="en-US" smtClean="0"/>
              <a:t>24</a:t>
            </a:fld>
            <a:endParaRPr lang="en-US"/>
          </a:p>
        </p:txBody>
      </p:sp>
      <p:sp>
        <p:nvSpPr>
          <p:cNvPr id="7" name="Date Placeholder 6">
            <a:extLst>
              <a:ext uri="{FF2B5EF4-FFF2-40B4-BE49-F238E27FC236}">
                <a16:creationId xmlns:a16="http://schemas.microsoft.com/office/drawing/2014/main" id="{D764135E-417A-89A2-B1AF-1142072500EF}"/>
              </a:ext>
            </a:extLst>
          </p:cNvPr>
          <p:cNvSpPr>
            <a:spLocks noGrp="1"/>
          </p:cNvSpPr>
          <p:nvPr>
            <p:ph type="dt" sz="half" idx="13"/>
          </p:nvPr>
        </p:nvSpPr>
        <p:spPr/>
        <p:txBody>
          <a:bodyPr/>
          <a:lstStyle/>
          <a:p>
            <a:fld id="{BE77881E-05EA-445D-A401-3F862F6B3C8C}" type="datetime4">
              <a:rPr lang="en-US" smtClean="0"/>
              <a:t>September 9, 2024</a:t>
            </a:fld>
            <a:endParaRPr lang="en-US"/>
          </a:p>
        </p:txBody>
      </p:sp>
      <p:pic>
        <p:nvPicPr>
          <p:cNvPr id="10" name="Content Placeholder 9">
            <a:extLst>
              <a:ext uri="{FF2B5EF4-FFF2-40B4-BE49-F238E27FC236}">
                <a16:creationId xmlns:a16="http://schemas.microsoft.com/office/drawing/2014/main" id="{BB2E2AFF-7901-8C3C-AE43-EBA40E0DFA7B}"/>
              </a:ext>
            </a:extLst>
          </p:cNvPr>
          <p:cNvPicPr>
            <a:picLocks noGrp="1" noChangeAspect="1"/>
          </p:cNvPicPr>
          <p:nvPr>
            <p:ph sz="half" idx="2"/>
          </p:nvPr>
        </p:nvPicPr>
        <p:blipFill>
          <a:blip r:embed="rId3"/>
          <a:stretch>
            <a:fillRect/>
          </a:stretch>
        </p:blipFill>
        <p:spPr>
          <a:xfrm>
            <a:off x="6954148" y="365125"/>
            <a:ext cx="4114800" cy="5699555"/>
          </a:xfrm>
          <a:prstGeom prst="rect">
            <a:avLst/>
          </a:prstGeom>
          <a:ln>
            <a:solidFill>
              <a:schemeClr val="accent1"/>
            </a:solidFill>
          </a:ln>
        </p:spPr>
      </p:pic>
    </p:spTree>
    <p:extLst>
      <p:ext uri="{BB962C8B-B14F-4D97-AF65-F5344CB8AC3E}">
        <p14:creationId xmlns:p14="http://schemas.microsoft.com/office/powerpoint/2010/main" val="3119450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BBA86-3888-05E3-A32A-63A0840A8878}"/>
              </a:ext>
            </a:extLst>
          </p:cNvPr>
          <p:cNvSpPr>
            <a:spLocks noGrp="1"/>
          </p:cNvSpPr>
          <p:nvPr>
            <p:ph type="title"/>
          </p:nvPr>
        </p:nvSpPr>
        <p:spPr/>
        <p:txBody>
          <a:bodyPr/>
          <a:lstStyle/>
          <a:p>
            <a:r>
              <a:rPr lang="en-US">
                <a:ea typeface="Source Sans Pro SemiBold"/>
              </a:rPr>
              <a:t>Minor registration</a:t>
            </a:r>
            <a:endParaRPr lang="en-US"/>
          </a:p>
        </p:txBody>
      </p:sp>
      <p:sp>
        <p:nvSpPr>
          <p:cNvPr id="3" name="Content Placeholder 2">
            <a:extLst>
              <a:ext uri="{FF2B5EF4-FFF2-40B4-BE49-F238E27FC236}">
                <a16:creationId xmlns:a16="http://schemas.microsoft.com/office/drawing/2014/main" id="{230D0004-49DC-452B-B13C-C87828FA23BD}"/>
              </a:ext>
            </a:extLst>
          </p:cNvPr>
          <p:cNvSpPr>
            <a:spLocks noGrp="1"/>
          </p:cNvSpPr>
          <p:nvPr>
            <p:ph sz="half" idx="1"/>
          </p:nvPr>
        </p:nvSpPr>
        <p:spPr/>
        <p:txBody>
          <a:bodyPr vert="horz" lIns="91440" tIns="45720" rIns="91440" bIns="45720" rtlCol="0" anchor="t">
            <a:normAutofit/>
          </a:bodyPr>
          <a:lstStyle/>
          <a:p>
            <a:r>
              <a:rPr lang="en-US">
                <a:ea typeface="+mn-lt"/>
                <a:cs typeface="+mn-lt"/>
              </a:rPr>
              <a:t>Tools can provide a process for parents or guardians to register cards for minors. </a:t>
            </a:r>
          </a:p>
          <a:p>
            <a:r>
              <a:rPr lang="en-US">
                <a:ea typeface="+mn-lt"/>
                <a:cs typeface="+mn-lt"/>
              </a:rPr>
              <a:t>Typically adds additional fields to collect both parent/guardian information and minor information. </a:t>
            </a:r>
          </a:p>
          <a:p>
            <a:r>
              <a:rPr lang="en-US">
                <a:ea typeface="+mn-lt"/>
                <a:cs typeface="+mn-lt"/>
              </a:rPr>
              <a:t>Identity verification would be performed against the parent/guardian.</a:t>
            </a:r>
            <a:endParaRPr lang="en-US">
              <a:ea typeface="Source Sans Pro"/>
            </a:endParaRPr>
          </a:p>
        </p:txBody>
      </p:sp>
      <p:pic>
        <p:nvPicPr>
          <p:cNvPr id="8" name="Content Placeholder 7">
            <a:extLst>
              <a:ext uri="{FF2B5EF4-FFF2-40B4-BE49-F238E27FC236}">
                <a16:creationId xmlns:a16="http://schemas.microsoft.com/office/drawing/2014/main" id="{DF8DAFC9-1988-E6CB-F9AB-60B5E4602AB6}"/>
              </a:ext>
            </a:extLst>
          </p:cNvPr>
          <p:cNvPicPr>
            <a:picLocks noGrp="1" noChangeAspect="1"/>
          </p:cNvPicPr>
          <p:nvPr>
            <p:ph sz="half" idx="2"/>
          </p:nvPr>
        </p:nvPicPr>
        <p:blipFill>
          <a:blip r:embed="rId2"/>
          <a:stretch>
            <a:fillRect/>
          </a:stretch>
        </p:blipFill>
        <p:spPr>
          <a:xfrm>
            <a:off x="6705600" y="1699479"/>
            <a:ext cx="4114800" cy="4114800"/>
          </a:xfrm>
        </p:spPr>
      </p:pic>
      <p:sp>
        <p:nvSpPr>
          <p:cNvPr id="5" name="Footer Placeholder 4">
            <a:extLst>
              <a:ext uri="{FF2B5EF4-FFF2-40B4-BE49-F238E27FC236}">
                <a16:creationId xmlns:a16="http://schemas.microsoft.com/office/drawing/2014/main" id="{EB2A7A6C-AB56-9A97-7A65-9AB0F597ACD4}"/>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B4AE324-83F2-7309-4EB0-B3066BB8D9DC}"/>
              </a:ext>
            </a:extLst>
          </p:cNvPr>
          <p:cNvSpPr>
            <a:spLocks noGrp="1"/>
          </p:cNvSpPr>
          <p:nvPr>
            <p:ph type="sldNum" sz="quarter" idx="12"/>
          </p:nvPr>
        </p:nvSpPr>
        <p:spPr/>
        <p:txBody>
          <a:bodyPr/>
          <a:lstStyle/>
          <a:p>
            <a:fld id="{1FAA610F-65FB-4D76-A9F7-0135426F9A2E}" type="slidenum">
              <a:rPr lang="en-US" smtClean="0"/>
              <a:t>25</a:t>
            </a:fld>
            <a:endParaRPr lang="en-US"/>
          </a:p>
        </p:txBody>
      </p:sp>
      <p:sp>
        <p:nvSpPr>
          <p:cNvPr id="7" name="Date Placeholder 6">
            <a:extLst>
              <a:ext uri="{FF2B5EF4-FFF2-40B4-BE49-F238E27FC236}">
                <a16:creationId xmlns:a16="http://schemas.microsoft.com/office/drawing/2014/main" id="{A1042E4D-761C-5834-FA0C-4BCCB1E4CFB4}"/>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3604409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A947EF7-5F1B-23B9-7C51-3D4F23C94E39}"/>
              </a:ext>
            </a:extLst>
          </p:cNvPr>
          <p:cNvSpPr>
            <a:spLocks noGrp="1"/>
          </p:cNvSpPr>
          <p:nvPr>
            <p:ph type="title"/>
          </p:nvPr>
        </p:nvSpPr>
        <p:spPr/>
        <p:txBody>
          <a:bodyPr/>
          <a:lstStyle/>
          <a:p>
            <a:r>
              <a:rPr lang="en-US"/>
              <a:t>Comparing solutions</a:t>
            </a:r>
            <a:endParaRPr lang="en-US">
              <a:ea typeface="Source Sans Pro SemiBold"/>
            </a:endParaRPr>
          </a:p>
        </p:txBody>
      </p:sp>
      <p:sp>
        <p:nvSpPr>
          <p:cNvPr id="9" name="Text Placeholder 8">
            <a:extLst>
              <a:ext uri="{FF2B5EF4-FFF2-40B4-BE49-F238E27FC236}">
                <a16:creationId xmlns:a16="http://schemas.microsoft.com/office/drawing/2014/main" id="{1F0C7383-EA8D-E32A-0984-C530F3511BBB}"/>
              </a:ext>
            </a:extLst>
          </p:cNvPr>
          <p:cNvSpPr>
            <a:spLocks noGrp="1"/>
          </p:cNvSpPr>
          <p:nvPr>
            <p:ph type="body" idx="1"/>
          </p:nvPr>
        </p:nvSpPr>
        <p:spPr/>
        <p:txBody>
          <a:bodyPr/>
          <a:lstStyle/>
          <a:p>
            <a:r>
              <a:rPr lang="en-US"/>
              <a:t>Quipu </a:t>
            </a:r>
            <a:r>
              <a:rPr lang="en-US" err="1"/>
              <a:t>eCard</a:t>
            </a:r>
            <a:endParaRPr lang="en-US"/>
          </a:p>
        </p:txBody>
      </p:sp>
      <p:sp>
        <p:nvSpPr>
          <p:cNvPr id="10" name="Content Placeholder 9">
            <a:extLst>
              <a:ext uri="{FF2B5EF4-FFF2-40B4-BE49-F238E27FC236}">
                <a16:creationId xmlns:a16="http://schemas.microsoft.com/office/drawing/2014/main" id="{CF455DBD-4836-7174-A102-633794B83BA7}"/>
              </a:ext>
            </a:extLst>
          </p:cNvPr>
          <p:cNvSpPr>
            <a:spLocks noGrp="1"/>
          </p:cNvSpPr>
          <p:nvPr>
            <p:ph sz="half" idx="2"/>
          </p:nvPr>
        </p:nvSpPr>
        <p:spPr/>
        <p:txBody>
          <a:bodyPr vert="horz" lIns="91440" tIns="45720" rIns="91440" bIns="45720" rtlCol="0" anchor="t">
            <a:normAutofit fontScale="77500" lnSpcReduction="20000"/>
          </a:bodyPr>
          <a:lstStyle/>
          <a:p>
            <a:r>
              <a:rPr lang="en-US">
                <a:ea typeface="Source Sans Pro"/>
              </a:rPr>
              <a:t>Route patrons to the correct home library</a:t>
            </a:r>
          </a:p>
          <a:p>
            <a:r>
              <a:rPr lang="en-US">
                <a:ea typeface="Source Sans Pro"/>
              </a:rPr>
              <a:t>One form, one welcome email with custom library info</a:t>
            </a:r>
          </a:p>
          <a:p>
            <a:r>
              <a:rPr lang="en-US">
                <a:ea typeface="Source Sans Pro"/>
              </a:rPr>
              <a:t>Address &amp; GIS verification</a:t>
            </a:r>
          </a:p>
          <a:p>
            <a:r>
              <a:rPr lang="en-US">
                <a:ea typeface="Source Sans Pro"/>
              </a:rPr>
              <a:t>Identity verification (basic and advanced)</a:t>
            </a:r>
          </a:p>
          <a:p>
            <a:r>
              <a:rPr lang="en-US">
                <a:ea typeface="Source Sans Pro"/>
              </a:rPr>
              <a:t>Provisional cards, duplicate checking, non-resident application link</a:t>
            </a:r>
          </a:p>
          <a:p>
            <a:r>
              <a:rPr lang="en-US">
                <a:ea typeface="Source Sans Pro"/>
              </a:rPr>
              <a:t>Minor registration</a:t>
            </a:r>
          </a:p>
          <a:p>
            <a:r>
              <a:rPr lang="en-US">
                <a:ea typeface="Source Sans Pro"/>
              </a:rPr>
              <a:t>Estimated annual cost: </a:t>
            </a:r>
            <a:br>
              <a:rPr lang="en-US">
                <a:ea typeface="Source Sans Pro"/>
              </a:rPr>
            </a:br>
            <a:r>
              <a:rPr lang="en-US">
                <a:ea typeface="Source Sans Pro"/>
              </a:rPr>
              <a:t>$32,000 for 30k patrons</a:t>
            </a:r>
          </a:p>
          <a:p>
            <a:endParaRPr lang="en-US">
              <a:ea typeface="Source Sans Pro"/>
            </a:endParaRPr>
          </a:p>
        </p:txBody>
      </p:sp>
      <p:sp>
        <p:nvSpPr>
          <p:cNvPr id="11" name="Text Placeholder 10">
            <a:extLst>
              <a:ext uri="{FF2B5EF4-FFF2-40B4-BE49-F238E27FC236}">
                <a16:creationId xmlns:a16="http://schemas.microsoft.com/office/drawing/2014/main" id="{3FEFCDAB-40ED-DCF7-CE64-3AE983A0A93E}"/>
              </a:ext>
            </a:extLst>
          </p:cNvPr>
          <p:cNvSpPr>
            <a:spLocks noGrp="1"/>
          </p:cNvSpPr>
          <p:nvPr>
            <p:ph type="body" sz="quarter" idx="3"/>
          </p:nvPr>
        </p:nvSpPr>
        <p:spPr/>
        <p:txBody>
          <a:bodyPr/>
          <a:lstStyle/>
          <a:p>
            <a:r>
              <a:rPr lang="en-US"/>
              <a:t>Patron Point</a:t>
            </a:r>
          </a:p>
        </p:txBody>
      </p:sp>
      <p:sp>
        <p:nvSpPr>
          <p:cNvPr id="12" name="Content Placeholder 11">
            <a:extLst>
              <a:ext uri="{FF2B5EF4-FFF2-40B4-BE49-F238E27FC236}">
                <a16:creationId xmlns:a16="http://schemas.microsoft.com/office/drawing/2014/main" id="{FC5E670F-E46E-2D55-FCB8-CC20618BDADC}"/>
              </a:ext>
            </a:extLst>
          </p:cNvPr>
          <p:cNvSpPr>
            <a:spLocks noGrp="1"/>
          </p:cNvSpPr>
          <p:nvPr>
            <p:ph sz="quarter" idx="4"/>
          </p:nvPr>
        </p:nvSpPr>
        <p:spPr/>
        <p:txBody>
          <a:bodyPr vert="horz" lIns="91440" tIns="45720" rIns="91440" bIns="45720" rtlCol="0" anchor="t">
            <a:normAutofit fontScale="77500" lnSpcReduction="20000"/>
          </a:bodyPr>
          <a:lstStyle/>
          <a:p>
            <a:r>
              <a:rPr lang="en-US">
                <a:ea typeface="Source Sans Pro"/>
              </a:rPr>
              <a:t>Route patrons to the correct home library</a:t>
            </a:r>
          </a:p>
          <a:p>
            <a:r>
              <a:rPr lang="en-US">
                <a:ea typeface="Source Sans Pro"/>
              </a:rPr>
              <a:t>One form, one welcome email with custom library info</a:t>
            </a:r>
          </a:p>
          <a:p>
            <a:r>
              <a:rPr lang="en-US">
                <a:ea typeface="Source Sans Pro"/>
              </a:rPr>
              <a:t>Address &amp; GIS verification</a:t>
            </a:r>
          </a:p>
          <a:p>
            <a:r>
              <a:rPr lang="en-US">
                <a:ea typeface="Source Sans Pro"/>
              </a:rPr>
              <a:t>Identity verification (advanced)</a:t>
            </a:r>
          </a:p>
          <a:p>
            <a:r>
              <a:rPr lang="en-US">
                <a:ea typeface="Source Sans Pro"/>
              </a:rPr>
              <a:t>Provisional cards, duplicate checking, non-resident application link</a:t>
            </a:r>
          </a:p>
          <a:p>
            <a:r>
              <a:rPr lang="en-US">
                <a:ea typeface="Source Sans Pro"/>
              </a:rPr>
              <a:t>Minor registration</a:t>
            </a:r>
          </a:p>
          <a:p>
            <a:r>
              <a:rPr lang="en-US">
                <a:ea typeface="Source Sans Pro"/>
              </a:rPr>
              <a:t>Estimated annual cost:</a:t>
            </a:r>
            <a:br>
              <a:rPr lang="en-US">
                <a:ea typeface="Source Sans Pro"/>
              </a:rPr>
            </a:br>
            <a:r>
              <a:rPr lang="en-US">
                <a:ea typeface="Source Sans Pro"/>
              </a:rPr>
              <a:t>$16,500 for 30k patrons</a:t>
            </a:r>
          </a:p>
          <a:p>
            <a:endParaRPr lang="en-US">
              <a:ea typeface="Source Sans Pro"/>
            </a:endParaRPr>
          </a:p>
        </p:txBody>
      </p:sp>
      <p:sp>
        <p:nvSpPr>
          <p:cNvPr id="5" name="Footer Placeholder 4">
            <a:extLst>
              <a:ext uri="{FF2B5EF4-FFF2-40B4-BE49-F238E27FC236}">
                <a16:creationId xmlns:a16="http://schemas.microsoft.com/office/drawing/2014/main" id="{A1855982-37DC-8B9A-5566-B8315EB376E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06872F45-7599-7C46-4CE8-A4ADE721A99D}"/>
              </a:ext>
            </a:extLst>
          </p:cNvPr>
          <p:cNvSpPr>
            <a:spLocks noGrp="1"/>
          </p:cNvSpPr>
          <p:nvPr>
            <p:ph type="sldNum" sz="quarter" idx="12"/>
          </p:nvPr>
        </p:nvSpPr>
        <p:spPr/>
        <p:txBody>
          <a:bodyPr/>
          <a:lstStyle/>
          <a:p>
            <a:fld id="{1FAA610F-65FB-4D76-A9F7-0135426F9A2E}" type="slidenum">
              <a:rPr lang="en-US" smtClean="0"/>
              <a:t>26</a:t>
            </a:fld>
            <a:endParaRPr lang="en-US"/>
          </a:p>
        </p:txBody>
      </p:sp>
      <p:sp>
        <p:nvSpPr>
          <p:cNvPr id="7" name="Date Placeholder 6">
            <a:extLst>
              <a:ext uri="{FF2B5EF4-FFF2-40B4-BE49-F238E27FC236}">
                <a16:creationId xmlns:a16="http://schemas.microsoft.com/office/drawing/2014/main" id="{40D69D12-F649-84EA-05C8-5503A3EF16C6}"/>
              </a:ext>
            </a:extLst>
          </p:cNvPr>
          <p:cNvSpPr>
            <a:spLocks noGrp="1"/>
          </p:cNvSpPr>
          <p:nvPr>
            <p:ph type="dt" sz="half" idx="13"/>
          </p:nvPr>
        </p:nvSpPr>
        <p:spPr/>
        <p:txBody>
          <a:bodyPr/>
          <a:lstStyle/>
          <a:p>
            <a:fld id="{BE77881E-05EA-445D-A401-3F862F6B3C8C}" type="datetime4">
              <a:rPr lang="en-US" smtClean="0"/>
              <a:t>September 9, 2024</a:t>
            </a:fld>
            <a:endParaRPr lang="en-US"/>
          </a:p>
        </p:txBody>
      </p:sp>
    </p:spTree>
    <p:extLst>
      <p:ext uri="{BB962C8B-B14F-4D97-AF65-F5344CB8AC3E}">
        <p14:creationId xmlns:p14="http://schemas.microsoft.com/office/powerpoint/2010/main" val="1909410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A947EF7-5F1B-23B9-7C51-3D4F23C94E39}"/>
              </a:ext>
            </a:extLst>
          </p:cNvPr>
          <p:cNvSpPr>
            <a:spLocks noGrp="1"/>
          </p:cNvSpPr>
          <p:nvPr>
            <p:ph type="title"/>
          </p:nvPr>
        </p:nvSpPr>
        <p:spPr/>
        <p:txBody>
          <a:bodyPr/>
          <a:lstStyle/>
          <a:p>
            <a:r>
              <a:rPr lang="en-US"/>
              <a:t>Comparing solutions</a:t>
            </a:r>
            <a:endParaRPr lang="en-US">
              <a:ea typeface="Source Sans Pro SemiBold"/>
            </a:endParaRPr>
          </a:p>
        </p:txBody>
      </p:sp>
      <p:sp>
        <p:nvSpPr>
          <p:cNvPr id="9" name="Text Placeholder 8">
            <a:extLst>
              <a:ext uri="{FF2B5EF4-FFF2-40B4-BE49-F238E27FC236}">
                <a16:creationId xmlns:a16="http://schemas.microsoft.com/office/drawing/2014/main" id="{1F0C7383-EA8D-E32A-0984-C530F3511BBB}"/>
              </a:ext>
            </a:extLst>
          </p:cNvPr>
          <p:cNvSpPr>
            <a:spLocks noGrp="1"/>
          </p:cNvSpPr>
          <p:nvPr>
            <p:ph type="body" idx="1"/>
          </p:nvPr>
        </p:nvSpPr>
        <p:spPr/>
        <p:txBody>
          <a:bodyPr/>
          <a:lstStyle/>
          <a:p>
            <a:r>
              <a:rPr lang="en-US">
                <a:latin typeface="Georgia"/>
              </a:rPr>
              <a:t>Aspen Self-Registration</a:t>
            </a:r>
            <a:endParaRPr lang="en-US"/>
          </a:p>
        </p:txBody>
      </p:sp>
      <p:sp>
        <p:nvSpPr>
          <p:cNvPr id="10" name="Content Placeholder 9">
            <a:extLst>
              <a:ext uri="{FF2B5EF4-FFF2-40B4-BE49-F238E27FC236}">
                <a16:creationId xmlns:a16="http://schemas.microsoft.com/office/drawing/2014/main" id="{CF455DBD-4836-7174-A102-633794B83BA7}"/>
              </a:ext>
            </a:extLst>
          </p:cNvPr>
          <p:cNvSpPr>
            <a:spLocks noGrp="1"/>
          </p:cNvSpPr>
          <p:nvPr>
            <p:ph sz="half" idx="2"/>
          </p:nvPr>
        </p:nvSpPr>
        <p:spPr/>
        <p:txBody>
          <a:bodyPr vert="horz" lIns="91440" tIns="45720" rIns="91440" bIns="45720" rtlCol="0" anchor="t">
            <a:normAutofit/>
          </a:bodyPr>
          <a:lstStyle/>
          <a:p>
            <a:r>
              <a:rPr lang="en-US">
                <a:ea typeface="Source Sans Pro"/>
              </a:rPr>
              <a:t>Custom registration form per library</a:t>
            </a:r>
          </a:p>
          <a:p>
            <a:r>
              <a:rPr lang="en-US">
                <a:ea typeface="Source Sans Pro"/>
              </a:rPr>
              <a:t>Custom welcome email</a:t>
            </a:r>
            <a:endParaRPr lang="en-US"/>
          </a:p>
          <a:p>
            <a:r>
              <a:rPr lang="en-US">
                <a:ea typeface="Source Sans Pro"/>
              </a:rPr>
              <a:t>Address validation (USPS valid address only)</a:t>
            </a:r>
          </a:p>
          <a:p>
            <a:r>
              <a:rPr lang="en-US">
                <a:ea typeface="Source Sans Pro"/>
              </a:rPr>
              <a:t>Minor registration</a:t>
            </a:r>
          </a:p>
          <a:p>
            <a:r>
              <a:rPr lang="en-US">
                <a:ea typeface="Source Sans Pro"/>
              </a:rPr>
              <a:t>Estimated annual cost: </a:t>
            </a:r>
            <a:br>
              <a:rPr lang="en-US">
                <a:ea typeface="Source Sans Pro"/>
              </a:rPr>
            </a:br>
            <a:r>
              <a:rPr lang="en-US">
                <a:ea typeface="Source Sans Pro"/>
              </a:rPr>
              <a:t>Included with Aspen</a:t>
            </a:r>
          </a:p>
          <a:p>
            <a:endParaRPr lang="en-US">
              <a:ea typeface="Source Sans Pro"/>
            </a:endParaRPr>
          </a:p>
        </p:txBody>
      </p:sp>
      <p:sp>
        <p:nvSpPr>
          <p:cNvPr id="12" name="Content Placeholder 11">
            <a:extLst>
              <a:ext uri="{FF2B5EF4-FFF2-40B4-BE49-F238E27FC236}">
                <a16:creationId xmlns:a16="http://schemas.microsoft.com/office/drawing/2014/main" id="{FC5E670F-E46E-2D55-FCB8-CC20618BDADC}"/>
              </a:ext>
            </a:extLst>
          </p:cNvPr>
          <p:cNvSpPr>
            <a:spLocks noGrp="1"/>
          </p:cNvSpPr>
          <p:nvPr>
            <p:ph sz="quarter" idx="4"/>
          </p:nvPr>
        </p:nvSpPr>
        <p:spPr/>
        <p:txBody>
          <a:bodyPr vert="horz" lIns="91440" tIns="45720" rIns="91440" bIns="45720" rtlCol="0" anchor="t">
            <a:normAutofit/>
          </a:bodyPr>
          <a:lstStyle/>
          <a:p>
            <a:endParaRPr lang="en-US">
              <a:ea typeface="Source Sans Pro"/>
            </a:endParaRPr>
          </a:p>
          <a:p>
            <a:endParaRPr lang="en-US">
              <a:ea typeface="Source Sans Pro"/>
            </a:endParaRPr>
          </a:p>
        </p:txBody>
      </p:sp>
      <p:sp>
        <p:nvSpPr>
          <p:cNvPr id="5" name="Footer Placeholder 4">
            <a:extLst>
              <a:ext uri="{FF2B5EF4-FFF2-40B4-BE49-F238E27FC236}">
                <a16:creationId xmlns:a16="http://schemas.microsoft.com/office/drawing/2014/main" id="{A1855982-37DC-8B9A-5566-B8315EB376E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06872F45-7599-7C46-4CE8-A4ADE721A99D}"/>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7" name="Date Placeholder 6">
            <a:extLst>
              <a:ext uri="{FF2B5EF4-FFF2-40B4-BE49-F238E27FC236}">
                <a16:creationId xmlns:a16="http://schemas.microsoft.com/office/drawing/2014/main" id="{40D69D12-F649-84EA-05C8-5503A3EF16C6}"/>
              </a:ext>
            </a:extLst>
          </p:cNvPr>
          <p:cNvSpPr>
            <a:spLocks noGrp="1"/>
          </p:cNvSpPr>
          <p:nvPr>
            <p:ph type="dt" sz="half" idx="13"/>
          </p:nvPr>
        </p:nvSpPr>
        <p:spPr/>
        <p:txBody>
          <a:bodyPr/>
          <a:lstStyle/>
          <a:p>
            <a:fld id="{BE77881E-05EA-445D-A401-3F862F6B3C8C}" type="datetime4">
              <a:rPr lang="en-US" smtClean="0"/>
              <a:t>September 9, 2024</a:t>
            </a:fld>
            <a:endParaRPr lang="en-US"/>
          </a:p>
        </p:txBody>
      </p:sp>
      <p:sp>
        <p:nvSpPr>
          <p:cNvPr id="3" name="TextBox 2">
            <a:extLst>
              <a:ext uri="{FF2B5EF4-FFF2-40B4-BE49-F238E27FC236}">
                <a16:creationId xmlns:a16="http://schemas.microsoft.com/office/drawing/2014/main" id="{F68AF353-71E1-93C6-31FF-80BA2AAFC602}"/>
              </a:ext>
            </a:extLst>
          </p:cNvPr>
          <p:cNvSpPr txBox="1"/>
          <p:nvPr/>
        </p:nvSpPr>
        <p:spPr>
          <a:xfrm>
            <a:off x="6139656" y="942975"/>
            <a:ext cx="5248275" cy="4972049"/>
          </a:xfrm>
          <a:prstGeom prst="cloud">
            <a:avLst/>
          </a:prstGeom>
          <a:solidFill>
            <a:schemeClr val="accent5">
              <a:lumMod val="60000"/>
              <a:lumOff val="40000"/>
            </a:schemeClr>
          </a:solidFill>
        </p:spPr>
        <p:txBody>
          <a:bodyPr wrap="square" lIns="457200" tIns="457200" rIns="457200" bIns="457200" rtlCol="0" anchor="ctr">
            <a:noAutofit/>
          </a:bodyPr>
          <a:lstStyle/>
          <a:p>
            <a:r>
              <a:rPr lang="en-US" sz="2000"/>
              <a:t>Aspen registration does not include: Address, GIS, or ID verification or routing to the correct library.</a:t>
            </a:r>
            <a:br>
              <a:rPr lang="en-US" sz="2000"/>
            </a:br>
            <a:br>
              <a:rPr lang="en-US" sz="2000"/>
            </a:br>
            <a:r>
              <a:rPr lang="en-US" sz="2000"/>
              <a:t>If a third-party solution isn’t selected, SWAN will move to using Aspen Self-Registration in 2025.</a:t>
            </a:r>
          </a:p>
        </p:txBody>
      </p:sp>
    </p:spTree>
    <p:extLst>
      <p:ext uri="{BB962C8B-B14F-4D97-AF65-F5344CB8AC3E}">
        <p14:creationId xmlns:p14="http://schemas.microsoft.com/office/powerpoint/2010/main" val="2993280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05C22493-98C6-F47D-A044-6010BA82A578}"/>
              </a:ext>
            </a:extLst>
          </p:cNvPr>
          <p:cNvSpPr>
            <a:spLocks noGrp="1"/>
          </p:cNvSpPr>
          <p:nvPr>
            <p:ph type="title"/>
          </p:nvPr>
        </p:nvSpPr>
        <p:spPr/>
        <p:txBody>
          <a:bodyPr/>
          <a:lstStyle/>
          <a:p>
            <a:r>
              <a:rPr lang="en-US"/>
              <a:t>Patron Point</a:t>
            </a:r>
          </a:p>
        </p:txBody>
      </p:sp>
      <p:pic>
        <p:nvPicPr>
          <p:cNvPr id="14" name="Content Placeholder 13">
            <a:extLst>
              <a:ext uri="{FF2B5EF4-FFF2-40B4-BE49-F238E27FC236}">
                <a16:creationId xmlns:a16="http://schemas.microsoft.com/office/drawing/2014/main" id="{CEE647B3-259E-73C7-6E69-CBF019637271}"/>
              </a:ext>
            </a:extLst>
          </p:cNvPr>
          <p:cNvPicPr>
            <a:picLocks noGrp="1" noChangeAspect="1"/>
          </p:cNvPicPr>
          <p:nvPr>
            <p:ph idx="1"/>
          </p:nvPr>
        </p:nvPicPr>
        <p:blipFill>
          <a:blip r:embed="rId3"/>
          <a:stretch>
            <a:fillRect/>
          </a:stretch>
        </p:blipFill>
        <p:spPr>
          <a:xfrm>
            <a:off x="6534128" y="473652"/>
            <a:ext cx="4352947" cy="5678683"/>
          </a:xfrm>
          <a:ln>
            <a:solidFill>
              <a:schemeClr val="accent1"/>
            </a:solidFill>
          </a:ln>
        </p:spPr>
      </p:pic>
      <p:sp>
        <p:nvSpPr>
          <p:cNvPr id="16" name="Text Placeholder 15">
            <a:extLst>
              <a:ext uri="{FF2B5EF4-FFF2-40B4-BE49-F238E27FC236}">
                <a16:creationId xmlns:a16="http://schemas.microsoft.com/office/drawing/2014/main" id="{B27461A0-DF10-FD76-1921-71B182345E8B}"/>
              </a:ext>
            </a:extLst>
          </p:cNvPr>
          <p:cNvSpPr>
            <a:spLocks noGrp="1"/>
          </p:cNvSpPr>
          <p:nvPr>
            <p:ph type="body" sz="half" idx="2"/>
          </p:nvPr>
        </p:nvSpPr>
        <p:spPr>
          <a:xfrm>
            <a:off x="655094" y="3429000"/>
            <a:ext cx="3111689" cy="2439988"/>
          </a:xfrm>
        </p:spPr>
        <p:txBody>
          <a:bodyPr/>
          <a:lstStyle/>
          <a:p>
            <a:r>
              <a:rPr lang="en-US"/>
              <a:t>Tinley Park Public Library</a:t>
            </a:r>
          </a:p>
        </p:txBody>
      </p:sp>
      <p:sp>
        <p:nvSpPr>
          <p:cNvPr id="7" name="Footer Placeholder 6">
            <a:extLst>
              <a:ext uri="{FF2B5EF4-FFF2-40B4-BE49-F238E27FC236}">
                <a16:creationId xmlns:a16="http://schemas.microsoft.com/office/drawing/2014/main" id="{1E67C33A-3DC3-C64B-4642-73CCBFF23AC8}"/>
              </a:ext>
            </a:extLst>
          </p:cNvPr>
          <p:cNvSpPr>
            <a:spLocks noGrp="1"/>
          </p:cNvSpPr>
          <p:nvPr>
            <p:ph type="ftr" sz="quarter" idx="11"/>
          </p:nvPr>
        </p:nvSpPr>
        <p:spPr/>
        <p:txBody>
          <a:bodyPr/>
          <a:lstStyle/>
          <a:p>
            <a:r>
              <a:rPr lang="en-US"/>
              <a:t>SWAN Library Services</a:t>
            </a:r>
          </a:p>
        </p:txBody>
      </p:sp>
      <p:sp>
        <p:nvSpPr>
          <p:cNvPr id="8" name="Slide Number Placeholder 7">
            <a:extLst>
              <a:ext uri="{FF2B5EF4-FFF2-40B4-BE49-F238E27FC236}">
                <a16:creationId xmlns:a16="http://schemas.microsoft.com/office/drawing/2014/main" id="{A1C129C7-0262-7F49-B9C4-A722BFCC00D4}"/>
              </a:ext>
            </a:extLst>
          </p:cNvPr>
          <p:cNvSpPr>
            <a:spLocks noGrp="1"/>
          </p:cNvSpPr>
          <p:nvPr>
            <p:ph type="sldNum" sz="quarter" idx="12"/>
          </p:nvPr>
        </p:nvSpPr>
        <p:spPr/>
        <p:txBody>
          <a:bodyPr/>
          <a:lstStyle/>
          <a:p>
            <a:fld id="{1FAA610F-65FB-4D76-A9F7-0135426F9A2E}" type="slidenum">
              <a:rPr lang="en-US" smtClean="0"/>
              <a:t>28</a:t>
            </a:fld>
            <a:endParaRPr lang="en-US"/>
          </a:p>
        </p:txBody>
      </p:sp>
      <p:sp>
        <p:nvSpPr>
          <p:cNvPr id="9" name="Date Placeholder 8">
            <a:extLst>
              <a:ext uri="{FF2B5EF4-FFF2-40B4-BE49-F238E27FC236}">
                <a16:creationId xmlns:a16="http://schemas.microsoft.com/office/drawing/2014/main" id="{F39BE865-B6C4-DCF2-4366-EDE97DEF31D4}"/>
              </a:ext>
            </a:extLst>
          </p:cNvPr>
          <p:cNvSpPr>
            <a:spLocks noGrp="1"/>
          </p:cNvSpPr>
          <p:nvPr>
            <p:ph type="dt" sz="half" idx="13"/>
          </p:nvPr>
        </p:nvSpPr>
        <p:spPr/>
        <p:txBody>
          <a:bodyPr/>
          <a:lstStyle/>
          <a:p>
            <a:fld id="{0F5C9A9B-D1AA-4AC1-8FB5-7E3684919E9D}" type="datetime4">
              <a:rPr lang="en-US" smtClean="0"/>
              <a:t>September 9, 2024</a:t>
            </a:fld>
            <a:endParaRPr lang="en-US"/>
          </a:p>
        </p:txBody>
      </p:sp>
    </p:spTree>
    <p:extLst>
      <p:ext uri="{BB962C8B-B14F-4D97-AF65-F5344CB8AC3E}">
        <p14:creationId xmlns:p14="http://schemas.microsoft.com/office/powerpoint/2010/main" val="676363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05E2F-CE07-4DCE-FF77-11EC6CF57C32}"/>
              </a:ext>
            </a:extLst>
          </p:cNvPr>
          <p:cNvSpPr>
            <a:spLocks noGrp="1"/>
          </p:cNvSpPr>
          <p:nvPr>
            <p:ph type="title"/>
          </p:nvPr>
        </p:nvSpPr>
        <p:spPr/>
        <p:txBody>
          <a:bodyPr/>
          <a:lstStyle/>
          <a:p>
            <a:r>
              <a:rPr lang="en-US"/>
              <a:t>Patron Point</a:t>
            </a:r>
          </a:p>
        </p:txBody>
      </p:sp>
      <p:pic>
        <p:nvPicPr>
          <p:cNvPr id="9" name="Content Placeholder 8">
            <a:extLst>
              <a:ext uri="{FF2B5EF4-FFF2-40B4-BE49-F238E27FC236}">
                <a16:creationId xmlns:a16="http://schemas.microsoft.com/office/drawing/2014/main" id="{1A6AAA00-DDA4-96FB-1717-EEE64D4B1412}"/>
              </a:ext>
            </a:extLst>
          </p:cNvPr>
          <p:cNvPicPr>
            <a:picLocks noGrp="1" noChangeAspect="1"/>
          </p:cNvPicPr>
          <p:nvPr>
            <p:ph idx="1"/>
          </p:nvPr>
        </p:nvPicPr>
        <p:blipFill>
          <a:blip r:embed="rId3"/>
          <a:stretch>
            <a:fillRect/>
          </a:stretch>
        </p:blipFill>
        <p:spPr>
          <a:xfrm>
            <a:off x="6484940" y="241633"/>
            <a:ext cx="4114800" cy="5619417"/>
          </a:xfrm>
          <a:ln>
            <a:solidFill>
              <a:schemeClr val="accent1"/>
            </a:solidFill>
          </a:ln>
        </p:spPr>
      </p:pic>
      <p:sp>
        <p:nvSpPr>
          <p:cNvPr id="4" name="Text Placeholder 3">
            <a:extLst>
              <a:ext uri="{FF2B5EF4-FFF2-40B4-BE49-F238E27FC236}">
                <a16:creationId xmlns:a16="http://schemas.microsoft.com/office/drawing/2014/main" id="{E85E5464-3B03-AE84-6434-8D5F703B51A0}"/>
              </a:ext>
            </a:extLst>
          </p:cNvPr>
          <p:cNvSpPr>
            <a:spLocks noGrp="1"/>
          </p:cNvSpPr>
          <p:nvPr>
            <p:ph type="body" sz="half" idx="2"/>
          </p:nvPr>
        </p:nvSpPr>
        <p:spPr/>
        <p:txBody>
          <a:bodyPr/>
          <a:lstStyle/>
          <a:p>
            <a:r>
              <a:rPr lang="en-US"/>
              <a:t>Indian Prairie Public Library District</a:t>
            </a:r>
          </a:p>
        </p:txBody>
      </p:sp>
      <p:sp>
        <p:nvSpPr>
          <p:cNvPr id="5" name="Footer Placeholder 4">
            <a:extLst>
              <a:ext uri="{FF2B5EF4-FFF2-40B4-BE49-F238E27FC236}">
                <a16:creationId xmlns:a16="http://schemas.microsoft.com/office/drawing/2014/main" id="{09C1D4B0-786C-6CEE-B39B-34174D1D4535}"/>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DCA823D-AAC5-8356-855A-B9515F7AFCED}"/>
              </a:ext>
            </a:extLst>
          </p:cNvPr>
          <p:cNvSpPr>
            <a:spLocks noGrp="1"/>
          </p:cNvSpPr>
          <p:nvPr>
            <p:ph type="sldNum" sz="quarter" idx="12"/>
          </p:nvPr>
        </p:nvSpPr>
        <p:spPr/>
        <p:txBody>
          <a:bodyPr/>
          <a:lstStyle/>
          <a:p>
            <a:fld id="{1FAA610F-65FB-4D76-A9F7-0135426F9A2E}" type="slidenum">
              <a:rPr lang="en-US" smtClean="0"/>
              <a:t>29</a:t>
            </a:fld>
            <a:endParaRPr lang="en-US"/>
          </a:p>
        </p:txBody>
      </p:sp>
      <p:sp>
        <p:nvSpPr>
          <p:cNvPr id="7" name="Date Placeholder 6">
            <a:extLst>
              <a:ext uri="{FF2B5EF4-FFF2-40B4-BE49-F238E27FC236}">
                <a16:creationId xmlns:a16="http://schemas.microsoft.com/office/drawing/2014/main" id="{85C9E172-8D3F-9FFE-50F9-C5D135193643}"/>
              </a:ext>
            </a:extLst>
          </p:cNvPr>
          <p:cNvSpPr>
            <a:spLocks noGrp="1"/>
          </p:cNvSpPr>
          <p:nvPr>
            <p:ph type="dt" sz="half" idx="13"/>
          </p:nvPr>
        </p:nvSpPr>
        <p:spPr/>
        <p:txBody>
          <a:bodyPr/>
          <a:lstStyle/>
          <a:p>
            <a:fld id="{69D110A1-1339-49BC-A0D7-38CE24E36754}" type="datetime4">
              <a:rPr lang="en-US" smtClean="0"/>
              <a:t>September 9, 2024</a:t>
            </a:fld>
            <a:endParaRPr lang="en-US"/>
          </a:p>
        </p:txBody>
      </p:sp>
    </p:spTree>
    <p:extLst>
      <p:ext uri="{BB962C8B-B14F-4D97-AF65-F5344CB8AC3E}">
        <p14:creationId xmlns:p14="http://schemas.microsoft.com/office/powerpoint/2010/main" val="34434561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7F5B6A8-E912-7E76-75CD-670CCD4F6983}"/>
              </a:ext>
            </a:extLst>
          </p:cNvPr>
          <p:cNvSpPr>
            <a:spLocks noGrp="1"/>
          </p:cNvSpPr>
          <p:nvPr>
            <p:ph type="title"/>
          </p:nvPr>
        </p:nvSpPr>
        <p:spPr/>
        <p:txBody>
          <a:bodyPr/>
          <a:lstStyle/>
          <a:p>
            <a:r>
              <a:rPr lang="en-US"/>
              <a:t>Card renewals</a:t>
            </a:r>
          </a:p>
        </p:txBody>
      </p:sp>
      <p:sp>
        <p:nvSpPr>
          <p:cNvPr id="11" name="Content Placeholder 10">
            <a:extLst>
              <a:ext uri="{FF2B5EF4-FFF2-40B4-BE49-F238E27FC236}">
                <a16:creationId xmlns:a16="http://schemas.microsoft.com/office/drawing/2014/main" id="{53CAAA7E-2BD3-1387-67FE-8FF63C02E609}"/>
              </a:ext>
            </a:extLst>
          </p:cNvPr>
          <p:cNvSpPr>
            <a:spLocks noGrp="1"/>
          </p:cNvSpPr>
          <p:nvPr>
            <p:ph idx="1"/>
          </p:nvPr>
        </p:nvSpPr>
        <p:spPr/>
        <p:txBody>
          <a:bodyPr/>
          <a:lstStyle/>
          <a:p>
            <a:pPr marL="0" indent="0">
              <a:buNone/>
            </a:pPr>
            <a:r>
              <a:rPr lang="en-US"/>
              <a:t>Card renewals presents issues with ongoing cost &amp; security.</a:t>
            </a:r>
          </a:p>
          <a:p>
            <a:r>
              <a:rPr lang="en-US"/>
              <a:t>Requires storage of patron data outside of the Symphony ILS, so there are additional privacy and security concerns.</a:t>
            </a:r>
          </a:p>
          <a:p>
            <a:r>
              <a:rPr lang="en-US"/>
              <a:t>Many SWAN libraries use an expiration date of NEVER.</a:t>
            </a:r>
            <a:br>
              <a:rPr lang="en-US"/>
            </a:br>
            <a:endParaRPr lang="en-US"/>
          </a:p>
        </p:txBody>
      </p:sp>
      <p:sp>
        <p:nvSpPr>
          <p:cNvPr id="12" name="Text Placeholder 11">
            <a:extLst>
              <a:ext uri="{FF2B5EF4-FFF2-40B4-BE49-F238E27FC236}">
                <a16:creationId xmlns:a16="http://schemas.microsoft.com/office/drawing/2014/main" id="{4EDEEC72-ABDC-9A06-3CA7-2F37B9ECCD35}"/>
              </a:ext>
            </a:extLst>
          </p:cNvPr>
          <p:cNvSpPr>
            <a:spLocks noGrp="1"/>
          </p:cNvSpPr>
          <p:nvPr>
            <p:ph type="body" sz="half" idx="2"/>
          </p:nvPr>
        </p:nvSpPr>
        <p:spPr>
          <a:xfrm>
            <a:off x="655094" y="3429000"/>
            <a:ext cx="3385278" cy="2439988"/>
          </a:xfrm>
        </p:spPr>
        <p:txBody>
          <a:bodyPr/>
          <a:lstStyle/>
          <a:p>
            <a:r>
              <a:rPr lang="en-US"/>
              <a:t>Online registration and card renewal are typically two separate processes and tools.</a:t>
            </a:r>
          </a:p>
        </p:txBody>
      </p:sp>
      <p:sp>
        <p:nvSpPr>
          <p:cNvPr id="3" name="Footer Placeholder 2">
            <a:extLst>
              <a:ext uri="{FF2B5EF4-FFF2-40B4-BE49-F238E27FC236}">
                <a16:creationId xmlns:a16="http://schemas.microsoft.com/office/drawing/2014/main" id="{A5C541D1-C237-A7F3-1120-5C8575FCED2C}"/>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63DD6BA3-5CAE-012F-FCDE-244F938CB45C}"/>
              </a:ext>
            </a:extLst>
          </p:cNvPr>
          <p:cNvSpPr>
            <a:spLocks noGrp="1"/>
          </p:cNvSpPr>
          <p:nvPr>
            <p:ph type="sldNum" sz="quarter" idx="12"/>
          </p:nvPr>
        </p:nvSpPr>
        <p:spPr/>
        <p:txBody>
          <a:bodyPr/>
          <a:lstStyle/>
          <a:p>
            <a:fld id="{1FAA610F-65FB-4D76-A9F7-0135426F9A2E}" type="slidenum">
              <a:rPr lang="en-US" smtClean="0"/>
              <a:t>30</a:t>
            </a:fld>
            <a:endParaRPr lang="en-US"/>
          </a:p>
        </p:txBody>
      </p:sp>
      <p:sp>
        <p:nvSpPr>
          <p:cNvPr id="6" name="Date Placeholder 5">
            <a:extLst>
              <a:ext uri="{FF2B5EF4-FFF2-40B4-BE49-F238E27FC236}">
                <a16:creationId xmlns:a16="http://schemas.microsoft.com/office/drawing/2014/main" id="{347B372F-101E-3B93-413F-CEC9472CEBD1}"/>
              </a:ext>
            </a:extLst>
          </p:cNvPr>
          <p:cNvSpPr>
            <a:spLocks noGrp="1"/>
          </p:cNvSpPr>
          <p:nvPr>
            <p:ph type="dt" sz="half" idx="13"/>
          </p:nvPr>
        </p:nvSpPr>
        <p:spPr/>
        <p:txBody>
          <a:bodyPr/>
          <a:lstStyle/>
          <a:p>
            <a:fld id="{A99684E3-A0FF-49CA-B05E-EC4BBEDCAE69}" type="datetime4">
              <a:rPr lang="en-US" smtClean="0"/>
              <a:t>September 9, 2024</a:t>
            </a:fld>
            <a:endParaRPr lang="en-US"/>
          </a:p>
        </p:txBody>
      </p:sp>
    </p:spTree>
    <p:extLst>
      <p:ext uri="{BB962C8B-B14F-4D97-AF65-F5344CB8AC3E}">
        <p14:creationId xmlns:p14="http://schemas.microsoft.com/office/powerpoint/2010/main" val="410413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7A98D-16D2-A6E5-EE4F-130D8CC9C7C8}"/>
              </a:ext>
            </a:extLst>
          </p:cNvPr>
          <p:cNvSpPr>
            <a:spLocks noGrp="1"/>
          </p:cNvSpPr>
          <p:nvPr>
            <p:ph type="title"/>
          </p:nvPr>
        </p:nvSpPr>
        <p:spPr/>
        <p:txBody>
          <a:bodyPr/>
          <a:lstStyle/>
          <a:p>
            <a:r>
              <a:rPr lang="en-US"/>
              <a:t>Discussion</a:t>
            </a:r>
          </a:p>
        </p:txBody>
      </p:sp>
      <p:sp>
        <p:nvSpPr>
          <p:cNvPr id="3" name="Text Placeholder 2">
            <a:extLst>
              <a:ext uri="{FF2B5EF4-FFF2-40B4-BE49-F238E27FC236}">
                <a16:creationId xmlns:a16="http://schemas.microsoft.com/office/drawing/2014/main" id="{247EF1B1-2A8F-5520-97C2-6D8232043DED}"/>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1BB06AA9-888A-FEB0-D274-8DC5833C38BD}"/>
              </a:ext>
            </a:extLst>
          </p:cNvPr>
          <p:cNvSpPr>
            <a:spLocks noGrp="1"/>
          </p:cNvSpPr>
          <p:nvPr>
            <p:ph type="ftr" sz="quarter" idx="11"/>
          </p:nvPr>
        </p:nvSpPr>
        <p:spPr/>
        <p:txBody>
          <a:bodyPr/>
          <a:lstStyle/>
          <a:p>
            <a:r>
              <a:rPr lang="en-US"/>
              <a:t>SWAN Library Services</a:t>
            </a:r>
          </a:p>
        </p:txBody>
      </p:sp>
      <p:sp>
        <p:nvSpPr>
          <p:cNvPr id="5" name="Date Placeholder 4">
            <a:extLst>
              <a:ext uri="{FF2B5EF4-FFF2-40B4-BE49-F238E27FC236}">
                <a16:creationId xmlns:a16="http://schemas.microsoft.com/office/drawing/2014/main" id="{4028FDC8-3233-7A0C-1D58-7646A43492AE}"/>
              </a:ext>
            </a:extLst>
          </p:cNvPr>
          <p:cNvSpPr>
            <a:spLocks noGrp="1"/>
          </p:cNvSpPr>
          <p:nvPr>
            <p:ph type="dt" sz="half" idx="2"/>
          </p:nvPr>
        </p:nvSpPr>
        <p:spPr/>
        <p:txBody>
          <a:bodyPr/>
          <a:lstStyle/>
          <a:p>
            <a:fld id="{238D10E8-F5EF-4030-9DD4-58F7E5E696F1}" type="datetime4">
              <a:rPr lang="en-US" smtClean="0"/>
              <a:t>September 9, 2024</a:t>
            </a:fld>
            <a:endParaRPr lang="en-US"/>
          </a:p>
        </p:txBody>
      </p:sp>
      <p:sp>
        <p:nvSpPr>
          <p:cNvPr id="6" name="Slide Number Placeholder 5">
            <a:extLst>
              <a:ext uri="{FF2B5EF4-FFF2-40B4-BE49-F238E27FC236}">
                <a16:creationId xmlns:a16="http://schemas.microsoft.com/office/drawing/2014/main" id="{CAEFFFB7-EEF2-F954-7047-363C62DEFD0E}"/>
              </a:ext>
            </a:extLst>
          </p:cNvPr>
          <p:cNvSpPr>
            <a:spLocks noGrp="1"/>
          </p:cNvSpPr>
          <p:nvPr>
            <p:ph type="sldNum" sz="quarter" idx="12"/>
          </p:nvPr>
        </p:nvSpPr>
        <p:spPr/>
        <p:txBody>
          <a:bodyPr/>
          <a:lstStyle/>
          <a:p>
            <a:fld id="{1FAA610F-65FB-4D76-A9F7-0135426F9A2E}" type="slidenum">
              <a:rPr lang="en-US" smtClean="0"/>
              <a:pPr/>
              <a:t>31</a:t>
            </a:fld>
            <a:endParaRPr lang="en-US"/>
          </a:p>
        </p:txBody>
      </p:sp>
    </p:spTree>
    <p:extLst>
      <p:ext uri="{BB962C8B-B14F-4D97-AF65-F5344CB8AC3E}">
        <p14:creationId xmlns:p14="http://schemas.microsoft.com/office/powerpoint/2010/main" val="1745100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98751-3380-C766-1C0C-9EB78702E3E0}"/>
              </a:ext>
            </a:extLst>
          </p:cNvPr>
          <p:cNvSpPr>
            <a:spLocks noGrp="1"/>
          </p:cNvSpPr>
          <p:nvPr>
            <p:ph type="title"/>
          </p:nvPr>
        </p:nvSpPr>
        <p:spPr/>
        <p:txBody>
          <a:bodyPr/>
          <a:lstStyle/>
          <a:p>
            <a:r>
              <a:rPr lang="en-US"/>
              <a:t>SWAN Expo recap</a:t>
            </a:r>
          </a:p>
        </p:txBody>
      </p:sp>
      <p:sp>
        <p:nvSpPr>
          <p:cNvPr id="3" name="Text Placeholder 2">
            <a:extLst>
              <a:ext uri="{FF2B5EF4-FFF2-40B4-BE49-F238E27FC236}">
                <a16:creationId xmlns:a16="http://schemas.microsoft.com/office/drawing/2014/main" id="{1FEF45BB-7AB7-DDEB-3F7D-F67709378EEB}"/>
              </a:ext>
            </a:extLst>
          </p:cNvPr>
          <p:cNvSpPr>
            <a:spLocks noGrp="1"/>
          </p:cNvSpPr>
          <p:nvPr>
            <p:ph type="body" idx="1"/>
          </p:nvPr>
        </p:nvSpPr>
        <p:spPr/>
        <p:txBody>
          <a:bodyPr/>
          <a:lstStyle/>
          <a:p>
            <a:r>
              <a:rPr lang="en-US"/>
              <a:t>Aaron Skog, SWAN Executive Director</a:t>
            </a:r>
          </a:p>
        </p:txBody>
      </p:sp>
    </p:spTree>
    <p:extLst>
      <p:ext uri="{BB962C8B-B14F-4D97-AF65-F5344CB8AC3E}">
        <p14:creationId xmlns:p14="http://schemas.microsoft.com/office/powerpoint/2010/main" val="1572288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EEFBC-E5A2-8415-863F-E24CF7C6751E}"/>
              </a:ext>
            </a:extLst>
          </p:cNvPr>
          <p:cNvSpPr>
            <a:spLocks noGrp="1"/>
          </p:cNvSpPr>
          <p:nvPr>
            <p:ph type="title"/>
          </p:nvPr>
        </p:nvSpPr>
        <p:spPr/>
        <p:txBody>
          <a:bodyPr>
            <a:normAutofit/>
          </a:bodyPr>
          <a:lstStyle/>
          <a:p>
            <a:r>
              <a:rPr lang="en-US" sz="4400">
                <a:ea typeface="Source Sans Pro SemiBold"/>
              </a:rPr>
              <a:t>SWAN Expo </a:t>
            </a:r>
          </a:p>
        </p:txBody>
      </p:sp>
      <p:sp>
        <p:nvSpPr>
          <p:cNvPr id="4" name="Content Placeholder 3">
            <a:extLst>
              <a:ext uri="{FF2B5EF4-FFF2-40B4-BE49-F238E27FC236}">
                <a16:creationId xmlns:a16="http://schemas.microsoft.com/office/drawing/2014/main" id="{0944F450-2BB5-E56A-D8F6-B737FC3AE3CE}"/>
              </a:ext>
            </a:extLst>
          </p:cNvPr>
          <p:cNvSpPr>
            <a:spLocks noGrp="1"/>
          </p:cNvSpPr>
          <p:nvPr>
            <p:ph idx="1"/>
          </p:nvPr>
        </p:nvSpPr>
        <p:spPr>
          <a:xfrm>
            <a:off x="4907672" y="66675"/>
            <a:ext cx="6808078" cy="6273174"/>
          </a:xfrm>
        </p:spPr>
        <p:txBody>
          <a:bodyPr vert="horz" lIns="91440" tIns="45720" rIns="91440" bIns="45720" rtlCol="0" anchor="t">
            <a:normAutofit fontScale="85000" lnSpcReduction="20000"/>
          </a:bodyPr>
          <a:lstStyle/>
          <a:p>
            <a:pPr marL="0" indent="0">
              <a:buNone/>
            </a:pPr>
            <a:endParaRPr lang="en-US" sz="2000">
              <a:ea typeface="Source Sans Pro"/>
            </a:endParaRPr>
          </a:p>
          <a:p>
            <a:r>
              <a:rPr lang="en-US" sz="2000">
                <a:ea typeface="Source Sans Pro"/>
              </a:rPr>
              <a:t>Workshops and presentations</a:t>
            </a:r>
          </a:p>
          <a:p>
            <a:pPr lvl="1"/>
            <a:r>
              <a:rPr lang="en-US" sz="1600">
                <a:ea typeface="Source Sans Pro"/>
              </a:rPr>
              <a:t>From Confusion to Confidence: Improving Mental Health Crisis Intervention</a:t>
            </a:r>
          </a:p>
          <a:p>
            <a:pPr lvl="1"/>
            <a:r>
              <a:rPr lang="en-US" sz="1600">
                <a:ea typeface="Source Sans Pro"/>
              </a:rPr>
              <a:t>Keynote: State of SWAN</a:t>
            </a:r>
          </a:p>
          <a:p>
            <a:pPr lvl="1"/>
            <a:r>
              <a:rPr lang="en-US" sz="1600">
                <a:ea typeface="Source Sans Pro"/>
              </a:rPr>
              <a:t>NAMI consultation session</a:t>
            </a:r>
          </a:p>
          <a:p>
            <a:pPr lvl="1"/>
            <a:r>
              <a:rPr lang="en-US" sz="1600" err="1">
                <a:ea typeface="Source Sans Pro"/>
              </a:rPr>
              <a:t>MobileStaff</a:t>
            </a:r>
            <a:r>
              <a:rPr lang="en-US" sz="1600">
                <a:ea typeface="Source Sans Pro"/>
              </a:rPr>
              <a:t> consultation: bring your library device or learn about how to enhance your tablet experience</a:t>
            </a:r>
          </a:p>
          <a:p>
            <a:pPr lvl="1"/>
            <a:r>
              <a:rPr lang="en-US" sz="1600">
                <a:ea typeface="Source Sans Pro"/>
              </a:rPr>
              <a:t>BLUEcloud Analytics Q&amp;A for public services</a:t>
            </a:r>
          </a:p>
          <a:p>
            <a:pPr lvl="1"/>
            <a:r>
              <a:rPr lang="en-US" sz="1600">
                <a:ea typeface="Source Sans Pro"/>
              </a:rPr>
              <a:t>Crisis plans from an HR perspective</a:t>
            </a:r>
          </a:p>
          <a:p>
            <a:pPr lvl="1"/>
            <a:r>
              <a:rPr lang="en-US" sz="1600">
                <a:ea typeface="Source Sans Pro"/>
              </a:rPr>
              <a:t>School partnerships: Issuing student cards</a:t>
            </a:r>
          </a:p>
          <a:p>
            <a:pPr lvl="1"/>
            <a:r>
              <a:rPr lang="en-US" sz="1600">
                <a:ea typeface="Source Sans Pro"/>
              </a:rPr>
              <a:t>BLUEcloud Analytics Q&amp;A for technical services</a:t>
            </a:r>
          </a:p>
          <a:p>
            <a:pPr lvl="1"/>
            <a:r>
              <a:rPr lang="en-US" sz="1600">
                <a:ea typeface="Source Sans Pro"/>
              </a:rPr>
              <a:t>Basic copyright for library staff</a:t>
            </a:r>
          </a:p>
          <a:p>
            <a:pPr lvl="1"/>
            <a:r>
              <a:rPr lang="en-US" sz="1600">
                <a:ea typeface="Source Sans Pro"/>
              </a:rPr>
              <a:t>Utilizing the Illinois Digital Archives</a:t>
            </a:r>
          </a:p>
          <a:p>
            <a:pPr lvl="1"/>
            <a:r>
              <a:rPr lang="en-US" sz="1600">
                <a:ea typeface="Source Sans Pro"/>
              </a:rPr>
              <a:t>Local records management</a:t>
            </a:r>
          </a:p>
          <a:p>
            <a:pPr lvl="1"/>
            <a:r>
              <a:rPr lang="en-US" sz="1600">
                <a:ea typeface="Source Sans Pro"/>
              </a:rPr>
              <a:t>BLUEcloud Analytics basics</a:t>
            </a:r>
          </a:p>
          <a:p>
            <a:pPr lvl="1"/>
            <a:r>
              <a:rPr lang="en-US" sz="1600">
                <a:ea typeface="Source Sans Pro"/>
              </a:rPr>
              <a:t>Aspen for library staff</a:t>
            </a:r>
          </a:p>
          <a:p>
            <a:pPr lvl="1"/>
            <a:r>
              <a:rPr lang="en-US" sz="1600">
                <a:ea typeface="Source Sans Pro"/>
              </a:rPr>
              <a:t>Collection management: Weeding, storage, renovations</a:t>
            </a:r>
          </a:p>
          <a:p>
            <a:pPr lvl="1"/>
            <a:r>
              <a:rPr lang="en-US" sz="1600">
                <a:ea typeface="Source Sans Pro"/>
              </a:rPr>
              <a:t>Library newcomers &amp; the immigrant experience</a:t>
            </a:r>
          </a:p>
          <a:p>
            <a:pPr lvl="1"/>
            <a:r>
              <a:rPr lang="en-US" sz="1600">
                <a:ea typeface="Source Sans Pro"/>
              </a:rPr>
              <a:t>Circulation best practices: Moments at the service desk</a:t>
            </a:r>
          </a:p>
          <a:p>
            <a:pPr lvl="1"/>
            <a:r>
              <a:rPr lang="en-US" sz="1600">
                <a:ea typeface="Source Sans Pro"/>
              </a:rPr>
              <a:t>Be a WorkFlows detective: Following clues to unravel confusing service scenarios</a:t>
            </a:r>
          </a:p>
          <a:p>
            <a:pPr lvl="1"/>
            <a:r>
              <a:rPr lang="en-US" sz="1600">
                <a:ea typeface="Source Sans Pro"/>
              </a:rPr>
              <a:t>RAILS delivery: Bins, bags, and beyond!</a:t>
            </a:r>
          </a:p>
          <a:p>
            <a:r>
              <a:rPr lang="en-US" sz="2000">
                <a:ea typeface="Source Sans Pro"/>
              </a:rPr>
              <a:t>Roundtables</a:t>
            </a:r>
          </a:p>
          <a:p>
            <a:pPr lvl="1"/>
            <a:r>
              <a:rPr lang="en-US" sz="1600">
                <a:ea typeface="Source Sans Pro"/>
              </a:rPr>
              <a:t>Roundtable: Staff development, library in-service days, &amp; what libraries do for fun</a:t>
            </a:r>
          </a:p>
          <a:p>
            <a:pPr lvl="1"/>
            <a:r>
              <a:rPr lang="en-US" sz="1600">
                <a:ea typeface="Source Sans Pro"/>
              </a:rPr>
              <a:t>Roundtable: Self Care in the Balance of Work &amp; Life (NAMI)</a:t>
            </a:r>
          </a:p>
          <a:p>
            <a:pPr lvl="1"/>
            <a:r>
              <a:rPr lang="en-US" sz="1600">
                <a:ea typeface="Source Sans Pro"/>
              </a:rPr>
              <a:t>Roundtable: How to deal with difficult service scenarios</a:t>
            </a:r>
          </a:p>
        </p:txBody>
      </p:sp>
      <p:sp>
        <p:nvSpPr>
          <p:cNvPr id="8" name="Text Placeholder 7">
            <a:extLst>
              <a:ext uri="{FF2B5EF4-FFF2-40B4-BE49-F238E27FC236}">
                <a16:creationId xmlns:a16="http://schemas.microsoft.com/office/drawing/2014/main" id="{EEF3C0A7-9BE6-AC75-DA06-C4053A20CA9C}"/>
              </a:ext>
            </a:extLst>
          </p:cNvPr>
          <p:cNvSpPr>
            <a:spLocks noGrp="1"/>
          </p:cNvSpPr>
          <p:nvPr>
            <p:ph type="body" sz="half" idx="2"/>
          </p:nvPr>
        </p:nvSpPr>
        <p:spPr>
          <a:xfrm>
            <a:off x="655094" y="3284536"/>
            <a:ext cx="3259681" cy="2584452"/>
          </a:xfrm>
        </p:spPr>
        <p:txBody>
          <a:bodyPr/>
          <a:lstStyle/>
          <a:p>
            <a:endParaRPr lang="en-US"/>
          </a:p>
        </p:txBody>
      </p:sp>
      <p:sp>
        <p:nvSpPr>
          <p:cNvPr id="6" name="Footer Placeholder 5">
            <a:extLst>
              <a:ext uri="{FF2B5EF4-FFF2-40B4-BE49-F238E27FC236}">
                <a16:creationId xmlns:a16="http://schemas.microsoft.com/office/drawing/2014/main" id="{3249486F-AFA7-46A8-AA94-EB0CA70728F6}"/>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FC331AB1-2C6B-3047-0023-C4727E757470}"/>
              </a:ext>
            </a:extLst>
          </p:cNvPr>
          <p:cNvSpPr>
            <a:spLocks noGrp="1"/>
          </p:cNvSpPr>
          <p:nvPr>
            <p:ph type="sldNum" sz="quarter" idx="12"/>
          </p:nvPr>
        </p:nvSpPr>
        <p:spPr/>
        <p:txBody>
          <a:bodyPr/>
          <a:lstStyle/>
          <a:p>
            <a:fld id="{1FAA610F-65FB-4D76-A9F7-0135426F9A2E}" type="slidenum">
              <a:rPr lang="en-US" smtClean="0"/>
              <a:t>33</a:t>
            </a:fld>
            <a:endParaRPr lang="en-US"/>
          </a:p>
        </p:txBody>
      </p:sp>
      <p:sp>
        <p:nvSpPr>
          <p:cNvPr id="5" name="Date Placeholder 4">
            <a:extLst>
              <a:ext uri="{FF2B5EF4-FFF2-40B4-BE49-F238E27FC236}">
                <a16:creationId xmlns:a16="http://schemas.microsoft.com/office/drawing/2014/main" id="{08B6E9DB-4E58-8306-7A9E-1C2285612934}"/>
              </a:ext>
            </a:extLst>
          </p:cNvPr>
          <p:cNvSpPr>
            <a:spLocks noGrp="1"/>
          </p:cNvSpPr>
          <p:nvPr>
            <p:ph type="dt" sz="half" idx="13"/>
          </p:nvPr>
        </p:nvSpPr>
        <p:spPr/>
        <p:txBody>
          <a:bodyPr/>
          <a:lstStyle/>
          <a:p>
            <a:fld id="{3B511C61-DAC0-4F98-B858-B71E6CBFB21D}" type="datetime4">
              <a:rPr lang="en-US" smtClean="0"/>
              <a:pPr/>
              <a:t>September 9, 2024</a:t>
            </a:fld>
            <a:endParaRPr lang="en-US"/>
          </a:p>
        </p:txBody>
      </p:sp>
    </p:spTree>
    <p:extLst>
      <p:ext uri="{BB962C8B-B14F-4D97-AF65-F5344CB8AC3E}">
        <p14:creationId xmlns:p14="http://schemas.microsoft.com/office/powerpoint/2010/main" val="34390116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5C9F3AA4-A1B2-488A-4C5E-66DA0238DAF2}"/>
              </a:ext>
            </a:extLst>
          </p:cNvPr>
          <p:cNvSpPr>
            <a:spLocks noGrp="1"/>
          </p:cNvSpPr>
          <p:nvPr>
            <p:ph type="title"/>
          </p:nvPr>
        </p:nvSpPr>
        <p:spPr/>
        <p:txBody>
          <a:bodyPr/>
          <a:lstStyle/>
          <a:p>
            <a:r>
              <a:rPr lang="en-US"/>
              <a:t>52 attending libraries, 227 staff</a:t>
            </a:r>
          </a:p>
        </p:txBody>
      </p:sp>
      <p:graphicFrame>
        <p:nvGraphicFramePr>
          <p:cNvPr id="26" name="Content Placeholder 25">
            <a:extLst>
              <a:ext uri="{FF2B5EF4-FFF2-40B4-BE49-F238E27FC236}">
                <a16:creationId xmlns:a16="http://schemas.microsoft.com/office/drawing/2014/main" id="{233F011E-1616-3F7C-0588-695D70BEDEEF}"/>
              </a:ext>
            </a:extLst>
          </p:cNvPr>
          <p:cNvGraphicFramePr>
            <a:graphicFrameLocks noGrp="1"/>
          </p:cNvGraphicFramePr>
          <p:nvPr>
            <p:ph sz="half" idx="1"/>
            <p:extLst>
              <p:ext uri="{D42A27DB-BD31-4B8C-83A1-F6EECF244321}">
                <p14:modId xmlns:p14="http://schemas.microsoft.com/office/powerpoint/2010/main" val="2592672951"/>
              </p:ext>
            </p:extLst>
          </p:nvPr>
        </p:nvGraphicFramePr>
        <p:xfrm>
          <a:off x="838200" y="1438275"/>
          <a:ext cx="5181599" cy="4864067"/>
        </p:xfrm>
        <a:graphic>
          <a:graphicData uri="http://schemas.openxmlformats.org/drawingml/2006/table">
            <a:tbl>
              <a:tblPr>
                <a:tableStyleId>{AF606853-7671-496A-8E4F-DF71F8EC918B}</a:tableStyleId>
              </a:tblPr>
              <a:tblGrid>
                <a:gridCol w="4247451">
                  <a:extLst>
                    <a:ext uri="{9D8B030D-6E8A-4147-A177-3AD203B41FA5}">
                      <a16:colId xmlns:a16="http://schemas.microsoft.com/office/drawing/2014/main" val="1931608584"/>
                    </a:ext>
                  </a:extLst>
                </a:gridCol>
                <a:gridCol w="934148">
                  <a:extLst>
                    <a:ext uri="{9D8B030D-6E8A-4147-A177-3AD203B41FA5}">
                      <a16:colId xmlns:a16="http://schemas.microsoft.com/office/drawing/2014/main" val="3013541123"/>
                    </a:ext>
                  </a:extLst>
                </a:gridCol>
              </a:tblGrid>
              <a:tr h="186720">
                <a:tc>
                  <a:txBody>
                    <a:bodyPr/>
                    <a:lstStyle/>
                    <a:p>
                      <a:pPr algn="l" fontAlgn="b"/>
                      <a:r>
                        <a:rPr lang="en-US" sz="1200" u="none" strike="noStrike">
                          <a:effectLst/>
                        </a:rPr>
                        <a:t>Acorn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3</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750298620"/>
                  </a:ext>
                </a:extLst>
              </a:tr>
              <a:tr h="186720">
                <a:tc>
                  <a:txBody>
                    <a:bodyPr/>
                    <a:lstStyle/>
                    <a:p>
                      <a:pPr algn="l" fontAlgn="b"/>
                      <a:r>
                        <a:rPr lang="en-US" sz="1200" u="none" strike="noStrike">
                          <a:effectLst/>
                        </a:rPr>
                        <a:t>Addison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9</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28336899"/>
                  </a:ext>
                </a:extLst>
              </a:tr>
              <a:tr h="186720">
                <a:tc>
                  <a:txBody>
                    <a:bodyPr/>
                    <a:lstStyle/>
                    <a:p>
                      <a:pPr algn="l" fontAlgn="b"/>
                      <a:r>
                        <a:rPr lang="en-US" sz="1200" u="none" strike="noStrike">
                          <a:effectLst/>
                        </a:rPr>
                        <a:t>Alsip-</a:t>
                      </a:r>
                      <a:r>
                        <a:rPr lang="en-US" sz="1200" u="none" strike="noStrike" err="1">
                          <a:effectLst/>
                        </a:rPr>
                        <a:t>Merrionette</a:t>
                      </a:r>
                      <a:r>
                        <a:rPr lang="en-US" sz="1200" u="none" strike="noStrike">
                          <a:effectLst/>
                        </a:rPr>
                        <a:t> Park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5</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897595591"/>
                  </a:ext>
                </a:extLst>
              </a:tr>
              <a:tr h="186720">
                <a:tc>
                  <a:txBody>
                    <a:bodyPr/>
                    <a:lstStyle/>
                    <a:p>
                      <a:pPr algn="l" fontAlgn="b"/>
                      <a:r>
                        <a:rPr lang="en-US" sz="1200" u="none" strike="noStrike">
                          <a:effectLst/>
                        </a:rPr>
                        <a:t>Batavia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3</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4019217055"/>
                  </a:ext>
                </a:extLst>
              </a:tr>
              <a:tr h="186720">
                <a:tc>
                  <a:txBody>
                    <a:bodyPr/>
                    <a:lstStyle/>
                    <a:p>
                      <a:pPr algn="l" fontAlgn="b"/>
                      <a:r>
                        <a:rPr lang="en-US" sz="1200" u="none" strike="noStrike">
                          <a:effectLst/>
                        </a:rPr>
                        <a:t>Bedford Park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1</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159566002"/>
                  </a:ext>
                </a:extLst>
              </a:tr>
              <a:tr h="187467">
                <a:tc>
                  <a:txBody>
                    <a:bodyPr/>
                    <a:lstStyle/>
                    <a:p>
                      <a:pPr algn="l" fontAlgn="b"/>
                      <a:r>
                        <a:rPr lang="en-US" sz="1200" u="none" strike="noStrike">
                          <a:effectLst/>
                        </a:rPr>
                        <a:t>Bensenville Community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2</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644127145"/>
                  </a:ext>
                </a:extLst>
              </a:tr>
              <a:tr h="186720">
                <a:tc>
                  <a:txBody>
                    <a:bodyPr/>
                    <a:lstStyle/>
                    <a:p>
                      <a:pPr algn="l" fontAlgn="b"/>
                      <a:r>
                        <a:rPr lang="en-US" sz="1200" u="none" strike="noStrike">
                          <a:effectLst/>
                        </a:rPr>
                        <a:t>Berkeley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1</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250816140"/>
                  </a:ext>
                </a:extLst>
              </a:tr>
              <a:tr h="186720">
                <a:tc>
                  <a:txBody>
                    <a:bodyPr/>
                    <a:lstStyle/>
                    <a:p>
                      <a:pPr algn="l" fontAlgn="b"/>
                      <a:r>
                        <a:rPr lang="en-US" sz="1200" u="none" strike="noStrike">
                          <a:effectLst/>
                        </a:rPr>
                        <a:t>Berwyn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9</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016097774"/>
                  </a:ext>
                </a:extLst>
              </a:tr>
              <a:tr h="186720">
                <a:tc>
                  <a:txBody>
                    <a:bodyPr/>
                    <a:lstStyle/>
                    <a:p>
                      <a:pPr algn="l" fontAlgn="b"/>
                      <a:r>
                        <a:rPr lang="en-US" sz="1200" u="none" strike="noStrike">
                          <a:effectLst/>
                        </a:rPr>
                        <a:t>Bloomingdale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3</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637561257"/>
                  </a:ext>
                </a:extLst>
              </a:tr>
              <a:tr h="186720">
                <a:tc>
                  <a:txBody>
                    <a:bodyPr/>
                    <a:lstStyle/>
                    <a:p>
                      <a:pPr algn="l" fontAlgn="b"/>
                      <a:r>
                        <a:rPr lang="en-US" sz="1200" u="none" strike="noStrike">
                          <a:effectLst/>
                        </a:rPr>
                        <a:t>Blue Island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5</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338729517"/>
                  </a:ext>
                </a:extLst>
              </a:tr>
              <a:tr h="186720">
                <a:tc>
                  <a:txBody>
                    <a:bodyPr/>
                    <a:lstStyle/>
                    <a:p>
                      <a:pPr algn="l" fontAlgn="b"/>
                      <a:r>
                        <a:rPr lang="en-US" sz="1200" u="none" strike="noStrike">
                          <a:effectLst/>
                        </a:rPr>
                        <a:t>Broadview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2</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4044460065"/>
                  </a:ext>
                </a:extLst>
              </a:tr>
              <a:tr h="186720">
                <a:tc>
                  <a:txBody>
                    <a:bodyPr/>
                    <a:lstStyle/>
                    <a:p>
                      <a:pPr algn="l" fontAlgn="b"/>
                      <a:r>
                        <a:rPr lang="en-US" sz="1200" u="none" strike="noStrike">
                          <a:effectLst/>
                        </a:rPr>
                        <a:t>Carol Stream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5</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752646636"/>
                  </a:ext>
                </a:extLst>
              </a:tr>
              <a:tr h="186720">
                <a:tc>
                  <a:txBody>
                    <a:bodyPr/>
                    <a:lstStyle/>
                    <a:p>
                      <a:pPr algn="l" fontAlgn="b"/>
                      <a:r>
                        <a:rPr lang="en-US" sz="1200" u="none" strike="noStrike">
                          <a:effectLst/>
                        </a:rPr>
                        <a:t>Chicago Heights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2</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248230187"/>
                  </a:ext>
                </a:extLst>
              </a:tr>
              <a:tr h="186720">
                <a:tc>
                  <a:txBody>
                    <a:bodyPr/>
                    <a:lstStyle/>
                    <a:p>
                      <a:pPr algn="l" fontAlgn="b"/>
                      <a:r>
                        <a:rPr lang="en-US" sz="1200" u="none" strike="noStrike">
                          <a:effectLst/>
                        </a:rPr>
                        <a:t>Crestwood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6</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848008683"/>
                  </a:ext>
                </a:extLst>
              </a:tr>
              <a:tr h="186720">
                <a:tc>
                  <a:txBody>
                    <a:bodyPr/>
                    <a:lstStyle/>
                    <a:p>
                      <a:pPr algn="l" fontAlgn="b"/>
                      <a:r>
                        <a:rPr lang="en-US" sz="1200" u="none" strike="noStrike">
                          <a:effectLst/>
                        </a:rPr>
                        <a:t>Crete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3</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987448978"/>
                  </a:ext>
                </a:extLst>
              </a:tr>
              <a:tr h="186720">
                <a:tc>
                  <a:txBody>
                    <a:bodyPr/>
                    <a:lstStyle/>
                    <a:p>
                      <a:pPr algn="l" fontAlgn="b"/>
                      <a:r>
                        <a:rPr lang="en-US" sz="1200" u="none" strike="noStrike">
                          <a:effectLst/>
                        </a:rPr>
                        <a:t>Dolton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5</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4285505109"/>
                  </a:ext>
                </a:extLst>
              </a:tr>
              <a:tr h="186720">
                <a:tc>
                  <a:txBody>
                    <a:bodyPr/>
                    <a:lstStyle/>
                    <a:p>
                      <a:pPr algn="l" fontAlgn="b"/>
                      <a:r>
                        <a:rPr lang="en-US" sz="1200" u="none" strike="noStrike">
                          <a:effectLst/>
                        </a:rPr>
                        <a:t>Downers Grove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10</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752870324"/>
                  </a:ext>
                </a:extLst>
              </a:tr>
              <a:tr h="186720">
                <a:tc>
                  <a:txBody>
                    <a:bodyPr/>
                    <a:lstStyle/>
                    <a:p>
                      <a:pPr algn="l" fontAlgn="b"/>
                      <a:r>
                        <a:rPr lang="en-US" sz="1200" u="none" strike="noStrike">
                          <a:effectLst/>
                        </a:rPr>
                        <a:t>Eisenhower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4</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4289374012"/>
                  </a:ext>
                </a:extLst>
              </a:tr>
              <a:tr h="186720">
                <a:tc>
                  <a:txBody>
                    <a:bodyPr/>
                    <a:lstStyle/>
                    <a:p>
                      <a:pPr algn="l" fontAlgn="b"/>
                      <a:r>
                        <a:rPr lang="en-US" sz="1200" u="none" strike="noStrike">
                          <a:effectLst/>
                        </a:rPr>
                        <a:t>Evergreen Park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6</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199907240"/>
                  </a:ext>
                </a:extLst>
              </a:tr>
              <a:tr h="186720">
                <a:tc>
                  <a:txBody>
                    <a:bodyPr/>
                    <a:lstStyle/>
                    <a:p>
                      <a:pPr algn="l" fontAlgn="b"/>
                      <a:r>
                        <a:rPr lang="en-US" sz="1200" u="none" strike="noStrike">
                          <a:effectLst/>
                        </a:rPr>
                        <a:t>Forest Park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3</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101844883"/>
                  </a:ext>
                </a:extLst>
              </a:tr>
              <a:tr h="186720">
                <a:tc>
                  <a:txBody>
                    <a:bodyPr/>
                    <a:lstStyle/>
                    <a:p>
                      <a:pPr algn="l" fontAlgn="b"/>
                      <a:r>
                        <a:rPr lang="en-US" sz="1200" u="none" strike="noStrike">
                          <a:effectLst/>
                        </a:rPr>
                        <a:t>Frankfort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2</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352666709"/>
                  </a:ext>
                </a:extLst>
              </a:tr>
              <a:tr h="186720">
                <a:tc>
                  <a:txBody>
                    <a:bodyPr/>
                    <a:lstStyle/>
                    <a:p>
                      <a:pPr algn="l" fontAlgn="b"/>
                      <a:r>
                        <a:rPr lang="en-US" sz="1200" u="none" strike="noStrike">
                          <a:effectLst/>
                        </a:rPr>
                        <a:t>Geneva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8</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794538920"/>
                  </a:ext>
                </a:extLst>
              </a:tr>
              <a:tr h="186720">
                <a:tc>
                  <a:txBody>
                    <a:bodyPr/>
                    <a:lstStyle/>
                    <a:p>
                      <a:pPr algn="l" fontAlgn="b"/>
                      <a:r>
                        <a:rPr lang="en-US" sz="1200" u="none" strike="noStrike">
                          <a:effectLst/>
                        </a:rPr>
                        <a:t>Glen Ellyn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3</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448654571"/>
                  </a:ext>
                </a:extLst>
              </a:tr>
              <a:tr h="186720">
                <a:tc>
                  <a:txBody>
                    <a:bodyPr/>
                    <a:lstStyle/>
                    <a:p>
                      <a:pPr algn="l" fontAlgn="b"/>
                      <a:r>
                        <a:rPr lang="en-US" sz="1200" u="none" strike="noStrike">
                          <a:effectLst/>
                        </a:rPr>
                        <a:t>Hinsdale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3</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223246417"/>
                  </a:ext>
                </a:extLst>
              </a:tr>
              <a:tr h="186720">
                <a:tc>
                  <a:txBody>
                    <a:bodyPr/>
                    <a:lstStyle/>
                    <a:p>
                      <a:pPr algn="l" fontAlgn="b"/>
                      <a:r>
                        <a:rPr lang="en-US" sz="1200" u="none" strike="noStrike">
                          <a:effectLst/>
                        </a:rPr>
                        <a:t>Homewood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1</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774791946"/>
                  </a:ext>
                </a:extLst>
              </a:tr>
              <a:tr h="186720">
                <a:tc>
                  <a:txBody>
                    <a:bodyPr/>
                    <a:lstStyle/>
                    <a:p>
                      <a:pPr algn="l" fontAlgn="b"/>
                      <a:r>
                        <a:rPr lang="en-US" sz="1200" u="none" strike="noStrike">
                          <a:effectLst/>
                        </a:rPr>
                        <a:t>Indian Prairie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200" u="none" strike="noStrike">
                          <a:effectLst/>
                        </a:rPr>
                        <a:t>4</a:t>
                      </a:r>
                      <a:endParaRPr lang="en-US" sz="120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834247502"/>
                  </a:ext>
                </a:extLst>
              </a:tr>
            </a:tbl>
          </a:graphicData>
        </a:graphic>
      </p:graphicFrame>
      <p:graphicFrame>
        <p:nvGraphicFramePr>
          <p:cNvPr id="27" name="Content Placeholder 26">
            <a:extLst>
              <a:ext uri="{FF2B5EF4-FFF2-40B4-BE49-F238E27FC236}">
                <a16:creationId xmlns:a16="http://schemas.microsoft.com/office/drawing/2014/main" id="{E67C1426-83E1-D9C7-3032-5A1D6380032F}"/>
              </a:ext>
            </a:extLst>
          </p:cNvPr>
          <p:cNvGraphicFramePr>
            <a:graphicFrameLocks noGrp="1"/>
          </p:cNvGraphicFramePr>
          <p:nvPr>
            <p:ph sz="half" idx="2"/>
            <p:extLst>
              <p:ext uri="{D42A27DB-BD31-4B8C-83A1-F6EECF244321}">
                <p14:modId xmlns:p14="http://schemas.microsoft.com/office/powerpoint/2010/main" val="2457873000"/>
              </p:ext>
            </p:extLst>
          </p:nvPr>
        </p:nvGraphicFramePr>
        <p:xfrm>
          <a:off x="6172200" y="1437582"/>
          <a:ext cx="5486400" cy="4863664"/>
        </p:xfrm>
        <a:graphic>
          <a:graphicData uri="http://schemas.openxmlformats.org/drawingml/2006/table">
            <a:tbl>
              <a:tblPr>
                <a:tableStyleId>{AF606853-7671-496A-8E4F-DF71F8EC918B}</a:tableStyleId>
              </a:tblPr>
              <a:tblGrid>
                <a:gridCol w="4497302">
                  <a:extLst>
                    <a:ext uri="{9D8B030D-6E8A-4147-A177-3AD203B41FA5}">
                      <a16:colId xmlns:a16="http://schemas.microsoft.com/office/drawing/2014/main" val="1994676228"/>
                    </a:ext>
                  </a:extLst>
                </a:gridCol>
                <a:gridCol w="989098">
                  <a:extLst>
                    <a:ext uri="{9D8B030D-6E8A-4147-A177-3AD203B41FA5}">
                      <a16:colId xmlns:a16="http://schemas.microsoft.com/office/drawing/2014/main" val="3696017107"/>
                    </a:ext>
                  </a:extLst>
                </a:gridCol>
              </a:tblGrid>
              <a:tr h="186749">
                <a:tc>
                  <a:txBody>
                    <a:bodyPr/>
                    <a:lstStyle/>
                    <a:p>
                      <a:pPr algn="l" fontAlgn="b"/>
                      <a:r>
                        <a:rPr lang="en-US" sz="1200" u="none" strike="noStrike">
                          <a:effectLst/>
                        </a:rPr>
                        <a:t>Justice Public Library District </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628854296"/>
                  </a:ext>
                </a:extLst>
              </a:tr>
              <a:tr h="186749">
                <a:tc>
                  <a:txBody>
                    <a:bodyPr/>
                    <a:lstStyle/>
                    <a:p>
                      <a:pPr algn="l" fontAlgn="b"/>
                      <a:r>
                        <a:rPr lang="en-US" sz="1200" u="none" strike="noStrike">
                          <a:effectLst/>
                        </a:rPr>
                        <a:t>LaGrange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8</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061127303"/>
                  </a:ext>
                </a:extLst>
              </a:tr>
              <a:tr h="186749">
                <a:tc>
                  <a:txBody>
                    <a:bodyPr/>
                    <a:lstStyle/>
                    <a:p>
                      <a:pPr algn="l" fontAlgn="b"/>
                      <a:r>
                        <a:rPr lang="en-US" sz="1200" u="none" strike="noStrike">
                          <a:effectLst/>
                        </a:rPr>
                        <a:t>Linda Sokol Francis Brookfield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3</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687160279"/>
                  </a:ext>
                </a:extLst>
              </a:tr>
              <a:tr h="186749">
                <a:tc>
                  <a:txBody>
                    <a:bodyPr/>
                    <a:lstStyle/>
                    <a:p>
                      <a:pPr algn="l" fontAlgn="b"/>
                      <a:r>
                        <a:rPr lang="en-US" sz="1200" u="none" strike="noStrike">
                          <a:effectLst/>
                        </a:rPr>
                        <a:t>Lyons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1</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352549510"/>
                  </a:ext>
                </a:extLst>
              </a:tr>
              <a:tr h="186749">
                <a:tc>
                  <a:txBody>
                    <a:bodyPr/>
                    <a:lstStyle/>
                    <a:p>
                      <a:pPr algn="l" fontAlgn="b"/>
                      <a:r>
                        <a:rPr lang="en-US" sz="1200" u="none" strike="noStrike">
                          <a:effectLst/>
                        </a:rPr>
                        <a:t>Markham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1</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438030958"/>
                  </a:ext>
                </a:extLst>
              </a:tr>
              <a:tr h="186749">
                <a:tc>
                  <a:txBody>
                    <a:bodyPr/>
                    <a:lstStyle/>
                    <a:p>
                      <a:pPr algn="l" fontAlgn="b"/>
                      <a:r>
                        <a:rPr lang="en-US" sz="1200" u="none" strike="noStrike">
                          <a:effectLst/>
                        </a:rPr>
                        <a:t>Matteson Area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8</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796916911"/>
                  </a:ext>
                </a:extLst>
              </a:tr>
              <a:tr h="186749">
                <a:tc>
                  <a:txBody>
                    <a:bodyPr/>
                    <a:lstStyle/>
                    <a:p>
                      <a:pPr algn="l" fontAlgn="b"/>
                      <a:r>
                        <a:rPr lang="en-US" sz="1200" u="none" strike="noStrike">
                          <a:effectLst/>
                        </a:rPr>
                        <a:t>Messenger Public Library of North Aurora</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1</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573055422"/>
                  </a:ext>
                </a:extLst>
              </a:tr>
              <a:tr h="186749">
                <a:tc>
                  <a:txBody>
                    <a:bodyPr/>
                    <a:lstStyle/>
                    <a:p>
                      <a:pPr algn="l" fontAlgn="b"/>
                      <a:r>
                        <a:rPr lang="en-US" sz="1200" u="none" strike="noStrike">
                          <a:effectLst/>
                        </a:rPr>
                        <a:t>Midlothian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3</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538700948"/>
                  </a:ext>
                </a:extLst>
              </a:tr>
              <a:tr h="186749">
                <a:tc>
                  <a:txBody>
                    <a:bodyPr/>
                    <a:lstStyle/>
                    <a:p>
                      <a:pPr algn="l" fontAlgn="b"/>
                      <a:r>
                        <a:rPr lang="en-US" sz="1200" u="none" strike="noStrike">
                          <a:effectLst/>
                        </a:rPr>
                        <a:t>Oak Brook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3</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199034465"/>
                  </a:ext>
                </a:extLst>
              </a:tr>
              <a:tr h="186749">
                <a:tc>
                  <a:txBody>
                    <a:bodyPr/>
                    <a:lstStyle/>
                    <a:p>
                      <a:pPr algn="l" fontAlgn="b"/>
                      <a:r>
                        <a:rPr lang="en-US" sz="1200" u="none" strike="noStrike">
                          <a:effectLst/>
                        </a:rPr>
                        <a:t>Oak Lawn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8</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381525465"/>
                  </a:ext>
                </a:extLst>
              </a:tr>
              <a:tr h="186749">
                <a:tc>
                  <a:txBody>
                    <a:bodyPr/>
                    <a:lstStyle/>
                    <a:p>
                      <a:pPr algn="l" fontAlgn="b"/>
                      <a:r>
                        <a:rPr lang="en-US" sz="1200" u="none" strike="noStrike">
                          <a:effectLst/>
                        </a:rPr>
                        <a:t>Oak Park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7</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253144768"/>
                  </a:ext>
                </a:extLst>
              </a:tr>
              <a:tr h="186749">
                <a:tc>
                  <a:txBody>
                    <a:bodyPr/>
                    <a:lstStyle/>
                    <a:p>
                      <a:pPr algn="l" fontAlgn="b"/>
                      <a:r>
                        <a:rPr lang="en-US" sz="1200" u="none" strike="noStrike">
                          <a:effectLst/>
                        </a:rPr>
                        <a:t>Palos Heights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908840466"/>
                  </a:ext>
                </a:extLst>
              </a:tr>
              <a:tr h="186749">
                <a:tc>
                  <a:txBody>
                    <a:bodyPr/>
                    <a:lstStyle/>
                    <a:p>
                      <a:pPr algn="l" fontAlgn="b"/>
                      <a:r>
                        <a:rPr lang="en-US" sz="1200" u="none" strike="noStrike">
                          <a:effectLst/>
                        </a:rPr>
                        <a:t>Park Forest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3</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485111025"/>
                  </a:ext>
                </a:extLst>
              </a:tr>
              <a:tr h="186749">
                <a:tc>
                  <a:txBody>
                    <a:bodyPr/>
                    <a:lstStyle/>
                    <a:p>
                      <a:pPr algn="l" fontAlgn="b"/>
                      <a:r>
                        <a:rPr lang="en-US" sz="1200" u="none" strike="noStrike">
                          <a:effectLst/>
                        </a:rPr>
                        <a:t>Prairie Trails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694634885"/>
                  </a:ext>
                </a:extLst>
              </a:tr>
              <a:tr h="186749">
                <a:tc>
                  <a:txBody>
                    <a:bodyPr/>
                    <a:lstStyle/>
                    <a:p>
                      <a:pPr algn="l" fontAlgn="b"/>
                      <a:r>
                        <a:rPr lang="en-US" sz="1200" u="none" strike="noStrike">
                          <a:effectLst/>
                        </a:rPr>
                        <a:t>Riverside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254624676"/>
                  </a:ext>
                </a:extLst>
              </a:tr>
              <a:tr h="186749">
                <a:tc>
                  <a:txBody>
                    <a:bodyPr/>
                    <a:lstStyle/>
                    <a:p>
                      <a:pPr algn="l" fontAlgn="b"/>
                      <a:r>
                        <a:rPr lang="en-US" sz="1200" u="none" strike="noStrike">
                          <a:effectLst/>
                        </a:rPr>
                        <a:t>Saint Charles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757895349"/>
                  </a:ext>
                </a:extLst>
              </a:tr>
              <a:tr h="186749">
                <a:tc>
                  <a:txBody>
                    <a:bodyPr/>
                    <a:lstStyle/>
                    <a:p>
                      <a:pPr algn="l" fontAlgn="b"/>
                      <a:r>
                        <a:rPr lang="en-US" sz="1200" u="none" strike="noStrike">
                          <a:effectLst/>
                        </a:rPr>
                        <a:t>South Holland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1</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822435106"/>
                  </a:ext>
                </a:extLst>
              </a:tr>
              <a:tr h="186749">
                <a:tc>
                  <a:txBody>
                    <a:bodyPr/>
                    <a:lstStyle/>
                    <a:p>
                      <a:pPr algn="l" fontAlgn="b"/>
                      <a:r>
                        <a:rPr lang="en-US" sz="1200" u="none" strike="noStrike">
                          <a:effectLst/>
                        </a:rPr>
                        <a:t>Sugar Grove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4</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39963981"/>
                  </a:ext>
                </a:extLst>
              </a:tr>
              <a:tr h="186749">
                <a:tc>
                  <a:txBody>
                    <a:bodyPr/>
                    <a:lstStyle/>
                    <a:p>
                      <a:pPr algn="l" fontAlgn="b"/>
                      <a:r>
                        <a:rPr lang="en-US" sz="1200" u="none" strike="noStrike">
                          <a:effectLst/>
                        </a:rPr>
                        <a:t>Summit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4147224910"/>
                  </a:ext>
                </a:extLst>
              </a:tr>
              <a:tr h="186749">
                <a:tc>
                  <a:txBody>
                    <a:bodyPr/>
                    <a:lstStyle/>
                    <a:p>
                      <a:pPr algn="l" fontAlgn="b"/>
                      <a:r>
                        <a:rPr lang="en-US" sz="1200" u="none" strike="noStrike">
                          <a:effectLst/>
                        </a:rPr>
                        <a:t>Tinley Park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3</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482837066"/>
                  </a:ext>
                </a:extLst>
              </a:tr>
              <a:tr h="186749">
                <a:tc>
                  <a:txBody>
                    <a:bodyPr/>
                    <a:lstStyle/>
                    <a:p>
                      <a:pPr algn="l" fontAlgn="b"/>
                      <a:r>
                        <a:rPr lang="en-US" sz="1200" u="none" strike="noStrike">
                          <a:effectLst/>
                        </a:rPr>
                        <a:t>Villa Park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5</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134798613"/>
                  </a:ext>
                </a:extLst>
              </a:tr>
              <a:tr h="186749">
                <a:tc>
                  <a:txBody>
                    <a:bodyPr/>
                    <a:lstStyle/>
                    <a:p>
                      <a:pPr algn="l" fontAlgn="b"/>
                      <a:r>
                        <a:rPr lang="en-US" sz="1200" u="none" strike="noStrike">
                          <a:effectLst/>
                        </a:rPr>
                        <a:t>Warrenville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1</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639766172"/>
                  </a:ext>
                </a:extLst>
              </a:tr>
              <a:tr h="186749">
                <a:tc>
                  <a:txBody>
                    <a:bodyPr/>
                    <a:lstStyle/>
                    <a:p>
                      <a:pPr algn="l" fontAlgn="b"/>
                      <a:r>
                        <a:rPr lang="en-US" sz="1200" u="none" strike="noStrike">
                          <a:effectLst/>
                        </a:rPr>
                        <a:t>West Chicago Public Library District </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6</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2507440637"/>
                  </a:ext>
                </a:extLst>
              </a:tr>
              <a:tr h="186749">
                <a:tc>
                  <a:txBody>
                    <a:bodyPr/>
                    <a:lstStyle/>
                    <a:p>
                      <a:pPr algn="l" fontAlgn="b"/>
                      <a:r>
                        <a:rPr lang="en-US" sz="1200" u="none" strike="noStrike">
                          <a:effectLst/>
                        </a:rPr>
                        <a:t>Wood Dale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201474970"/>
                  </a:ext>
                </a:extLst>
              </a:tr>
              <a:tr h="186749">
                <a:tc>
                  <a:txBody>
                    <a:bodyPr/>
                    <a:lstStyle/>
                    <a:p>
                      <a:pPr algn="l" fontAlgn="b"/>
                      <a:r>
                        <a:rPr lang="en-US" sz="1200" u="none" strike="noStrike">
                          <a:effectLst/>
                        </a:rPr>
                        <a:t>Woodridge Public Library</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17</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3633254685"/>
                  </a:ext>
                </a:extLst>
              </a:tr>
              <a:tr h="186749">
                <a:tc>
                  <a:txBody>
                    <a:bodyPr/>
                    <a:lstStyle/>
                    <a:p>
                      <a:pPr algn="l" fontAlgn="b"/>
                      <a:r>
                        <a:rPr lang="en-US" sz="1200" u="none" strike="noStrike">
                          <a:effectLst/>
                        </a:rPr>
                        <a:t>Worth Public Library District</a:t>
                      </a:r>
                      <a:endParaRPr lang="en-US" sz="1200" b="0" i="0" u="none" strike="noStrike">
                        <a:solidFill>
                          <a:srgbClr val="000000"/>
                        </a:solidFill>
                        <a:effectLst/>
                        <a:latin typeface="Aptos Narrow" panose="020B0004020202020204" pitchFamily="34" charset="0"/>
                      </a:endParaRPr>
                    </a:p>
                  </a:txBody>
                  <a:tcPr marL="4184" marR="4184" marT="4184" marB="0" anchor="b"/>
                </a:tc>
                <a:tc>
                  <a:txBody>
                    <a:bodyPr/>
                    <a:lstStyle/>
                    <a:p>
                      <a:pPr algn="r" fontAlgn="b"/>
                      <a:r>
                        <a:rPr lang="en-US" sz="1050" u="none" strike="noStrike">
                          <a:effectLst/>
                        </a:rPr>
                        <a:t>2</a:t>
                      </a:r>
                      <a:endParaRPr lang="en-US" sz="1050" b="0" i="0" u="none" strike="noStrike">
                        <a:solidFill>
                          <a:srgbClr val="000000"/>
                        </a:solidFill>
                        <a:effectLst/>
                        <a:latin typeface="Aptos Narrow" panose="020B0004020202020204" pitchFamily="34" charset="0"/>
                      </a:endParaRPr>
                    </a:p>
                  </a:txBody>
                  <a:tcPr marL="4184" marR="4184" marT="4184" marB="0" anchor="b"/>
                </a:tc>
                <a:extLst>
                  <a:ext uri="{0D108BD9-81ED-4DB2-BD59-A6C34878D82A}">
                    <a16:rowId xmlns:a16="http://schemas.microsoft.com/office/drawing/2014/main" val="1564314572"/>
                  </a:ext>
                </a:extLst>
              </a:tr>
            </a:tbl>
          </a:graphicData>
        </a:graphic>
      </p:graphicFrame>
      <p:sp>
        <p:nvSpPr>
          <p:cNvPr id="5" name="Footer Placeholder 4">
            <a:extLst>
              <a:ext uri="{FF2B5EF4-FFF2-40B4-BE49-F238E27FC236}">
                <a16:creationId xmlns:a16="http://schemas.microsoft.com/office/drawing/2014/main" id="{AD4ACB5B-7414-B825-98FC-FD4919AC29C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03E5E417-250F-40A2-6C49-B425D9ACA70B}"/>
              </a:ext>
            </a:extLst>
          </p:cNvPr>
          <p:cNvSpPr>
            <a:spLocks noGrp="1"/>
          </p:cNvSpPr>
          <p:nvPr>
            <p:ph type="sldNum" sz="quarter" idx="12"/>
          </p:nvPr>
        </p:nvSpPr>
        <p:spPr/>
        <p:txBody>
          <a:bodyPr/>
          <a:lstStyle/>
          <a:p>
            <a:fld id="{1FAA610F-65FB-4D76-A9F7-0135426F9A2E}" type="slidenum">
              <a:rPr lang="en-US" smtClean="0"/>
              <a:t>34</a:t>
            </a:fld>
            <a:endParaRPr lang="en-US"/>
          </a:p>
        </p:txBody>
      </p:sp>
      <p:sp>
        <p:nvSpPr>
          <p:cNvPr id="7" name="Date Placeholder 6">
            <a:extLst>
              <a:ext uri="{FF2B5EF4-FFF2-40B4-BE49-F238E27FC236}">
                <a16:creationId xmlns:a16="http://schemas.microsoft.com/office/drawing/2014/main" id="{EC2B1DAB-EE67-12AD-B6DD-59026556830B}"/>
              </a:ext>
            </a:extLst>
          </p:cNvPr>
          <p:cNvSpPr>
            <a:spLocks noGrp="1"/>
          </p:cNvSpPr>
          <p:nvPr>
            <p:ph type="dt" sz="half" idx="13"/>
          </p:nvPr>
        </p:nvSpPr>
        <p:spPr/>
        <p:txBody>
          <a:bodyPr/>
          <a:lstStyle/>
          <a:p>
            <a:fld id="{69D110A1-1339-49BC-A0D7-38CE24E36754}" type="datetime4">
              <a:rPr lang="en-US" smtClean="0"/>
              <a:t>September 9, 2024</a:t>
            </a:fld>
            <a:endParaRPr lang="en-US"/>
          </a:p>
        </p:txBody>
      </p:sp>
    </p:spTree>
    <p:extLst>
      <p:ext uri="{BB962C8B-B14F-4D97-AF65-F5344CB8AC3E}">
        <p14:creationId xmlns:p14="http://schemas.microsoft.com/office/powerpoint/2010/main" val="2487855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1A1F71-1095-F25A-FC2F-BFC4C300175A}"/>
              </a:ext>
            </a:extLst>
          </p:cNvPr>
          <p:cNvSpPr>
            <a:spLocks noGrp="1"/>
          </p:cNvSpPr>
          <p:nvPr>
            <p:ph sz="half" idx="1"/>
          </p:nvPr>
        </p:nvSpPr>
        <p:spPr>
          <a:xfrm>
            <a:off x="113731" y="172871"/>
            <a:ext cx="4382070" cy="4840251"/>
          </a:xfrm>
          <a:prstGeom prst="wedgeEllipseCallout">
            <a:avLst>
              <a:gd name="adj1" fmla="val 61390"/>
              <a:gd name="adj2" fmla="val 11183"/>
            </a:avLst>
          </a:prstGeom>
        </p:spPr>
        <p:style>
          <a:lnRef idx="0">
            <a:schemeClr val="accent1"/>
          </a:lnRef>
          <a:fillRef idx="3">
            <a:schemeClr val="accent1"/>
          </a:fillRef>
          <a:effectRef idx="3">
            <a:schemeClr val="accent1"/>
          </a:effectRef>
          <a:fontRef idx="minor">
            <a:schemeClr val="lt1"/>
          </a:fontRef>
        </p:style>
        <p:txBody>
          <a:bodyPr anchor="ctr">
            <a:noAutofit/>
          </a:bodyPr>
          <a:lstStyle/>
          <a:p>
            <a:pPr marL="0" indent="0" algn="ctr">
              <a:buNone/>
            </a:pPr>
            <a:r>
              <a:rPr lang="en-US" sz="1800"/>
              <a:t>“I think opportunities to meet and speak with folks from other libraries are really valuable! Especially when your position requires you to connect with them in other contexts (circ staff across libraries needing to collaborate </a:t>
            </a:r>
            <a:r>
              <a:rPr lang="en-US" sz="1800" err="1"/>
              <a:t>bc</a:t>
            </a:r>
            <a:r>
              <a:rPr lang="en-US" sz="1800"/>
              <a:t> of shared patrons or items). I like that it's not just vendors trying to sell services and products to attendees. I will share information from the key note speaker with my library staff.”</a:t>
            </a:r>
          </a:p>
        </p:txBody>
      </p:sp>
      <p:sp>
        <p:nvSpPr>
          <p:cNvPr id="4" name="Content Placeholder 3">
            <a:extLst>
              <a:ext uri="{FF2B5EF4-FFF2-40B4-BE49-F238E27FC236}">
                <a16:creationId xmlns:a16="http://schemas.microsoft.com/office/drawing/2014/main" id="{89E595F5-CAB5-9018-20E4-E5AE70116BB1}"/>
              </a:ext>
            </a:extLst>
          </p:cNvPr>
          <p:cNvSpPr>
            <a:spLocks noGrp="1"/>
          </p:cNvSpPr>
          <p:nvPr>
            <p:ph sz="half" idx="2"/>
          </p:nvPr>
        </p:nvSpPr>
        <p:spPr>
          <a:xfrm>
            <a:off x="4733926" y="186916"/>
            <a:ext cx="2381249" cy="1200329"/>
          </a:xfrm>
          <a:prstGeom prst="wedgeEllipseCallout">
            <a:avLst>
              <a:gd name="adj1" fmla="val -10657"/>
              <a:gd name="adj2" fmla="val 158517"/>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anchor="ctr">
            <a:normAutofit fontScale="55000" lnSpcReduction="20000"/>
          </a:bodyPr>
          <a:lstStyle/>
          <a:p>
            <a:pPr marL="0" indent="0" algn="ctr">
              <a:buNone/>
            </a:pPr>
            <a:r>
              <a:rPr lang="en-US"/>
              <a:t>“The hands on workshops were most beneficial!”</a:t>
            </a:r>
          </a:p>
        </p:txBody>
      </p:sp>
      <p:sp>
        <p:nvSpPr>
          <p:cNvPr id="5" name="Footer Placeholder 4">
            <a:extLst>
              <a:ext uri="{FF2B5EF4-FFF2-40B4-BE49-F238E27FC236}">
                <a16:creationId xmlns:a16="http://schemas.microsoft.com/office/drawing/2014/main" id="{78EB2A50-39EE-9454-5582-BB2000B3378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CFADCFF1-D367-9867-6A1A-665BAF03D036}"/>
              </a:ext>
            </a:extLst>
          </p:cNvPr>
          <p:cNvSpPr>
            <a:spLocks noGrp="1"/>
          </p:cNvSpPr>
          <p:nvPr>
            <p:ph type="sldNum" sz="quarter" idx="12"/>
          </p:nvPr>
        </p:nvSpPr>
        <p:spPr/>
        <p:txBody>
          <a:bodyPr/>
          <a:lstStyle/>
          <a:p>
            <a:fld id="{1FAA610F-65FB-4D76-A9F7-0135426F9A2E}" type="slidenum">
              <a:rPr lang="en-US" smtClean="0"/>
              <a:t>35</a:t>
            </a:fld>
            <a:endParaRPr lang="en-US"/>
          </a:p>
        </p:txBody>
      </p:sp>
      <p:sp>
        <p:nvSpPr>
          <p:cNvPr id="7" name="Date Placeholder 6">
            <a:extLst>
              <a:ext uri="{FF2B5EF4-FFF2-40B4-BE49-F238E27FC236}">
                <a16:creationId xmlns:a16="http://schemas.microsoft.com/office/drawing/2014/main" id="{5AD90539-D231-FB78-B7DE-40B5D19CACC2}"/>
              </a:ext>
            </a:extLst>
          </p:cNvPr>
          <p:cNvSpPr>
            <a:spLocks noGrp="1"/>
          </p:cNvSpPr>
          <p:nvPr>
            <p:ph type="dt" sz="half" idx="13"/>
          </p:nvPr>
        </p:nvSpPr>
        <p:spPr/>
        <p:txBody>
          <a:bodyPr/>
          <a:lstStyle/>
          <a:p>
            <a:fld id="{BE77881E-05EA-445D-A401-3F862F6B3C8C}" type="datetime4">
              <a:rPr lang="en-US" smtClean="0"/>
              <a:t>September 9, 2024</a:t>
            </a:fld>
            <a:endParaRPr lang="en-US"/>
          </a:p>
        </p:txBody>
      </p:sp>
      <p:sp>
        <p:nvSpPr>
          <p:cNvPr id="10" name="TextBox 9">
            <a:extLst>
              <a:ext uri="{FF2B5EF4-FFF2-40B4-BE49-F238E27FC236}">
                <a16:creationId xmlns:a16="http://schemas.microsoft.com/office/drawing/2014/main" id="{8E410DEA-3A41-9863-A637-731319B0F80E}"/>
              </a:ext>
            </a:extLst>
          </p:cNvPr>
          <p:cNvSpPr txBox="1"/>
          <p:nvPr/>
        </p:nvSpPr>
        <p:spPr>
          <a:xfrm>
            <a:off x="6744269" y="1624860"/>
            <a:ext cx="5334000" cy="1200329"/>
          </a:xfrm>
          <a:prstGeom prst="wedgeRectCallout">
            <a:avLst>
              <a:gd name="adj1" fmla="val -59941"/>
              <a:gd name="adj2" fmla="val 73609"/>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indent="0">
              <a:buNone/>
            </a:pPr>
            <a:r>
              <a:rPr lang="en-US"/>
              <a:t>“Knowing that we are part something that is so large and every expanding was very encouraging. Seeing that many support systems are available if you are in need of them was cool.”</a:t>
            </a:r>
          </a:p>
        </p:txBody>
      </p:sp>
      <p:sp>
        <p:nvSpPr>
          <p:cNvPr id="11" name="TextBox 10">
            <a:extLst>
              <a:ext uri="{FF2B5EF4-FFF2-40B4-BE49-F238E27FC236}">
                <a16:creationId xmlns:a16="http://schemas.microsoft.com/office/drawing/2014/main" id="{B2A30A69-2961-48C2-F587-AF7849457397}"/>
              </a:ext>
            </a:extLst>
          </p:cNvPr>
          <p:cNvSpPr txBox="1"/>
          <p:nvPr/>
        </p:nvSpPr>
        <p:spPr>
          <a:xfrm>
            <a:off x="7362824" y="2935720"/>
            <a:ext cx="4762500" cy="2077403"/>
          </a:xfrm>
          <a:prstGeom prst="wedgeEllipseCallout">
            <a:avLst>
              <a:gd name="adj1" fmla="val -67833"/>
              <a:gd name="adj2" fmla="val -24157"/>
            </a:avLst>
          </a:prstGeom>
        </p:spPr>
        <p:style>
          <a:lnRef idx="1">
            <a:schemeClr val="accent6"/>
          </a:lnRef>
          <a:fillRef idx="3">
            <a:schemeClr val="accent6"/>
          </a:fillRef>
          <a:effectRef idx="2">
            <a:schemeClr val="accent6"/>
          </a:effectRef>
          <a:fontRef idx="minor">
            <a:schemeClr val="lt1"/>
          </a:fontRef>
        </p:style>
        <p:txBody>
          <a:bodyPr wrap="square" rtlCol="0" anchor="ctr">
            <a:spAutoFit/>
          </a:bodyPr>
          <a:lstStyle/>
          <a:p>
            <a:pPr algn="ctr"/>
            <a:r>
              <a:rPr lang="en-US"/>
              <a:t>“After the </a:t>
            </a:r>
            <a:r>
              <a:rPr lang="en-US" err="1"/>
              <a:t>MobileStaff</a:t>
            </a:r>
            <a:r>
              <a:rPr lang="en-US"/>
              <a:t> demo on the iPad, I felt more confident ordering a new Socket Mobile scanner.”</a:t>
            </a:r>
          </a:p>
          <a:p>
            <a:endParaRPr lang="en-US"/>
          </a:p>
        </p:txBody>
      </p:sp>
      <p:sp>
        <p:nvSpPr>
          <p:cNvPr id="12" name="TextBox 11">
            <a:extLst>
              <a:ext uri="{FF2B5EF4-FFF2-40B4-BE49-F238E27FC236}">
                <a16:creationId xmlns:a16="http://schemas.microsoft.com/office/drawing/2014/main" id="{862D66E7-CC6C-5204-CA2D-45A990F614BD}"/>
              </a:ext>
            </a:extLst>
          </p:cNvPr>
          <p:cNvSpPr txBox="1"/>
          <p:nvPr/>
        </p:nvSpPr>
        <p:spPr>
          <a:xfrm>
            <a:off x="3271837" y="4235516"/>
            <a:ext cx="5634037" cy="2466915"/>
          </a:xfrm>
          <a:prstGeom prst="wedgeEllipseCallout">
            <a:avLst>
              <a:gd name="adj1" fmla="val -8184"/>
              <a:gd name="adj2" fmla="val -75341"/>
            </a:avLst>
          </a:prstGeom>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a:r>
              <a:rPr lang="en-US"/>
              <a:t>“I loved hearing the last session I attended where they talked about how CPL is helping migrants. It made me realize that there is always more we can do to help.”</a:t>
            </a:r>
          </a:p>
          <a:p>
            <a:pPr algn="ctr"/>
            <a:endParaRPr lang="en-US"/>
          </a:p>
        </p:txBody>
      </p:sp>
      <p:sp>
        <p:nvSpPr>
          <p:cNvPr id="13" name="TextBox 12">
            <a:extLst>
              <a:ext uri="{FF2B5EF4-FFF2-40B4-BE49-F238E27FC236}">
                <a16:creationId xmlns:a16="http://schemas.microsoft.com/office/drawing/2014/main" id="{0ACD8825-3DC5-C781-DB57-4ECAC4A6C0E1}"/>
              </a:ext>
            </a:extLst>
          </p:cNvPr>
          <p:cNvSpPr txBox="1"/>
          <p:nvPr/>
        </p:nvSpPr>
        <p:spPr>
          <a:xfrm>
            <a:off x="4624672" y="2711530"/>
            <a:ext cx="1990725" cy="954107"/>
          </a:xfrm>
          <a:prstGeom prst="rect">
            <a:avLst/>
          </a:prstGeom>
          <a:noFill/>
        </p:spPr>
        <p:txBody>
          <a:bodyPr wrap="square" rtlCol="0">
            <a:spAutoFit/>
          </a:bodyPr>
          <a:lstStyle/>
          <a:p>
            <a:pPr algn="ctr"/>
            <a:r>
              <a:rPr lang="en-US" sz="2800">
                <a:latin typeface="+mj-lt"/>
              </a:rPr>
              <a:t>2024</a:t>
            </a:r>
          </a:p>
          <a:p>
            <a:pPr algn="ctr"/>
            <a:r>
              <a:rPr lang="en-US" sz="2800">
                <a:latin typeface="+mj-lt"/>
              </a:rPr>
              <a:t>Feedback</a:t>
            </a:r>
          </a:p>
        </p:txBody>
      </p:sp>
    </p:spTree>
    <p:extLst>
      <p:ext uri="{BB962C8B-B14F-4D97-AF65-F5344CB8AC3E}">
        <p14:creationId xmlns:p14="http://schemas.microsoft.com/office/powerpoint/2010/main" val="2972942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Announcements?</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endParaRPr lang="en-US"/>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36</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2841a4-3d51-4a73-8a6d-9ab7925a3ac0">
      <Terms xmlns="http://schemas.microsoft.com/office/infopath/2007/PartnerControls"/>
    </lcf76f155ced4ddcb4097134ff3c332f>
    <TaxCatchAll xmlns="13f1bf54-b3b9-4f6e-ab24-51a0268d9c4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8" ma:contentTypeDescription="Create a new document." ma:contentTypeScope="" ma:versionID="ff2244a41f652704df0fd3d5ccf95af3">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9fea63a9520144c2c92c167e69cbce52"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75edc1e-3c8c-4677-a1ce-bc1d99f214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849b8c2-d6f1-47a9-8c7f-b86d845bd569}" ma:internalName="TaxCatchAll" ma:showField="CatchAllData" ma:web="13f1bf54-b3b9-4f6e-ab24-51a0268d9c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6DBCB5-0D90-48D3-AA64-7006A1D8C69E}">
  <ds:schemaRefs>
    <ds:schemaRef ds:uri="http://schemas.microsoft.com/sharepoint/v3/contenttype/forms"/>
  </ds:schemaRefs>
</ds:datastoreItem>
</file>

<file path=customXml/itemProps2.xml><?xml version="1.0" encoding="utf-8"?>
<ds:datastoreItem xmlns:ds="http://schemas.openxmlformats.org/officeDocument/2006/customXml" ds:itemID="{2C89855B-151A-4C35-9D9C-A3D647EBE73F}">
  <ds:schemaRefs>
    <ds:schemaRef ds:uri="13f1bf54-b3b9-4f6e-ab24-51a0268d9c4c"/>
    <ds:schemaRef ds:uri="6d2841a4-3d51-4a73-8a6d-9ab7925a3ac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120B960-2667-4CEC-B01F-6905496F488C}">
  <ds:schemaRefs>
    <ds:schemaRef ds:uri="13f1bf54-b3b9-4f6e-ab24-51a0268d9c4c"/>
    <ds:schemaRef ds:uri="6d2841a4-3d51-4a73-8a6d-9ab7925a3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36</Slides>
  <Notes>16</Notes>
  <HiddenSlides>0</HiddenSlide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SWAN-PPT-2020</vt:lpstr>
      <vt:lpstr>Office Theme</vt:lpstr>
      <vt:lpstr>SWAN Quarterly Meeting</vt:lpstr>
      <vt:lpstr>Agenda</vt:lpstr>
      <vt:lpstr>SWAN Board: Environmental Scan Task Force update</vt:lpstr>
      <vt:lpstr>Environmental Scan Task Force</vt:lpstr>
      <vt:lpstr>Gale proposal for subscription e-resources</vt:lpstr>
      <vt:lpstr>Gale Presents: Udemy</vt:lpstr>
      <vt:lpstr>Preview at pricing for SWAN </vt:lpstr>
      <vt:lpstr>Important dates</vt:lpstr>
      <vt:lpstr>Details</vt:lpstr>
      <vt:lpstr>Reminder: Database links</vt:lpstr>
      <vt:lpstr>Revision to SWAN networking &amp; working groups</vt:lpstr>
      <vt:lpstr>Types of groups</vt:lpstr>
      <vt:lpstr>Networking and working groups</vt:lpstr>
      <vt:lpstr>2025 Groups</vt:lpstr>
      <vt:lpstr>Defunct groups</vt:lpstr>
      <vt:lpstr>Next steps</vt:lpstr>
      <vt:lpstr>Online patron registration</vt:lpstr>
      <vt:lpstr>Current</vt:lpstr>
      <vt:lpstr>Features to consider for a new tool</vt:lpstr>
      <vt:lpstr>Registration forms</vt:lpstr>
      <vt:lpstr>Welcome emails</vt:lpstr>
      <vt:lpstr>Address &amp; GIS verification</vt:lpstr>
      <vt:lpstr>Identity verification</vt:lpstr>
      <vt:lpstr>Additional checks &amp; fallbacks</vt:lpstr>
      <vt:lpstr>Minor registration</vt:lpstr>
      <vt:lpstr>Comparing solutions</vt:lpstr>
      <vt:lpstr>Comparing solutions</vt:lpstr>
      <vt:lpstr>Patron Point</vt:lpstr>
      <vt:lpstr>Patron Point</vt:lpstr>
      <vt:lpstr>Card renewals</vt:lpstr>
      <vt:lpstr>Discussion</vt:lpstr>
      <vt:lpstr>SWAN Expo recap</vt:lpstr>
      <vt:lpstr>SWAN Expo </vt:lpstr>
      <vt:lpstr>52 attending libraries, 227 staff</vt:lpstr>
      <vt:lpstr>PowerPoint Presentation</vt:lpstr>
      <vt:lpstr>Announcements?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SWAN Quarterly Meeting</dc:title>
  <dc:creator/>
  <cp:revision>1</cp:revision>
  <dcterms:created xsi:type="dcterms:W3CDTF">2021-12-03T17:37:01Z</dcterms:created>
  <dcterms:modified xsi:type="dcterms:W3CDTF">2024-09-09T21:11:28Z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0x01010069325545373AF7429C682A8902065AFA</vt:lpwstr>
  </property>
  <property fmtid="{D5CDD505-2E9C-101B-9397-08002B2CF9AE}" pid="3" name="ArticulateGUID">
    <vt:lpwstr>D1B39070-BB8C-435E-8538-D63DF5746AC7</vt:lpwstr>
  </property>
  <property fmtid="{D5CDD505-2E9C-101B-9397-08002B2CF9AE}" pid="4" name="ArticulatePath">
    <vt:lpwstr>https://swanlibraries.sharepoint.com/SharedDocs/Administration/Governance/Quarterly/2022/SWAN-2022-Q1-Presentation</vt:lpwstr>
  </property>
  <property fmtid="{D5CDD505-2E9C-101B-9397-08002B2CF9AE}" pid="5" name="MediaServiceImageTags">
    <vt:lpwstr/>
  </property>
</Properties>
</file>